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docker.com/products/docker-desktop" TargetMode="External" /><Relationship Id="rId3" Type="http://schemas.openxmlformats.org/officeDocument/2006/relationships/hyperlink" Target="https://hub.docker.com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Docker and Containers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Важко встановити</a:t>
            </a:r>
          </a:p>
          <a:p>
            <a:pPr lvl="0"/>
            <a:r>
              <a:rPr/>
              <a:t>Важко підтримувати</a:t>
            </a:r>
          </a:p>
          <a:p>
            <a:pPr lvl="0"/>
            <a:r>
              <a:rPr/>
              <a:t>Багато пакетів для різних мов</a:t>
            </a:r>
          </a:p>
          <a:p>
            <a:pPr lvl="0"/>
            <a:r>
              <a:rPr/>
              <a:t>Охоплює не всі залежності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Встановлюю більшість залежностей</a:t>
            </a:r>
          </a:p>
          <a:p>
            <a:pPr lvl="0"/>
            <a:r>
              <a:rPr/>
              <a:t>Працює на своїй ОС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Рішення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Використовувати контейнери, наприклад, </a:t>
            </a:r>
            <a:r>
              <a:rPr>
                <a:latin typeface="Courier"/>
              </a:rPr>
              <a:t>Docker</a:t>
            </a:r>
            <a:r>
              <a:rPr/>
              <a:t>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Потребує місце на диску</a:t>
            </a:r>
          </a:p>
          <a:p>
            <a:pPr lvl="0"/>
            <a:r>
              <a:rPr/>
              <a:t>Потребує ресурси (CPU, RAM)</a:t>
            </a:r>
          </a:p>
          <a:p>
            <a:pPr lvl="0"/>
            <a:r>
              <a:rPr/>
              <a:t>Потрібно вивчити базові команди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Встановлює всі залежності</a:t>
            </a:r>
          </a:p>
          <a:p>
            <a:pPr lvl="0"/>
            <a:r>
              <a:rPr/>
              <a:t>Працює на власній ОС, тому байду яка ОС у користувача</a:t>
            </a:r>
          </a:p>
          <a:p>
            <a:pPr lvl="0"/>
            <a:r>
              <a:rPr/>
              <a:t>Легко переноситься</a:t>
            </a:r>
          </a:p>
          <a:p>
            <a:pPr lvl="0"/>
            <a:r>
              <a:rPr/>
              <a:t>Повне налаштування середовища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Як працює Docker?</a:t>
            </a:r>
          </a:p>
        </p:txBody>
      </p:sp>
      <p:pic>
        <p:nvPicPr>
          <p:cNvPr descr="images/Docker-example-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43000" y="1193800"/>
            <a:ext cx="6845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Dockerfile - інструкції для створення image (образу)</a:t>
            </a:r>
          </a:p>
          <a:p>
            <a:pPr lvl="0" indent="0" marL="0">
              <a:buNone/>
            </a:pPr>
            <a:r>
              <a:rPr/>
              <a:t>Dockerfile - це будь-який текстовий файл, який читає Docker для створення образу (image). Він містить усі інструкції, по типу:</a:t>
            </a:r>
          </a:p>
          <a:p>
            <a:pPr lvl="0"/>
            <a:r>
              <a:rPr/>
              <a:t>Яка ОС</a:t>
            </a:r>
          </a:p>
          <a:p>
            <a:pPr lvl="0"/>
            <a:r>
              <a:rPr/>
              <a:t>Які залежності</a:t>
            </a:r>
          </a:p>
          <a:p>
            <a:pPr lvl="0"/>
            <a:r>
              <a:rPr/>
              <a:t>Які файли входять до контейнера</a:t>
            </a:r>
          </a:p>
          <a:p>
            <a:pPr lvl="0" indent="0" marL="0">
              <a:buNone/>
            </a:pPr>
            <a:r>
              <a:rPr b="1" i="1"/>
              <a:t>DOCKERFILE - це рецепт створення образу (image)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Docker Image - це шаблон (шаблонна віртуальна машина)</a:t>
            </a:r>
          </a:p>
          <a:p>
            <a:pPr lvl="0" indent="0" marL="0">
              <a:buNone/>
            </a:pPr>
            <a:r>
              <a:rPr/>
              <a:t>Docker Image - це шаблон (шаблонна віртуальна машина), який створюється на основі інструкцій з Dockerfile. В цьому документу є інструкції по будуванні контейнера, але вже у форматі команд, що не розуміє людина, а розуміє Docker.</a:t>
            </a:r>
          </a:p>
          <a:p>
            <a:pPr lvl="0" indent="0" marL="0">
              <a:buNone/>
            </a:pPr>
            <a:r>
              <a:rPr b="1" i="1"/>
              <a:t>IMAGE - це шаблон віртуальної машини або інструкція для створення контейнера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Docker Container - це запущений образ (image)</a:t>
            </a:r>
          </a:p>
          <a:p>
            <a:pPr lvl="0" indent="0" marL="0">
              <a:buNone/>
            </a:pPr>
            <a:r>
              <a:rPr/>
              <a:t>Docker Container - це запущений образ (image). Це вже повноцінна віртуальна машина, яка працює на вашому комп’ютері. Вона має власну ОС, бібліотеки, залежності та налаштування.</a:t>
            </a:r>
          </a:p>
          <a:p>
            <a:pPr lvl="0" indent="0" marL="0">
              <a:buNone/>
            </a:pPr>
            <a:r>
              <a:rPr b="1" i="1"/>
              <a:t>CONTAINER - це запущений образ (image) або віртуальна, що готова до роботи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Що потрібно для початку?</a:t>
            </a:r>
          </a:p>
          <a:p>
            <a:pPr lvl="0"/>
            <a:r>
              <a:rPr/>
              <a:t>Встановити Docker Desktop з </a:t>
            </a:r>
            <a:r>
              <a:rPr>
                <a:hlinkClick r:id="rId2"/>
              </a:rPr>
              <a:t>офіційного сайту</a:t>
            </a:r>
          </a:p>
          <a:p>
            <a:pPr lvl="0"/>
            <a:r>
              <a:rPr/>
              <a:t>Зареєструватися на </a:t>
            </a:r>
            <a:r>
              <a:rPr>
                <a:hlinkClick r:id="rId3"/>
              </a:rPr>
              <a:t>Docker Hub</a:t>
            </a:r>
            <a:r>
              <a:rPr/>
              <a:t> для зберігання своїх образів (image) або їх завантаження</a:t>
            </a:r>
          </a:p>
          <a:p>
            <a:pPr lvl="0"/>
            <a:r>
              <a:rPr/>
              <a:t>Завантажити будь-який образ (image) з Docker Hub або створити свій власний за допомогою Dockerfile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Базові команди Docker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pull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image_name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     </a:t>
            </a:r>
            <a:r>
              <a:rPr i="1">
                <a:solidFill>
                  <a:srgbClr val="60A0B0"/>
                </a:solidFill>
                <a:latin typeface="Courier"/>
              </a:rPr>
              <a:t># Завантажити образ (image) з Docker Hub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images                 </a:t>
            </a:r>
            <a:r>
              <a:rPr i="1">
                <a:solidFill>
                  <a:srgbClr val="60A0B0"/>
                </a:solidFill>
                <a:latin typeface="Courier"/>
              </a:rPr>
              <a:t># Показати всі завантажені образи 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run </a:t>
            </a:r>
            <a:r>
              <a:rPr>
                <a:solidFill>
                  <a:srgbClr val="7D9029"/>
                </a:solidFill>
                <a:latin typeface="Courier"/>
              </a:rPr>
              <a:t>-it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image_name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  </a:t>
            </a:r>
            <a:r>
              <a:rPr i="1">
                <a:solidFill>
                  <a:srgbClr val="60A0B0"/>
                </a:solidFill>
                <a:latin typeface="Courier"/>
              </a:rPr>
              <a:t># Запустити контейнер з образом (image)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ps                     </a:t>
            </a:r>
            <a:r>
              <a:rPr i="1">
                <a:solidFill>
                  <a:srgbClr val="60A0B0"/>
                </a:solidFill>
                <a:latin typeface="Courier"/>
              </a:rPr>
              <a:t># Показати всі запущені контейнери</a:t>
            </a:r>
          </a:p>
          <a:p>
            <a:pPr lvl="0" indent="0">
              <a:buNone/>
            </a:pPr>
            <a:r>
              <a:rPr>
                <a:latin typeface="Courier"/>
              </a:rPr>
              <a:t>docker build </a:t>
            </a:r>
            <a:r>
              <a:rPr>
                <a:solidFill>
                  <a:srgbClr val="7D9029"/>
                </a:solidFill>
                <a:latin typeface="Courier"/>
              </a:rPr>
              <a:t>-t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image_name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.   </a:t>
            </a:r>
            <a:r>
              <a:rPr i="1">
                <a:solidFill>
                  <a:srgbClr val="60A0B0"/>
                </a:solidFill>
                <a:latin typeface="Courier"/>
              </a:rPr>
              <a:t># Створити власний образ (image) з Dockerfile що знаходиться в поточній папці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Варто пам’ятати що Docker це один з інструментів для роботи з контейнерами, є й інші, наприклад:</a:t>
            </a:r>
          </a:p>
          <a:p>
            <a:pPr lvl="0"/>
            <a:r>
              <a:rPr/>
              <a:t>Podman</a:t>
            </a:r>
          </a:p>
          <a:p>
            <a:pPr lvl="0"/>
            <a:r>
              <a:rPr/>
              <a:t>Kubernetes</a:t>
            </a:r>
          </a:p>
          <a:p>
            <a:pPr lvl="0"/>
            <a:r>
              <a:rPr/>
              <a:t>OpenShift</a:t>
            </a:r>
          </a:p>
          <a:p>
            <a:pPr lvl="0"/>
            <a:r>
              <a:rPr/>
              <a:t>AWS ECS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Що таке контейнер?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Чому це корисно?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Яка різниця між GitHub та Docker?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Що таке Docker?</a:t>
            </a:r>
          </a:p>
          <a:p>
            <a:pPr lvl="0" indent="0" marL="0">
              <a:buNone/>
            </a:pPr>
            <a:r>
              <a:rPr b="1"/>
              <a:t>Docker</a:t>
            </a:r>
            <a:r>
              <a:rPr/>
              <a:t> Це платформа для розробки, доставки та запуску додатків у контейнерах. Docker Logo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Що таке контейнер?</a:t>
            </a:r>
          </a:p>
          <a:p>
            <a:pPr lvl="0" indent="0" marL="0">
              <a:buNone/>
            </a:pPr>
            <a:r>
              <a:rPr/>
              <a:t>Контейнер - це окрема віртуальна машина, яка містить все необхідне для запуску програми: код, бібліотеки, залежності та налаштування. Вона знаходитться на машині користувача, має окрему операційну систему, але використовує ресурси хост-машини (процесор, пам’ять, диск).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Особливості контейнера</a:t>
            </a:r>
          </a:p>
          <a:p>
            <a:pPr lvl="0"/>
            <a:r>
              <a:rPr/>
              <a:t>Власна ОС</a:t>
            </a:r>
          </a:p>
          <a:p>
            <a:pPr lvl="0"/>
            <a:r>
              <a:rPr/>
              <a:t>Власні бібліотеки</a:t>
            </a:r>
          </a:p>
          <a:p>
            <a:pPr lvl="0"/>
            <a:r>
              <a:rPr/>
              <a:t>Власні залежності</a:t>
            </a:r>
          </a:p>
          <a:p>
            <a:pPr lvl="0"/>
            <a:r>
              <a:rPr/>
              <a:t>Власні налаштування</a:t>
            </a:r>
          </a:p>
          <a:p>
            <a:pPr lvl="0"/>
            <a:r>
              <a:rPr/>
              <a:t>легко переноситься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Контейнер == “міні” віртуальна машина (такий як Windows, Linux, MacOS)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Чому це корисно?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Головна проблема комунікації розробників це:</a:t>
            </a:r>
          </a:p>
          <a:p>
            <a:pPr lvl="0"/>
            <a:r>
              <a:rPr/>
              <a:t>“На моєму комп’ютері працює, сподіваюся, що у тебе теж”</a:t>
            </a:r>
          </a:p>
          <a:p>
            <a:pPr lvl="0"/>
            <a:r>
              <a:rPr/>
              <a:t>“В мене не запускається, бо в мене інша версія Python”</a:t>
            </a:r>
          </a:p>
          <a:p>
            <a:pPr lvl="0"/>
            <a:r>
              <a:rPr/>
              <a:t>“В мене не запускається бо маю Mac”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Рішення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Якщо всі будуть мати однакове середовище, то проблем не буде.</a:t>
            </a:r>
          </a:p>
          <a:p>
            <a:pPr lvl="0" indent="0" marL="0">
              <a:buNone/>
            </a:pPr>
            <a:r>
              <a:rPr b="1"/>
              <a:t>Питання:</a:t>
            </a:r>
            <a:r>
              <a:rPr/>
              <a:t> як це зробити?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Рішення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Встановлювати всі залежності вручну і контролювати версії пакетів, бібліотек один одного.</a:t>
            </a:r>
          </a:p>
          <a:p>
            <a:pPr lvl="0" indent="0" marL="0">
              <a:buNone/>
            </a:pPr>
            <a:r>
              <a:rPr b="1"/>
              <a:t>- Складно</a:t>
            </a:r>
          </a:p>
          <a:p>
            <a:pPr lvl="0" indent="0" marL="0">
              <a:buNone/>
            </a:pPr>
            <a:r>
              <a:rPr b="1"/>
              <a:t>- Різні ОС</a:t>
            </a:r>
          </a:p>
          <a:p>
            <a:pPr lvl="0" indent="0" marL="0">
              <a:buNone/>
            </a:pPr>
            <a:r>
              <a:rPr b="1"/>
              <a:t>- Різні версії</a:t>
            </a:r>
          </a:p>
          <a:p>
            <a:pPr lvl="0" indent="0" marL="0">
              <a:buNone/>
            </a:pPr>
            <a:r>
              <a:rPr b="1"/>
              <a:t>- Важко підтримувати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Рішення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Використовувати пакети, що спрощують встановлення залежностей, наприклад, </a:t>
            </a:r>
            <a:r>
              <a:rPr>
                <a:latin typeface="Courier"/>
              </a:rPr>
              <a:t>requirements.txt</a:t>
            </a:r>
            <a:r>
              <a:rPr/>
              <a:t> для Python або </a:t>
            </a:r>
            <a:r>
              <a:rPr>
                <a:latin typeface="Courier"/>
              </a:rPr>
              <a:t>renv</a:t>
            </a:r>
            <a:r>
              <a:rPr/>
              <a:t> для R.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and Containers</dc:title>
  <dc:creator/>
  <cp:keywords/>
  <dcterms:created xsi:type="dcterms:W3CDTF">2025-09-19T16:19:26Z</dcterms:created>
  <dcterms:modified xsi:type="dcterms:W3CDTF">2025-09-19T16:19:26Z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