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DBD2C62-16B1-44CD-AA52-CEE6D0B8605A}" type="datetimeFigureOut">
              <a:rPr lang="ru-RU" smtClean="0"/>
              <a:t>22.10.2015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0CE68D9-D217-49A9-9ED6-F7E5BF6276E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Ідеальний шифр. Чи існує він?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58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pPr marL="109728" indent="0">
              <a:buNone/>
            </a:pPr>
            <a:r>
              <a:rPr lang="uk-UA" dirty="0" smtClean="0"/>
              <a:t>Якщо ж він підставить ключ:</a:t>
            </a:r>
          </a:p>
          <a:p>
            <a:pPr marL="109728" indent="0">
              <a:buNone/>
            </a:pPr>
            <a:endParaRPr lang="uk-UA" dirty="0" smtClean="0"/>
          </a:p>
          <a:p>
            <a:pPr marL="109728" indent="0">
              <a:buNone/>
            </a:pPr>
            <a:r>
              <a:rPr lang="uk-UA" dirty="0" smtClean="0"/>
              <a:t>Він отримає таке повідомлення:</a:t>
            </a:r>
          </a:p>
          <a:p>
            <a:pPr marL="109728" indent="0">
              <a:buNone/>
            </a:pPr>
            <a:endParaRPr lang="uk-UA" dirty="0"/>
          </a:p>
          <a:p>
            <a:pPr marL="109728" indent="0">
              <a:buNone/>
            </a:pPr>
            <a:endParaRPr lang="uk-UA" dirty="0" smtClean="0"/>
          </a:p>
          <a:p>
            <a:pPr marL="109728" indent="0">
              <a:buNone/>
            </a:pPr>
            <a:endParaRPr lang="uk-UA" dirty="0"/>
          </a:p>
          <a:p>
            <a:pPr marL="109728" indent="0">
              <a:buNone/>
            </a:pPr>
            <a:endParaRPr lang="uk-UA" dirty="0" smtClean="0"/>
          </a:p>
          <a:p>
            <a:pPr marL="109728" indent="0" algn="ctr">
              <a:buNone/>
            </a:pPr>
            <a:r>
              <a:rPr lang="uk-UA" dirty="0" smtClean="0"/>
              <a:t>«</a:t>
            </a:r>
            <a:r>
              <a:rPr lang="uk-UA" i="1" dirty="0" err="1" smtClean="0"/>
              <a:t>негайно</a:t>
            </a:r>
            <a:r>
              <a:rPr lang="uk-UA" i="1" dirty="0" err="1" smtClean="0">
                <a:solidFill>
                  <a:srgbClr val="FF0000"/>
                </a:solidFill>
              </a:rPr>
              <a:t>ф</a:t>
            </a:r>
            <a:r>
              <a:rPr lang="uk-UA" i="1" dirty="0" err="1" smtClean="0"/>
              <a:t>здавайтеся</a:t>
            </a:r>
            <a:r>
              <a:rPr lang="uk-UA" dirty="0" smtClean="0"/>
              <a:t>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15807"/>
              </p:ext>
            </p:extLst>
          </p:nvPr>
        </p:nvGraphicFramePr>
        <p:xfrm>
          <a:off x="539552" y="3284984"/>
          <a:ext cx="8136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08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28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30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17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31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31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25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27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27</a:t>
                      </a:r>
                      <a:endParaRPr lang="ru-RU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Н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Е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Г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Й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Н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О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Ф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З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Д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В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Й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Т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Е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С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Я</a:t>
                      </a:r>
                      <a:endParaRPr lang="ru-RU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91564"/>
              </p:ext>
            </p:extLst>
          </p:nvPr>
        </p:nvGraphicFramePr>
        <p:xfrm>
          <a:off x="539552" y="2132856"/>
          <a:ext cx="8064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28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6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uk-UA" dirty="0" smtClean="0"/>
              <a:t>Зловмисник може отримати ще багато інших логічно зв’язаних текстів, тобто </a:t>
            </a:r>
            <a:r>
              <a:rPr lang="uk-UA" u="sng" dirty="0" smtClean="0"/>
              <a:t>ВСІ МОЖЛИВІ ТЕКСТИ ДОВЖИНОЮ </a:t>
            </a:r>
            <a:r>
              <a:rPr lang="uk-UA" u="sng" dirty="0" smtClean="0"/>
              <a:t>ДО 18 </a:t>
            </a:r>
            <a:r>
              <a:rPr lang="uk-UA" u="sng" dirty="0" smtClean="0"/>
              <a:t>СИМВОЛІВ</a:t>
            </a:r>
            <a:r>
              <a:rPr lang="uk-UA" dirty="0" smtClean="0"/>
              <a:t>!</a:t>
            </a:r>
          </a:p>
          <a:p>
            <a:r>
              <a:rPr lang="uk-UA" dirty="0" smtClean="0"/>
              <a:t>Розглянемо отримані три тексти:</a:t>
            </a:r>
          </a:p>
          <a:p>
            <a:pPr lvl="1"/>
            <a:r>
              <a:rPr lang="uk-UA" dirty="0" smtClean="0"/>
              <a:t>«</a:t>
            </a:r>
            <a:r>
              <a:rPr lang="uk-UA" i="1" dirty="0" smtClean="0"/>
              <a:t>наказую відступати</a:t>
            </a:r>
            <a:r>
              <a:rPr lang="uk-UA" dirty="0" smtClean="0"/>
              <a:t>»; </a:t>
            </a:r>
          </a:p>
          <a:p>
            <a:pPr lvl="1"/>
            <a:r>
              <a:rPr lang="uk-UA" dirty="0" smtClean="0"/>
              <a:t>«</a:t>
            </a:r>
            <a:r>
              <a:rPr lang="uk-UA" i="1" dirty="0" smtClean="0"/>
              <a:t>наказую наступати</a:t>
            </a:r>
            <a:r>
              <a:rPr lang="uk-UA" dirty="0" smtClean="0"/>
              <a:t>»; </a:t>
            </a:r>
          </a:p>
          <a:p>
            <a:pPr lvl="1"/>
            <a:r>
              <a:rPr lang="uk-UA" dirty="0" smtClean="0"/>
              <a:t>«</a:t>
            </a:r>
            <a:r>
              <a:rPr lang="uk-UA" i="1" dirty="0" smtClean="0"/>
              <a:t>негайно здавайтеся</a:t>
            </a:r>
            <a:r>
              <a:rPr lang="uk-UA" dirty="0" smtClean="0"/>
              <a:t>».</a:t>
            </a:r>
          </a:p>
          <a:p>
            <a:pPr marL="411480" lvl="1" indent="0" algn="ctr">
              <a:buNone/>
            </a:pPr>
            <a:r>
              <a:rPr lang="uk-UA" dirty="0" smtClean="0">
                <a:solidFill>
                  <a:schemeClr val="tx1"/>
                </a:solidFill>
              </a:rPr>
              <a:t>Який з них правильний?</a:t>
            </a:r>
          </a:p>
          <a:p>
            <a:pPr marL="411480" lvl="1" indent="0" algn="ctr">
              <a:buNone/>
            </a:pPr>
            <a:r>
              <a:rPr lang="uk-UA" dirty="0" smtClean="0">
                <a:solidFill>
                  <a:schemeClr val="tx1"/>
                </a:solidFill>
              </a:rPr>
              <a:t>Як це визначити?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dirty="0" smtClean="0"/>
              <a:t>Для вибору правильного повідомлення зловмисник повинен володіти ще якоюсь додатковою інформацією.</a:t>
            </a:r>
          </a:p>
          <a:p>
            <a:pPr algn="just"/>
            <a:r>
              <a:rPr lang="uk-UA" dirty="0" smtClean="0"/>
              <a:t>Такою інформацією для супротивника може бути розвідувальна або агентурна інформація.</a:t>
            </a:r>
          </a:p>
          <a:p>
            <a:pPr algn="just"/>
            <a:r>
              <a:rPr lang="uk-UA" dirty="0" smtClean="0"/>
              <a:t>Наприклад: якщо чисельність та озброєння військ супротивника кращі, ніж у нього, тоді найбільш ймовірне друге повідомлення;</a:t>
            </a:r>
          </a:p>
          <a:p>
            <a:pPr algn="just"/>
            <a:r>
              <a:rPr lang="uk-UA" dirty="0" smtClean="0"/>
              <a:t>Якщо навпаки – перше, про відступ.</a:t>
            </a:r>
          </a:p>
          <a:p>
            <a:pPr algn="just"/>
            <a:r>
              <a:rPr lang="uk-UA" dirty="0" smtClean="0"/>
              <a:t>Якщо військо супротивника деморалізоване – тоді останнє.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9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pPr algn="just"/>
            <a:r>
              <a:rPr lang="uk-UA" dirty="0" smtClean="0"/>
              <a:t>Уявимо, що ми знайшли цю шифровку через 100 років. Чи зможемо ми обрати правильне, те, яке є дійсно істинним повідомленням? Адже такої додаткової інформації у нас немає!</a:t>
            </a:r>
          </a:p>
          <a:p>
            <a:pPr algn="just"/>
            <a:r>
              <a:rPr lang="uk-UA" dirty="0" smtClean="0"/>
              <a:t>У цьому сенсі говорять, що шифр </a:t>
            </a:r>
            <a:r>
              <a:rPr lang="uk-UA" dirty="0" err="1" smtClean="0"/>
              <a:t>Вернама</a:t>
            </a:r>
            <a:r>
              <a:rPr lang="uk-UA" dirty="0" smtClean="0"/>
              <a:t> і є ідеально стійким шифром. </a:t>
            </a:r>
          </a:p>
          <a:p>
            <a:pPr algn="just"/>
            <a:r>
              <a:rPr lang="uk-UA" dirty="0" smtClean="0"/>
              <a:t>Розшифрувати його можна, але ми одержимо таку кількість відкритих текстів, що не зможемо вибрати з них істинне повідомлення.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390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Умови застосування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lang="uk-UA" dirty="0" smtClean="0"/>
              <a:t>Ключ шифрування повинен бути повністю випадковим;</a:t>
            </a:r>
          </a:p>
          <a:p>
            <a:r>
              <a:rPr lang="uk-UA" dirty="0" smtClean="0"/>
              <a:t>Довжина ключа шифрування повинна дорівнювати довжині повідомлення;</a:t>
            </a:r>
          </a:p>
          <a:p>
            <a:r>
              <a:rPr lang="uk-UA" dirty="0" smtClean="0"/>
              <a:t>Ключ повинен використовуватися лише один раз.</a:t>
            </a:r>
          </a:p>
          <a:p>
            <a:pPr marL="109728" indent="0">
              <a:buNone/>
            </a:pPr>
            <a:r>
              <a:rPr lang="uk-UA" dirty="0" smtClean="0"/>
              <a:t>==================================</a:t>
            </a:r>
          </a:p>
          <a:p>
            <a:pPr marL="109728" indent="0">
              <a:buNone/>
            </a:pPr>
            <a:r>
              <a:rPr lang="uk-UA" dirty="0" smtClean="0"/>
              <a:t>Чому ж не використовують ідеальний шифр?</a:t>
            </a:r>
          </a:p>
          <a:p>
            <a:pPr marL="109728" indent="0">
              <a:buNone/>
            </a:pPr>
            <a:r>
              <a:rPr lang="uk-UA" dirty="0" smtClean="0"/>
              <a:t>Навіщо придумали інші шифри, якщо вони не ідеальні?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7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Чому не використовують шифр </a:t>
            </a:r>
            <a:r>
              <a:rPr lang="uk-UA" dirty="0" err="1" smtClean="0"/>
              <a:t>Вернама</a:t>
            </a:r>
            <a:r>
              <a:rPr lang="uk-UA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uk-UA" smtClean="0"/>
              <a:t>Використовують </a:t>
            </a:r>
            <a:r>
              <a:rPr lang="uk-UA" dirty="0" smtClean="0"/>
              <a:t>для особливо важливих випадків.</a:t>
            </a:r>
          </a:p>
          <a:p>
            <a:r>
              <a:rPr lang="uk-UA" dirty="0" smtClean="0"/>
              <a:t>Недоліки:</a:t>
            </a:r>
          </a:p>
          <a:p>
            <a:pPr lvl="1"/>
            <a:r>
              <a:rPr lang="uk-UA" dirty="0" smtClean="0"/>
              <a:t>Проблема передавання ключа для розшифрування;</a:t>
            </a:r>
          </a:p>
          <a:p>
            <a:pPr lvl="1"/>
            <a:r>
              <a:rPr lang="uk-UA" dirty="0" smtClean="0"/>
              <a:t>Проблема зберігання ключа.</a:t>
            </a:r>
          </a:p>
          <a:p>
            <a:r>
              <a:rPr lang="uk-UA" dirty="0" smtClean="0"/>
              <a:t>Приклади:</a:t>
            </a:r>
          </a:p>
          <a:p>
            <a:pPr lvl="1"/>
            <a:r>
              <a:rPr lang="uk-UA" dirty="0" smtClean="0"/>
              <a:t>Одноразова стрічка;</a:t>
            </a:r>
          </a:p>
          <a:p>
            <a:pPr lvl="1"/>
            <a:r>
              <a:rPr lang="uk-UA" dirty="0" smtClean="0"/>
              <a:t>Одноразовий блокнот.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Шифр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5770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uk-UA" dirty="0" smtClean="0"/>
              <a:t>1917 рік – співробітники компанії </a:t>
            </a:r>
            <a:r>
              <a:rPr lang="en-US" dirty="0" smtClean="0"/>
              <a:t>AT&amp;T </a:t>
            </a:r>
            <a:r>
              <a:rPr lang="uk-UA" dirty="0" smtClean="0"/>
              <a:t>Гілберт Вернам та Джозеф </a:t>
            </a:r>
            <a:r>
              <a:rPr lang="uk-UA" dirty="0" err="1" smtClean="0"/>
              <a:t>Моборн</a:t>
            </a:r>
            <a:r>
              <a:rPr lang="uk-UA" dirty="0" smtClean="0"/>
              <a:t> розробили метод шифрування з нескінченною стрічкою.</a:t>
            </a:r>
          </a:p>
          <a:p>
            <a:pPr algn="just"/>
            <a:r>
              <a:rPr lang="uk-UA" dirty="0" smtClean="0"/>
              <a:t>Літери відкритого тексту додавалися за правилами </a:t>
            </a:r>
            <a:r>
              <a:rPr lang="en-US" dirty="0" smtClean="0"/>
              <a:t>XOR</a:t>
            </a:r>
            <a:r>
              <a:rPr lang="uk-UA" dirty="0" smtClean="0"/>
              <a:t> з літерами ключової стрічки, довжина якої завжди була рівною довжині повідомлення.</a:t>
            </a:r>
          </a:p>
          <a:p>
            <a:pPr algn="just"/>
            <a:r>
              <a:rPr lang="uk-UA" dirty="0" smtClean="0"/>
              <a:t>Вернам використовував кожну стрічку лише один раз, а потім знищував її.</a:t>
            </a:r>
          </a:p>
          <a:p>
            <a:pPr algn="just"/>
            <a:r>
              <a:rPr lang="uk-UA" dirty="0" smtClean="0"/>
              <a:t>1919 рік – отримано патент на цей спосіб шифрування.</a:t>
            </a:r>
          </a:p>
          <a:p>
            <a:pPr algn="just"/>
            <a:r>
              <a:rPr lang="uk-UA" dirty="0" smtClean="0"/>
              <a:t>Шифр </a:t>
            </a:r>
            <a:r>
              <a:rPr lang="uk-UA" dirty="0" err="1" smtClean="0"/>
              <a:t>Вернама</a:t>
            </a:r>
            <a:r>
              <a:rPr lang="uk-UA" dirty="0" smtClean="0"/>
              <a:t> – </a:t>
            </a:r>
            <a:r>
              <a:rPr lang="uk-UA" u="sng" dirty="0" smtClean="0"/>
              <a:t>єдиний шифр, для якого теоретично доведено абсолютну криптографічну стійкість</a:t>
            </a:r>
            <a:r>
              <a:rPr lang="uk-UA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53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uk-UA" dirty="0" smtClean="0"/>
              <a:t>Що це значить?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pPr algn="just"/>
            <a:r>
              <a:rPr lang="uk-UA" u="sng" dirty="0" smtClean="0"/>
              <a:t>Теоретично</a:t>
            </a:r>
            <a:r>
              <a:rPr lang="uk-UA" dirty="0" smtClean="0"/>
              <a:t>: шифр буде ідеально стійким, якщо апріорна ймовірність отримання інформації (тобто до її розшифрування) дорівнює апостеріорній ймовірності (тобто після її розшифрування).</a:t>
            </a:r>
          </a:p>
          <a:p>
            <a:pPr algn="just"/>
            <a:r>
              <a:rPr lang="uk-UA" u="sng" dirty="0" smtClean="0"/>
              <a:t>Статистично</a:t>
            </a:r>
            <a:r>
              <a:rPr lang="uk-UA" dirty="0" smtClean="0"/>
              <a:t>: якщо детерміновану величину об’єднати з випадковою, то результат буде випадковим.</a:t>
            </a:r>
          </a:p>
          <a:p>
            <a:pPr algn="just"/>
            <a:r>
              <a:rPr lang="uk-UA" dirty="0" smtClean="0"/>
              <a:t>Як реалізувати таке шифрування?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0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uk-UA" dirty="0" smtClean="0"/>
              <a:t>Припустимо, що нам треба передати у військо повідомлення: «</a:t>
            </a:r>
            <a:r>
              <a:rPr lang="uk-UA" i="1" dirty="0" smtClean="0"/>
              <a:t>наказую відступати</a:t>
            </a:r>
            <a:r>
              <a:rPr lang="uk-UA" dirty="0" smtClean="0"/>
              <a:t>». </a:t>
            </a:r>
          </a:p>
          <a:p>
            <a:r>
              <a:rPr lang="uk-UA" dirty="0" smtClean="0"/>
              <a:t>Використаємо таку таблицю заміни:</a:t>
            </a:r>
          </a:p>
          <a:p>
            <a:pPr marL="109728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17263"/>
              </p:ext>
            </p:extLst>
          </p:nvPr>
        </p:nvGraphicFramePr>
        <p:xfrm>
          <a:off x="1403648" y="378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Є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Ж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Ї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М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09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15</a:t>
                      </a:r>
                      <a:endParaRPr lang="ru-RU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Ш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Щ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19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29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30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 smtClean="0"/>
                        <a:t>31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5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uk-UA" dirty="0" smtClean="0"/>
              <a:t>Згенеруємо випадковий ключ однакової з повідомленням довжини (18 символів):</a:t>
            </a:r>
          </a:p>
          <a:p>
            <a:endParaRPr lang="uk-UA" dirty="0"/>
          </a:p>
          <a:p>
            <a:r>
              <a:rPr lang="uk-UA" dirty="0" smtClean="0"/>
              <a:t>Повідомлення перетворимо так:</a:t>
            </a:r>
          </a:p>
          <a:p>
            <a:pPr marL="109728" indent="0" algn="ctr">
              <a:buNone/>
            </a:pPr>
            <a:r>
              <a:rPr lang="uk-UA" dirty="0" smtClean="0"/>
              <a:t>«</a:t>
            </a:r>
            <a:r>
              <a:rPr lang="uk-UA" i="1" dirty="0" err="1" smtClean="0"/>
              <a:t>наказую</a:t>
            </a:r>
            <a:r>
              <a:rPr lang="uk-UA" i="1" dirty="0" err="1" smtClean="0">
                <a:solidFill>
                  <a:srgbClr val="FF0000"/>
                </a:solidFill>
              </a:rPr>
              <a:t>ф</a:t>
            </a:r>
            <a:r>
              <a:rPr lang="uk-UA" i="1" dirty="0" err="1" smtClean="0"/>
              <a:t>відступати</a:t>
            </a:r>
            <a:r>
              <a:rPr lang="uk-UA" dirty="0" smtClean="0"/>
              <a:t>»</a:t>
            </a:r>
          </a:p>
          <a:p>
            <a:pPr algn="just"/>
            <a:r>
              <a:rPr lang="uk-UA" dirty="0" smtClean="0"/>
              <a:t>Замінимо літери повідомлення цифрами згідно таблиці заміни:</a:t>
            </a:r>
          </a:p>
          <a:p>
            <a:pPr marL="109728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84831"/>
              </p:ext>
            </p:extLst>
          </p:nvPr>
        </p:nvGraphicFramePr>
        <p:xfrm>
          <a:off x="683568" y="2636912"/>
          <a:ext cx="8064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46310"/>
              </p:ext>
            </p:extLst>
          </p:nvPr>
        </p:nvGraphicFramePr>
        <p:xfrm>
          <a:off x="683568" y="4941168"/>
          <a:ext cx="7920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  <a:gridCol w="440049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uk-UA" dirty="0" smtClean="0"/>
              <a:t>Тепер додамо цифри повідомлення і ключа за правилами </a:t>
            </a:r>
            <a:r>
              <a:rPr lang="en-US" dirty="0" smtClean="0"/>
              <a:t>mod 32. </a:t>
            </a:r>
            <a:r>
              <a:rPr lang="uk-UA" dirty="0" smtClean="0"/>
              <a:t>Отримаємо: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uk-UA" dirty="0" smtClean="0"/>
              <a:t>Цю шифрограму передаємо у військо каналами зв’язку.</a:t>
            </a:r>
          </a:p>
          <a:p>
            <a:r>
              <a:rPr lang="uk-UA" dirty="0" smtClean="0"/>
              <a:t>Отримавши повідомлення, шифрувальник розшифровує повідомлення, віднімаючи від нього ключ за правилами </a:t>
            </a:r>
            <a:r>
              <a:rPr lang="en-US" dirty="0" smtClean="0"/>
              <a:t>mod 32: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29650"/>
              </p:ext>
            </p:extLst>
          </p:nvPr>
        </p:nvGraphicFramePr>
        <p:xfrm>
          <a:off x="611568" y="2636912"/>
          <a:ext cx="8136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08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7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lang="uk-UA" dirty="0" smtClean="0"/>
              <a:t>Отримає:</a:t>
            </a:r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Замінивши коди літерами, отримуємо повідомлення.</a:t>
            </a:r>
          </a:p>
          <a:p>
            <a:r>
              <a:rPr lang="uk-UA" dirty="0" smtClean="0"/>
              <a:t>Таким </a:t>
            </a:r>
            <a:r>
              <a:rPr lang="uk-UA" dirty="0" smtClean="0"/>
              <a:t>чином, ми розшифрували повідомлення: «</a:t>
            </a:r>
            <a:r>
              <a:rPr lang="uk-UA" i="1" dirty="0" smtClean="0"/>
              <a:t>наказую відступати</a:t>
            </a:r>
            <a:r>
              <a:rPr lang="uk-UA" dirty="0" smtClean="0"/>
              <a:t>».</a:t>
            </a:r>
          </a:p>
          <a:p>
            <a:pPr marL="109728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04421"/>
              </p:ext>
            </p:extLst>
          </p:nvPr>
        </p:nvGraphicFramePr>
        <p:xfrm>
          <a:off x="611560" y="2204864"/>
          <a:ext cx="8136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08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10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30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01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17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26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13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01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09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04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21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12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05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19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21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00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27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14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0" dirty="0" smtClean="0"/>
                        <a:t>18</a:t>
                      </a:r>
                      <a:endParaRPr lang="ru-RU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30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04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09</a:t>
                      </a:r>
                      <a:endParaRPr lang="ru-RU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Н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К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З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У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Ю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Ф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В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І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Д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С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Т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У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П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Т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И</a:t>
                      </a:r>
                      <a:endParaRPr lang="ru-RU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5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r>
              <a:rPr lang="uk-UA" dirty="0" smtClean="0"/>
              <a:t>Зловмисник не знає ключа, на якому шифрувалося повідомлення!</a:t>
            </a:r>
          </a:p>
          <a:p>
            <a:r>
              <a:rPr lang="uk-UA" dirty="0" smtClean="0"/>
              <a:t>Перехопивши повідомлення, знаючи, що використовувався шифр </a:t>
            </a:r>
            <a:r>
              <a:rPr lang="uk-UA" dirty="0" err="1" smtClean="0"/>
              <a:t>Вернама</a:t>
            </a:r>
            <a:r>
              <a:rPr lang="uk-UA" dirty="0" smtClean="0"/>
              <a:t>, він буде підставляти усі можливі ключі шифрування.</a:t>
            </a:r>
          </a:p>
          <a:p>
            <a:r>
              <a:rPr lang="uk-UA" dirty="0" smtClean="0"/>
              <a:t>Якщо він підставить наш використаний ключ, він отримає розшифроване повідомлення: «</a:t>
            </a:r>
            <a:r>
              <a:rPr lang="uk-UA" i="1" dirty="0" err="1" smtClean="0"/>
              <a:t>наказуюфвідступати</a:t>
            </a:r>
            <a:r>
              <a:rPr lang="uk-UA" dirty="0" smtClean="0"/>
              <a:t>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Приклад шифру </a:t>
            </a:r>
            <a:r>
              <a:rPr lang="uk-UA" dirty="0" err="1" smtClean="0"/>
              <a:t>Вернама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pPr marL="109728" indent="0">
              <a:buNone/>
            </a:pPr>
            <a:r>
              <a:rPr lang="uk-UA" dirty="0" smtClean="0"/>
              <a:t>Якщо він підставить ключ:</a:t>
            </a:r>
          </a:p>
          <a:p>
            <a:pPr marL="109728" indent="0">
              <a:buNone/>
            </a:pPr>
            <a:endParaRPr lang="uk-UA" dirty="0" smtClean="0"/>
          </a:p>
          <a:p>
            <a:pPr marL="109728" indent="0">
              <a:buNone/>
            </a:pPr>
            <a:r>
              <a:rPr lang="uk-UA" dirty="0" smtClean="0"/>
              <a:t>Він отримає таке повідомлення:</a:t>
            </a:r>
          </a:p>
          <a:p>
            <a:pPr marL="109728" indent="0">
              <a:buNone/>
            </a:pPr>
            <a:endParaRPr lang="uk-UA" dirty="0"/>
          </a:p>
          <a:p>
            <a:pPr marL="109728" indent="0">
              <a:buNone/>
            </a:pPr>
            <a:endParaRPr lang="uk-UA" dirty="0" smtClean="0"/>
          </a:p>
          <a:p>
            <a:pPr marL="109728" indent="0">
              <a:buNone/>
            </a:pPr>
            <a:endParaRPr lang="uk-UA" dirty="0"/>
          </a:p>
          <a:p>
            <a:pPr marL="109728" indent="0">
              <a:buNone/>
            </a:pPr>
            <a:endParaRPr lang="uk-UA" dirty="0" smtClean="0"/>
          </a:p>
          <a:p>
            <a:pPr marL="109728" indent="0" algn="ctr">
              <a:buNone/>
            </a:pPr>
            <a:r>
              <a:rPr lang="uk-UA" dirty="0" smtClean="0"/>
              <a:t>«</a:t>
            </a:r>
            <a:r>
              <a:rPr lang="uk-UA" i="1" dirty="0" err="1" smtClean="0"/>
              <a:t>наказую</a:t>
            </a:r>
            <a:r>
              <a:rPr lang="uk-UA" i="1" dirty="0" err="1" smtClean="0">
                <a:solidFill>
                  <a:srgbClr val="FF0000"/>
                </a:solidFill>
              </a:rPr>
              <a:t>ф</a:t>
            </a:r>
            <a:r>
              <a:rPr lang="uk-UA" i="1" dirty="0" err="1" smtClean="0"/>
              <a:t>наступати</a:t>
            </a:r>
            <a:r>
              <a:rPr lang="uk-UA" i="1" dirty="0" err="1" smtClean="0">
                <a:solidFill>
                  <a:srgbClr val="FF0000"/>
                </a:solidFill>
              </a:rPr>
              <a:t>ф</a:t>
            </a:r>
            <a:r>
              <a:rPr lang="uk-UA" dirty="0" smtClean="0"/>
              <a:t>»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014397"/>
              </p:ext>
            </p:extLst>
          </p:nvPr>
        </p:nvGraphicFramePr>
        <p:xfrm>
          <a:off x="539552" y="3284984"/>
          <a:ext cx="8136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  <a:gridCol w="45205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02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08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03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30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23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16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22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18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00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21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09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23</a:t>
                      </a:r>
                      <a:endParaRPr lang="ru-RU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Н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К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З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У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Ю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Ф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Н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С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Т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У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П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А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Т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И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b="1" dirty="0" smtClean="0"/>
                        <a:t>Ф</a:t>
                      </a:r>
                      <a:endParaRPr lang="ru-RU" sz="1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3079"/>
              </p:ext>
            </p:extLst>
          </p:nvPr>
        </p:nvGraphicFramePr>
        <p:xfrm>
          <a:off x="539552" y="2132856"/>
          <a:ext cx="8064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  <a:gridCol w="44805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17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31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18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26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 smtClean="0"/>
                        <a:t>04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8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194</TotalTime>
  <Words>990</Words>
  <Application>Microsoft Office PowerPoint</Application>
  <PresentationFormat>Экран (4:3)</PresentationFormat>
  <Paragraphs>496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Ідеальний шифр. Чи існує він?</vt:lpstr>
      <vt:lpstr>Шифр Вернама</vt:lpstr>
      <vt:lpstr>Що це значить?</vt:lpstr>
      <vt:lpstr>Приклад шифру Вернама</vt:lpstr>
      <vt:lpstr>Приклад шифру Вернама</vt:lpstr>
      <vt:lpstr>Приклад шифру Вернама</vt:lpstr>
      <vt:lpstr>Приклад шифру Вернама</vt:lpstr>
      <vt:lpstr>Приклад шифру Вернама</vt:lpstr>
      <vt:lpstr>Приклад шифру Вернама</vt:lpstr>
      <vt:lpstr>Приклад шифру Вернама</vt:lpstr>
      <vt:lpstr>Приклад шифру Вернама</vt:lpstr>
      <vt:lpstr>Приклад шифру Вернама</vt:lpstr>
      <vt:lpstr>Приклад шифру Вернама</vt:lpstr>
      <vt:lpstr>Умови застосування шифру Вернама</vt:lpstr>
      <vt:lpstr>Чому не використовують шифр Вернама?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Ідеальний шифр. Чи існує він?</dc:title>
  <dc:creator>Сергей Остапов</dc:creator>
  <cp:lastModifiedBy>Sergey</cp:lastModifiedBy>
  <cp:revision>22</cp:revision>
  <dcterms:created xsi:type="dcterms:W3CDTF">2015-10-22T08:06:13Z</dcterms:created>
  <dcterms:modified xsi:type="dcterms:W3CDTF">2015-10-22T19:25:44Z</dcterms:modified>
</cp:coreProperties>
</file>