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26496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3239640" y="2249280"/>
            <a:ext cx="26496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22080" y="2249280"/>
            <a:ext cx="26496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457200" y="4508280"/>
            <a:ext cx="26496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body"/>
          </p:nvPr>
        </p:nvSpPr>
        <p:spPr>
          <a:xfrm>
            <a:off x="3239640" y="4508280"/>
            <a:ext cx="26496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4" name="PlaceHolder 7"/>
          <p:cNvSpPr>
            <a:spLocks noGrp="1"/>
          </p:cNvSpPr>
          <p:nvPr>
            <p:ph type="body"/>
          </p:nvPr>
        </p:nvSpPr>
        <p:spPr>
          <a:xfrm>
            <a:off x="6022080" y="4508280"/>
            <a:ext cx="26496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229240" cy="494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26496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39640" y="2249280"/>
            <a:ext cx="26496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22080" y="2249280"/>
            <a:ext cx="26496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4508280"/>
            <a:ext cx="26496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239640" y="4508280"/>
            <a:ext cx="26496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022080" y="4508280"/>
            <a:ext cx="26496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229240" cy="494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stomShape 1" hidden="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" name="CustomShape 2" hidden="1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 flipV="1">
            <a:off x="5410080" y="36036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 hidden="1"/>
          <p:cNvSpPr/>
          <p:nvPr/>
        </p:nvSpPr>
        <p:spPr>
          <a:xfrm flipV="1">
            <a:off x="5410080" y="439560"/>
            <a:ext cx="373356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 hidden="1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CustomShape 8" hidden="1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 hidden="1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 hidden="1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 hidden="1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CustomShape 12" hidden="1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 hidden="1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1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 flipV="1">
            <a:off x="5410080" y="380988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 flipV="1">
            <a:off x="5410080" y="3897000"/>
            <a:ext cx="3733560" cy="1915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 flipV="1">
            <a:off x="5410080" y="4115160"/>
            <a:ext cx="3733560" cy="864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 flipV="1">
            <a:off x="5410080" y="4164480"/>
            <a:ext cx="1965600" cy="1800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 flipV="1">
            <a:off x="5410080" y="4199400"/>
            <a:ext cx="1965600" cy="864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5410080" y="3962520"/>
            <a:ext cx="3062880" cy="2700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7376400" y="4061160"/>
            <a:ext cx="1599840" cy="3636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0" y="3649680"/>
            <a:ext cx="9143640" cy="2437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0" y="3675600"/>
            <a:ext cx="9143640" cy="1404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CustomShape 23"/>
          <p:cNvSpPr/>
          <p:nvPr/>
        </p:nvSpPr>
        <p:spPr>
          <a:xfrm flipV="1">
            <a:off x="6414120" y="3642480"/>
            <a:ext cx="2729520" cy="2480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0" y="0"/>
            <a:ext cx="9143640" cy="37015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" name="PlaceHolder 25"/>
          <p:cNvSpPr>
            <a:spLocks noGrp="1"/>
          </p:cNvSpPr>
          <p:nvPr>
            <p:ph type="title"/>
          </p:nvPr>
        </p:nvSpPr>
        <p:spPr>
          <a:xfrm>
            <a:off x="457200" y="2401920"/>
            <a:ext cx="8457840" cy="1469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ru-RU" sz="4400" b="0" strike="noStrike" spc="-1">
                <a:solidFill>
                  <a:srgbClr val="FFFFFF"/>
                </a:solidFill>
                <a:latin typeface="Trebuchet MS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dt"/>
          </p:nvPr>
        </p:nvSpPr>
        <p:spPr>
          <a:xfrm>
            <a:off x="6705720" y="4206240"/>
            <a:ext cx="959760" cy="456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9A8C314-9247-4B24-92D0-BEEFAC56BC24}" type="datetime">
              <a:rPr lang="ru-RU" sz="800" b="0" strike="noStrike" spc="-1">
                <a:solidFill>
                  <a:srgbClr val="438086"/>
                </a:solidFill>
                <a:latin typeface="Georgia"/>
              </a:rPr>
              <a:t>08.10.2019</a:t>
            </a:fld>
            <a:endParaRPr lang="ru-RU" sz="800" b="0" strike="noStrike" spc="-1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ftr"/>
          </p:nvPr>
        </p:nvSpPr>
        <p:spPr>
          <a:xfrm>
            <a:off x="5410080" y="4205160"/>
            <a:ext cx="1294920" cy="4568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sldNum"/>
          </p:nvPr>
        </p:nvSpPr>
        <p:spPr>
          <a:xfrm>
            <a:off x="8319960" y="1080"/>
            <a:ext cx="747360" cy="3654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77CAACA-E1FF-476E-9C42-C26B59B11220}" type="slidenum">
              <a:rPr lang="ru-RU" sz="1800" b="0" strike="noStrike" spc="-1">
                <a:solidFill>
                  <a:srgbClr val="FFFFFF"/>
                </a:solidFill>
                <a:latin typeface="Georgia"/>
              </a:rPr>
              <a:t>‹#›</a:t>
            </a:fld>
            <a:endParaRPr lang="ru-RU" sz="1800" b="0" strike="noStrike" spc="-1">
              <a:latin typeface="Times New Roman"/>
            </a:endParaRPr>
          </a:p>
        </p:txBody>
      </p:sp>
      <p:sp>
        <p:nvSpPr>
          <p:cNvPr id="28" name="PlaceHolder 2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rgbClr val="53548A"/>
                </a:solidFill>
                <a:latin typeface="Georgia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53548A"/>
                </a:solidFill>
                <a:latin typeface="Georgia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A04DA3"/>
                </a:solidFill>
                <a:latin typeface="Georgia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A04DA3"/>
                </a:solidFill>
                <a:latin typeface="Georgia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A04DA3"/>
                </a:solidFill>
                <a:latin typeface="Georgia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A04DA3"/>
                </a:solidFill>
                <a:latin typeface="Georgia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6" name="CustomShape 2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CustomShape 3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8" name="CustomShape 4"/>
          <p:cNvSpPr/>
          <p:nvPr/>
        </p:nvSpPr>
        <p:spPr>
          <a:xfrm flipV="1">
            <a:off x="5410080" y="36036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9" name="CustomShape 5"/>
          <p:cNvSpPr/>
          <p:nvPr/>
        </p:nvSpPr>
        <p:spPr>
          <a:xfrm flipV="1">
            <a:off x="5410080" y="439560"/>
            <a:ext cx="373356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0" name="CustomShape 6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" name="CustomShape 7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2" name="CustomShape 8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3" name="CustomShape 9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4" name="CustomShape 10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5" name="CustomShape 11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6" name="CustomShape 12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7" name="CustomShape 13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1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8" name="PlaceHolder 14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Образец заголовка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9" name="PlaceHolder 15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Образец текста</a:t>
            </a:r>
          </a:p>
          <a:p>
            <a:pPr marL="658440" lvl="1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Второй уровень</a:t>
            </a:r>
            <a:endParaRPr lang="ru-RU" sz="2600" b="0" strike="noStrike" spc="-1">
              <a:solidFill>
                <a:srgbClr val="53548A"/>
              </a:solidFill>
              <a:latin typeface="Georgia"/>
            </a:endParaRPr>
          </a:p>
          <a:p>
            <a:pPr marL="923400" lvl="2" indent="-21924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lang="ru-RU" sz="2400" b="0" strike="noStrike" spc="-1">
                <a:solidFill>
                  <a:srgbClr val="53548A"/>
                </a:solidFill>
                <a:latin typeface="Georgia"/>
              </a:rPr>
              <a:t>Третий уровень</a:t>
            </a:r>
          </a:p>
          <a:p>
            <a:pPr marL="1179720" lvl="3" indent="-20088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lang="ru-RU" sz="2200" b="0" strike="noStrike" spc="-1">
                <a:solidFill>
                  <a:srgbClr val="53548A"/>
                </a:solidFill>
                <a:latin typeface="Georgia"/>
              </a:rPr>
              <a:t>Четвертый уровень</a:t>
            </a:r>
            <a:endParaRPr lang="ru-RU" sz="2200" b="0" strike="noStrike" spc="-1">
              <a:solidFill>
                <a:srgbClr val="A04DA3"/>
              </a:solidFill>
              <a:latin typeface="Georgia"/>
            </a:endParaRPr>
          </a:p>
          <a:p>
            <a:pPr marL="1389960" lvl="4" indent="-182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▫"/>
            </a:pPr>
            <a:r>
              <a:rPr lang="ru-RU" sz="2000" b="0" strike="noStrike" spc="-1">
                <a:solidFill>
                  <a:srgbClr val="A04DA3"/>
                </a:solidFill>
                <a:latin typeface="Georgia"/>
              </a:rPr>
              <a:t>Пятый уровень</a:t>
            </a:r>
          </a:p>
        </p:txBody>
      </p:sp>
      <p:sp>
        <p:nvSpPr>
          <p:cNvPr id="80" name="PlaceHolder 16"/>
          <p:cNvSpPr>
            <a:spLocks noGrp="1"/>
          </p:cNvSpPr>
          <p:nvPr>
            <p:ph type="dt"/>
          </p:nvPr>
        </p:nvSpPr>
        <p:spPr>
          <a:xfrm>
            <a:off x="6586560" y="612720"/>
            <a:ext cx="956880" cy="456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74FE418-F112-4011-BFFB-72D9FD4CD23F}" type="datetime">
              <a:rPr lang="ru-RU" sz="800" b="0" strike="noStrike" spc="-1">
                <a:solidFill>
                  <a:srgbClr val="438086"/>
                </a:solidFill>
                <a:latin typeface="Georgia"/>
              </a:rPr>
              <a:t>08.10.2019</a:t>
            </a:fld>
            <a:endParaRPr lang="ru-RU" sz="800" b="0" strike="noStrike" spc="-1">
              <a:latin typeface="Times New Roman"/>
            </a:endParaRPr>
          </a:p>
        </p:txBody>
      </p:sp>
      <p:sp>
        <p:nvSpPr>
          <p:cNvPr id="81" name="PlaceHolder 17"/>
          <p:cNvSpPr>
            <a:spLocks noGrp="1"/>
          </p:cNvSpPr>
          <p:nvPr>
            <p:ph type="ftr"/>
          </p:nvPr>
        </p:nvSpPr>
        <p:spPr>
          <a:xfrm>
            <a:off x="5257800" y="612720"/>
            <a:ext cx="1325520" cy="4568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82" name="PlaceHolder 18"/>
          <p:cNvSpPr>
            <a:spLocks noGrp="1"/>
          </p:cNvSpPr>
          <p:nvPr>
            <p:ph type="sldNum"/>
          </p:nvPr>
        </p:nvSpPr>
        <p:spPr>
          <a:xfrm>
            <a:off x="8174880" y="2160"/>
            <a:ext cx="761760" cy="3654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96BAB55-816E-494B-8DE8-CE5D792E4035}" type="slidenum">
              <a:rPr lang="ru-RU" sz="1800" b="0" strike="noStrike" spc="-1">
                <a:solidFill>
                  <a:srgbClr val="FFFFFF"/>
                </a:solidFill>
                <a:latin typeface="Georgia"/>
              </a:rPr>
              <a:t>‹#›</a:t>
            </a:fld>
            <a:endParaRPr lang="ru-RU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401920"/>
            <a:ext cx="8457840" cy="146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ru-RU" sz="4400" b="0" strike="noStrike" spc="-1">
                <a:solidFill>
                  <a:srgbClr val="FFFFFF"/>
                </a:solidFill>
                <a:latin typeface="Trebuchet MS"/>
              </a:rPr>
              <a:t>Алгоритм DES</a:t>
            </a:r>
            <a:endParaRPr lang="ru-RU" sz="44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57200" y="3899880"/>
            <a:ext cx="4952520" cy="175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67640" y="692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Використання блоків заміни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148" name="Объект 3"/>
          <p:cNvPicPr/>
          <p:nvPr/>
        </p:nvPicPr>
        <p:blipFill>
          <a:blip r:embed="rId2"/>
          <a:stretch/>
        </p:blipFill>
        <p:spPr>
          <a:xfrm>
            <a:off x="611640" y="1556640"/>
            <a:ext cx="3888000" cy="4585680"/>
          </a:xfrm>
          <a:prstGeom prst="rect">
            <a:avLst/>
          </a:prstGeom>
          <a:ln>
            <a:noFill/>
          </a:ln>
        </p:spPr>
      </p:pic>
      <p:sp>
        <p:nvSpPr>
          <p:cNvPr id="149" name="CustomShape 2"/>
          <p:cNvSpPr/>
          <p:nvPr/>
        </p:nvSpPr>
        <p:spPr>
          <a:xfrm>
            <a:off x="4716000" y="1700640"/>
            <a:ext cx="3816000" cy="318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u="sng" strike="noStrike" spc="-1">
                <a:solidFill>
                  <a:srgbClr val="000000"/>
                </a:solidFill>
                <a:uFillTx/>
                <a:latin typeface="Georgia"/>
              </a:rPr>
              <a:t>Приклад</a:t>
            </a: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: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Нехай перший блок В1 має вигляд: 110110.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Його буде спрямовано на перший S-бокс S1.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Перший та останній біти (1 та 0 – 10=2</a:t>
            </a:r>
            <a:r>
              <a:rPr lang="ru-RU" sz="1800" b="0" strike="noStrike" spc="-1" baseline="-25000">
                <a:solidFill>
                  <a:srgbClr val="000000"/>
                </a:solidFill>
                <a:latin typeface="Georgia"/>
              </a:rPr>
              <a:t>10</a:t>
            </a: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) дають двійкове подання другого рядка таблиці.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Внутрішні 4 біти (1011=11</a:t>
            </a:r>
            <a:r>
              <a:rPr lang="ru-RU" sz="1800" b="0" strike="noStrike" spc="-1" baseline="-25000">
                <a:solidFill>
                  <a:srgbClr val="000000"/>
                </a:solidFill>
                <a:latin typeface="Georgia"/>
              </a:rPr>
              <a:t>10</a:t>
            </a: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 ) дають номер стовпчика таблиці заміни.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67640" y="764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Використання блоків заміни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graphicFrame>
        <p:nvGraphicFramePr>
          <p:cNvPr id="151" name="Table 2"/>
          <p:cNvGraphicFramePr/>
          <p:nvPr/>
        </p:nvGraphicFramePr>
        <p:xfrm>
          <a:off x="1079640" y="1832760"/>
          <a:ext cx="6984360" cy="1737360"/>
        </p:xfrm>
        <a:graphic>
          <a:graphicData uri="http://schemas.openxmlformats.org/drawingml/2006/table">
            <a:tbl>
              <a:tblPr/>
              <a:tblGrid>
                <a:gridCol w="410040"/>
                <a:gridCol w="410760"/>
                <a:gridCol w="410760"/>
                <a:gridCol w="410760"/>
                <a:gridCol w="410760"/>
                <a:gridCol w="410040"/>
                <a:gridCol w="410760"/>
                <a:gridCol w="410760"/>
                <a:gridCol w="410760"/>
                <a:gridCol w="410760"/>
                <a:gridCol w="410760"/>
                <a:gridCol w="410040"/>
                <a:gridCol w="410760"/>
                <a:gridCol w="410760"/>
                <a:gridCol w="410760"/>
                <a:gridCol w="410760"/>
                <a:gridCol w="414360"/>
              </a:tblGrid>
              <a:tr h="32112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 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0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5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6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7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8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9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10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11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12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13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14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15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  <a:tr h="32112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0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14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13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15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11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8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10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6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12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5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9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0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7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  <a:tr h="32112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0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15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7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14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13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10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6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12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11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9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5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8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  <a:tr h="2984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14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8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13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6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11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15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12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9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7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10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5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0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21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15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12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8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9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7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5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11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14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10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0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6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13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152" name="CustomShape 3"/>
          <p:cNvSpPr/>
          <p:nvPr/>
        </p:nvSpPr>
        <p:spPr>
          <a:xfrm>
            <a:off x="1043640" y="3429000"/>
            <a:ext cx="727236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Georgia"/>
              </a:rPr>
              <a:t>Результат заміни: вхідний блок: 110110          7</a:t>
            </a:r>
            <a:r>
              <a:rPr lang="ru-RU" sz="2000" b="0" strike="noStrike" spc="-1" baseline="-25000">
                <a:solidFill>
                  <a:srgbClr val="000000"/>
                </a:solidFill>
                <a:latin typeface="Georgia"/>
              </a:rPr>
              <a:t>10</a:t>
            </a:r>
            <a:r>
              <a:rPr lang="ru-RU" sz="2000" b="0" strike="noStrike" spc="-1">
                <a:solidFill>
                  <a:srgbClr val="000000"/>
                </a:solidFill>
                <a:latin typeface="Georgia"/>
              </a:rPr>
              <a:t>=0111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1007640" y="3955320"/>
            <a:ext cx="7488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Результат заміни піддається перестановці (Р-перестановка):</a:t>
            </a:r>
            <a:endParaRPr lang="ru-RU" sz="1800" b="0" strike="noStrike" spc="-1">
              <a:latin typeface="Arial"/>
            </a:endParaRPr>
          </a:p>
        </p:txBody>
      </p:sp>
      <p:graphicFrame>
        <p:nvGraphicFramePr>
          <p:cNvPr id="154" name="Table 5"/>
          <p:cNvGraphicFramePr/>
          <p:nvPr/>
        </p:nvGraphicFramePr>
        <p:xfrm>
          <a:off x="1331640" y="4581000"/>
          <a:ext cx="6768360" cy="792000"/>
        </p:xfrm>
        <a:graphic>
          <a:graphicData uri="http://schemas.openxmlformats.org/drawingml/2006/table">
            <a:tbl>
              <a:tblPr/>
              <a:tblGrid>
                <a:gridCol w="422640"/>
                <a:gridCol w="422640"/>
                <a:gridCol w="423360"/>
                <a:gridCol w="422640"/>
                <a:gridCol w="423360"/>
                <a:gridCol w="422640"/>
                <a:gridCol w="423360"/>
                <a:gridCol w="422640"/>
                <a:gridCol w="422640"/>
                <a:gridCol w="423360"/>
                <a:gridCol w="422640"/>
                <a:gridCol w="423360"/>
                <a:gridCol w="422640"/>
                <a:gridCol w="423360"/>
                <a:gridCol w="422640"/>
                <a:gridCol w="424440"/>
              </a:tblGrid>
              <a:tr h="396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16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7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20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21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29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12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28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17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15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23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26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5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18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31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10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8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24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14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32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27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9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19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13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30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6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22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11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25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155" name="CustomShape 6"/>
          <p:cNvSpPr/>
          <p:nvPr/>
        </p:nvSpPr>
        <p:spPr>
          <a:xfrm>
            <a:off x="6300000" y="3564000"/>
            <a:ext cx="504000" cy="216000"/>
          </a:xfrm>
          <a:custGeom>
            <a:avLst/>
            <a:gdLst/>
            <a:ahLst/>
            <a:cxnLst/>
            <a:rect l="0" t="0" r="r" b="b"/>
            <a:pathLst>
              <a:path w="1401" h="602">
                <a:moveTo>
                  <a:pt x="0" y="150"/>
                </a:moveTo>
                <a:lnTo>
                  <a:pt x="1050" y="150"/>
                </a:lnTo>
                <a:lnTo>
                  <a:pt x="1050" y="0"/>
                </a:lnTo>
                <a:lnTo>
                  <a:pt x="1400" y="300"/>
                </a:lnTo>
                <a:lnTo>
                  <a:pt x="1050" y="601"/>
                </a:lnTo>
                <a:lnTo>
                  <a:pt x="105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67640" y="764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Операція розгортання ключа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157" name="Picture 3"/>
          <p:cNvPicPr/>
          <p:nvPr/>
        </p:nvPicPr>
        <p:blipFill>
          <a:blip r:embed="rId2"/>
          <a:stretch/>
        </p:blipFill>
        <p:spPr>
          <a:xfrm>
            <a:off x="251640" y="1628640"/>
            <a:ext cx="3240000" cy="4960080"/>
          </a:xfrm>
          <a:prstGeom prst="rect">
            <a:avLst/>
          </a:prstGeom>
          <a:ln>
            <a:noFill/>
          </a:ln>
        </p:spPr>
      </p:pic>
      <p:graphicFrame>
        <p:nvGraphicFramePr>
          <p:cNvPr id="158" name="Table 2"/>
          <p:cNvGraphicFramePr/>
          <p:nvPr/>
        </p:nvGraphicFramePr>
        <p:xfrm>
          <a:off x="3708000" y="1989000"/>
          <a:ext cx="5122800" cy="1554480"/>
        </p:xfrm>
        <a:graphic>
          <a:graphicData uri="http://schemas.openxmlformats.org/drawingml/2006/table">
            <a:tbl>
              <a:tblPr/>
              <a:tblGrid>
                <a:gridCol w="365760"/>
                <a:gridCol w="365760"/>
                <a:gridCol w="365760"/>
                <a:gridCol w="366120"/>
                <a:gridCol w="365760"/>
                <a:gridCol w="365760"/>
                <a:gridCol w="366120"/>
                <a:gridCol w="365760"/>
                <a:gridCol w="365760"/>
                <a:gridCol w="365760"/>
                <a:gridCol w="366120"/>
                <a:gridCol w="365760"/>
                <a:gridCol w="365760"/>
                <a:gridCol w="366840"/>
              </a:tblGrid>
              <a:tr h="236520">
                <a:tc gridSpan="7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Блок С</a:t>
                      </a:r>
                      <a:r>
                        <a:rPr lang="ru-RU" sz="1200" b="0" strike="noStrike" spc="-1" baseline="-25000">
                          <a:solidFill>
                            <a:srgbClr val="000000"/>
                          </a:solidFill>
                          <a:latin typeface="Georgia"/>
                        </a:rPr>
                        <a:t>0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Блок D</a:t>
                      </a:r>
                      <a:r>
                        <a:rPr lang="ru-RU" sz="1200" b="0" strike="noStrike" spc="-1" baseline="-25000">
                          <a:solidFill>
                            <a:srgbClr val="000000"/>
                          </a:solidFill>
                          <a:latin typeface="Georgia"/>
                        </a:rPr>
                        <a:t>0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  <a:tr h="20880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57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49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41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33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25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17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9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63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55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47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39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31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23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15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  <a:tr h="20880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58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50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34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26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18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7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62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54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46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38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30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  <a:tr h="20880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10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59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51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43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35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27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14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6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61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53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45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37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29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  <a:tr h="20880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19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11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60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52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44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36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21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13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5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28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20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Table 3"/>
          <p:cNvGraphicFramePr/>
          <p:nvPr/>
        </p:nvGraphicFramePr>
        <p:xfrm>
          <a:off x="1403640" y="3213000"/>
          <a:ext cx="7416360" cy="1610352"/>
        </p:xfrm>
        <a:graphic>
          <a:graphicData uri="http://schemas.openxmlformats.org/drawingml/2006/table">
            <a:tbl>
              <a:tblPr/>
              <a:tblGrid>
                <a:gridCol w="1656000"/>
                <a:gridCol w="288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432000"/>
                <a:gridCol w="432000"/>
                <a:gridCol w="360000"/>
                <a:gridCol w="360000"/>
                <a:gridCol w="360000"/>
                <a:gridCol w="288360"/>
              </a:tblGrid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Номер циклу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5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6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7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8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9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10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11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13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14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15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16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Зсув вліво (шифрування)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Зсув вправо (розшифрування)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0" name="Table 4"/>
          <p:cNvGraphicFramePr/>
          <p:nvPr>
            <p:extLst>
              <p:ext uri="{D42A27DB-BD31-4B8C-83A1-F6EECF244321}">
                <p14:modId xmlns:p14="http://schemas.microsoft.com/office/powerpoint/2010/main" val="3462635656"/>
              </p:ext>
            </p:extLst>
          </p:nvPr>
        </p:nvGraphicFramePr>
        <p:xfrm>
          <a:off x="4788024" y="4723344"/>
          <a:ext cx="3753000" cy="1865376"/>
        </p:xfrm>
        <a:graphic>
          <a:graphicData uri="http://schemas.openxmlformats.org/drawingml/2006/table">
            <a:tbl>
              <a:tblPr/>
              <a:tblGrid>
                <a:gridCol w="468360"/>
                <a:gridCol w="469080"/>
                <a:gridCol w="469080"/>
                <a:gridCol w="469080"/>
                <a:gridCol w="469080"/>
                <a:gridCol w="469080"/>
                <a:gridCol w="469080"/>
                <a:gridCol w="470160"/>
              </a:tblGrid>
              <a:tr h="204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14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17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11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24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1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5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3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28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04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15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6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21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10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23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19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12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4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04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26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8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16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7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27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20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13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04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41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52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31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37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47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55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30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40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04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51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45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33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48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44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49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39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56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04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34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53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46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42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50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36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29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 dirty="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32</a:t>
                      </a:r>
                      <a:endParaRPr lang="ru-RU" sz="12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67640" y="692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Слабкі ключі DES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457200" y="1556640"/>
            <a:ext cx="8229240" cy="501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Слабкими називаються ключі, які задовольняють рівність: 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DES</a:t>
            </a:r>
            <a:r>
              <a:rPr lang="ru-RU" sz="2800" b="0" strike="noStrike" spc="-1" baseline="-25000">
                <a:solidFill>
                  <a:srgbClr val="000000"/>
                </a:solidFill>
                <a:latin typeface="Georgia"/>
              </a:rPr>
              <a:t>K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(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DES</a:t>
            </a:r>
            <a:r>
              <a:rPr lang="ru-RU" sz="2800" b="0" strike="noStrike" spc="-1" baseline="-25000">
                <a:solidFill>
                  <a:srgbClr val="000000"/>
                </a:solidFill>
                <a:latin typeface="Georgia"/>
              </a:rPr>
              <a:t>K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(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M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))=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M</a:t>
            </a:r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graphicFrame>
        <p:nvGraphicFramePr>
          <p:cNvPr id="163" name="Table 3"/>
          <p:cNvGraphicFramePr/>
          <p:nvPr/>
        </p:nvGraphicFramePr>
        <p:xfrm>
          <a:off x="1547640" y="2853000"/>
          <a:ext cx="6095520" cy="1854000"/>
        </p:xfrm>
        <a:graphic>
          <a:graphicData uri="http://schemas.openxmlformats.org/drawingml/2006/table">
            <a:tbl>
              <a:tblPr/>
              <a:tblGrid>
                <a:gridCol w="3240360"/>
                <a:gridCol w="1440000"/>
                <a:gridCol w="1415160"/>
              </a:tblGrid>
              <a:tr h="38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Слабкі ключі DES (Hex)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i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C</a:t>
                      </a:r>
                      <a:r>
                        <a:rPr lang="ru-RU" sz="1800" b="1" strike="noStrike" spc="-1" baseline="-25000">
                          <a:solidFill>
                            <a:srgbClr val="FFFFFF"/>
                          </a:solidFill>
                          <a:latin typeface="Georgia"/>
                        </a:rPr>
                        <a:t>0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i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D</a:t>
                      </a:r>
                      <a:r>
                        <a:rPr lang="ru-RU" sz="1800" b="1" strike="noStrike" spc="-1" baseline="-25000">
                          <a:solidFill>
                            <a:srgbClr val="FFFFFF"/>
                          </a:solidFill>
                          <a:latin typeface="Georgia"/>
                        </a:rPr>
                        <a:t>0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</a:tr>
              <a:tr h="366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0101-0101-0101-0101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[0]</a:t>
                      </a:r>
                      <a:r>
                        <a:rPr lang="ru-RU" sz="18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28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[0]</a:t>
                      </a:r>
                      <a:r>
                        <a:rPr lang="ru-RU" sz="18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28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</a:tr>
              <a:tr h="366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FEFE-FEFE-FEFE-FEFE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[1]</a:t>
                      </a:r>
                      <a:r>
                        <a:rPr lang="ru-RU" sz="18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28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[1]</a:t>
                      </a:r>
                      <a:r>
                        <a:rPr lang="ru-RU" sz="18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28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  <a:tr h="366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1F1F-1F1F-0E0E-0E0E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[0]</a:t>
                      </a:r>
                      <a:r>
                        <a:rPr lang="ru-RU" sz="18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28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[1]</a:t>
                      </a:r>
                      <a:r>
                        <a:rPr lang="ru-RU" sz="18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28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</a:tr>
              <a:tr h="366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E0E0-E0E0-F1F1-F1F1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[1]</a:t>
                      </a:r>
                      <a:r>
                        <a:rPr lang="ru-RU" sz="18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28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[0]</a:t>
                      </a:r>
                      <a:r>
                        <a:rPr lang="ru-RU" sz="18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28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67640" y="692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Напівслабкі ключи DES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457200" y="1628640"/>
            <a:ext cx="8229240" cy="494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Напівслабкими будемо називати такі пари ключів, для яких виконується рівність: 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DES</a:t>
            </a:r>
            <a:r>
              <a:rPr lang="ru-RU" sz="2800" b="0" strike="noStrike" spc="-1" baseline="-25000">
                <a:solidFill>
                  <a:srgbClr val="000000"/>
                </a:solidFill>
                <a:latin typeface="Georgia"/>
              </a:rPr>
              <a:t>К1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(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DES</a:t>
            </a:r>
            <a:r>
              <a:rPr lang="ru-RU" sz="2800" b="0" strike="noStrike" spc="-1" baseline="-25000">
                <a:solidFill>
                  <a:srgbClr val="000000"/>
                </a:solidFill>
                <a:latin typeface="Georgia"/>
              </a:rPr>
              <a:t>К2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(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M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))=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M</a:t>
            </a:r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graphicFrame>
        <p:nvGraphicFramePr>
          <p:cNvPr id="166" name="Table 3"/>
          <p:cNvGraphicFramePr/>
          <p:nvPr/>
        </p:nvGraphicFramePr>
        <p:xfrm>
          <a:off x="755640" y="3069000"/>
          <a:ext cx="7848360" cy="3430800"/>
        </p:xfrm>
        <a:graphic>
          <a:graphicData uri="http://schemas.openxmlformats.org/drawingml/2006/table">
            <a:tbl>
              <a:tblPr/>
              <a:tblGrid>
                <a:gridCol w="1080000"/>
                <a:gridCol w="1008000"/>
                <a:gridCol w="3719880"/>
                <a:gridCol w="1020240"/>
                <a:gridCol w="1020240"/>
              </a:tblGrid>
              <a:tr h="321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1" i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C</a:t>
                      </a:r>
                      <a:r>
                        <a:rPr lang="ru-RU" sz="1400" b="1" strike="noStrike" spc="-1" baseline="-25000">
                          <a:solidFill>
                            <a:srgbClr val="FFFFFF"/>
                          </a:solidFill>
                          <a:latin typeface="Georgia"/>
                        </a:rPr>
                        <a:t>0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1" i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D</a:t>
                      </a:r>
                      <a:r>
                        <a:rPr lang="ru-RU" sz="1400" b="1" strike="noStrike" spc="-1" baseline="-25000">
                          <a:solidFill>
                            <a:srgbClr val="FFFFFF"/>
                          </a:solidFill>
                          <a:latin typeface="Georgia"/>
                        </a:rPr>
                        <a:t>0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Пари напівслабких ключів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1" i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C</a:t>
                      </a:r>
                      <a:r>
                        <a:rPr lang="ru-RU" sz="1400" b="1" strike="noStrike" spc="-1" baseline="-25000">
                          <a:solidFill>
                            <a:srgbClr val="FFFFFF"/>
                          </a:solidFill>
                          <a:latin typeface="Georgia"/>
                        </a:rPr>
                        <a:t>0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1" i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D</a:t>
                      </a:r>
                      <a:r>
                        <a:rPr lang="ru-RU" sz="1400" b="1" strike="noStrike" spc="-1" baseline="-25000">
                          <a:solidFill>
                            <a:srgbClr val="FFFFFF"/>
                          </a:solidFill>
                          <a:latin typeface="Georgia"/>
                        </a:rPr>
                        <a:t>0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</a:tr>
              <a:tr h="50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[01]</a:t>
                      </a:r>
                      <a:r>
                        <a:rPr lang="ru-RU" sz="14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14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[01]</a:t>
                      </a:r>
                      <a:r>
                        <a:rPr lang="ru-RU" sz="14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14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01FE-01FE-01FE-01FE, </a:t>
                      </a:r>
                      <a:endParaRPr lang="ru-RU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FE01-FE01-FE01-FE01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[10]</a:t>
                      </a:r>
                      <a:r>
                        <a:rPr lang="ru-RU" sz="14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14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[10]</a:t>
                      </a:r>
                      <a:r>
                        <a:rPr lang="ru-RU" sz="14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14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</a:tr>
              <a:tr h="50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[01]</a:t>
                      </a:r>
                      <a:r>
                        <a:rPr lang="ru-RU" sz="14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14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[01]</a:t>
                      </a:r>
                      <a:r>
                        <a:rPr lang="ru-RU" sz="14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14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1FE0-1FE0-1FE0-1FE0,</a:t>
                      </a:r>
                      <a:endParaRPr lang="ru-RU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E0F1-E0F1-E0F1-E0F1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[10]</a:t>
                      </a:r>
                      <a:r>
                        <a:rPr lang="ru-RU" sz="14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14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[10]</a:t>
                      </a:r>
                      <a:r>
                        <a:rPr lang="ru-RU" sz="14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14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  <a:tr h="50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[01]</a:t>
                      </a:r>
                      <a:r>
                        <a:rPr lang="ru-RU" sz="14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14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[0]</a:t>
                      </a:r>
                      <a:r>
                        <a:rPr lang="ru-RU" sz="14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28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01E0-01E0-01F1-01F1,</a:t>
                      </a:r>
                      <a:endParaRPr lang="ru-RU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E001-E001-F101-F101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[10]</a:t>
                      </a:r>
                      <a:r>
                        <a:rPr lang="ru-RU" sz="14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14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[0]</a:t>
                      </a:r>
                      <a:r>
                        <a:rPr lang="ru-RU" sz="14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28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</a:tr>
              <a:tr h="50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[01]</a:t>
                      </a:r>
                      <a:r>
                        <a:rPr lang="ru-RU" sz="14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14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[1]</a:t>
                      </a:r>
                      <a:r>
                        <a:rPr lang="ru-RU" sz="14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28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1FFE-1FFE-0EFE-0EFE, </a:t>
                      </a:r>
                      <a:endParaRPr lang="ru-RU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FE1F-FE1F-FE0E-FE0E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[0]</a:t>
                      </a:r>
                      <a:r>
                        <a:rPr lang="ru-RU" sz="14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28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[1]</a:t>
                      </a:r>
                      <a:r>
                        <a:rPr lang="ru-RU" sz="14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28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  <a:tr h="50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[0]</a:t>
                      </a:r>
                      <a:r>
                        <a:rPr lang="ru-RU" sz="14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28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[01]</a:t>
                      </a:r>
                      <a:r>
                        <a:rPr lang="ru-RU" sz="14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14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011F-011F-010E-010E,</a:t>
                      </a:r>
                      <a:endParaRPr lang="ru-RU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1F01-1F01-0E01-0E01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[0]</a:t>
                      </a:r>
                      <a:r>
                        <a:rPr lang="ru-RU" sz="14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28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[10]</a:t>
                      </a:r>
                      <a:r>
                        <a:rPr lang="ru-RU" sz="14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14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</a:tr>
              <a:tr h="50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[1]</a:t>
                      </a:r>
                      <a:r>
                        <a:rPr lang="ru-RU" sz="14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28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[01]</a:t>
                      </a:r>
                      <a:r>
                        <a:rPr lang="ru-RU" sz="14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14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E0FE-E0FE-F1FE-F1FE,</a:t>
                      </a:r>
                      <a:endParaRPr lang="ru-RU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FEE0-FEE0-FEF1-FEF1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[1]</a:t>
                      </a:r>
                      <a:r>
                        <a:rPr lang="ru-RU" sz="14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28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[10]</a:t>
                      </a:r>
                      <a:r>
                        <a:rPr lang="ru-RU" sz="14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14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167" name="CustomShape 4"/>
          <p:cNvSpPr/>
          <p:nvPr/>
        </p:nvSpPr>
        <p:spPr>
          <a:xfrm>
            <a:off x="5688000" y="3456000"/>
            <a:ext cx="648000" cy="144000"/>
          </a:xfrm>
          <a:custGeom>
            <a:avLst/>
            <a:gdLst/>
            <a:ahLst/>
            <a:cxnLst/>
            <a:rect l="0" t="0" r="r" b="b"/>
            <a:pathLst>
              <a:path w="1801" h="402">
                <a:moveTo>
                  <a:pt x="0" y="100"/>
                </a:moveTo>
                <a:lnTo>
                  <a:pt x="1350" y="100"/>
                </a:lnTo>
                <a:lnTo>
                  <a:pt x="1350" y="0"/>
                </a:lnTo>
                <a:lnTo>
                  <a:pt x="1800" y="200"/>
                </a:lnTo>
                <a:lnTo>
                  <a:pt x="1350" y="401"/>
                </a:lnTo>
                <a:lnTo>
                  <a:pt x="135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5"/>
          <p:cNvSpPr/>
          <p:nvPr/>
        </p:nvSpPr>
        <p:spPr>
          <a:xfrm>
            <a:off x="5688360" y="3456360"/>
            <a:ext cx="648000" cy="144000"/>
          </a:xfrm>
          <a:custGeom>
            <a:avLst/>
            <a:gdLst/>
            <a:ahLst/>
            <a:cxnLst/>
            <a:rect l="0" t="0" r="r" b="b"/>
            <a:pathLst>
              <a:path w="1801" h="402">
                <a:moveTo>
                  <a:pt x="0" y="100"/>
                </a:moveTo>
                <a:lnTo>
                  <a:pt x="1350" y="100"/>
                </a:lnTo>
                <a:lnTo>
                  <a:pt x="1350" y="0"/>
                </a:lnTo>
                <a:lnTo>
                  <a:pt x="1800" y="200"/>
                </a:lnTo>
                <a:lnTo>
                  <a:pt x="1350" y="401"/>
                </a:lnTo>
                <a:lnTo>
                  <a:pt x="135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6"/>
          <p:cNvSpPr/>
          <p:nvPr/>
        </p:nvSpPr>
        <p:spPr>
          <a:xfrm>
            <a:off x="5688360" y="3456360"/>
            <a:ext cx="648000" cy="144000"/>
          </a:xfrm>
          <a:custGeom>
            <a:avLst/>
            <a:gdLst/>
            <a:ahLst/>
            <a:cxnLst/>
            <a:rect l="0" t="0" r="r" b="b"/>
            <a:pathLst>
              <a:path w="1801" h="402">
                <a:moveTo>
                  <a:pt x="0" y="100"/>
                </a:moveTo>
                <a:lnTo>
                  <a:pt x="1350" y="100"/>
                </a:lnTo>
                <a:lnTo>
                  <a:pt x="1350" y="0"/>
                </a:lnTo>
                <a:lnTo>
                  <a:pt x="1800" y="200"/>
                </a:lnTo>
                <a:lnTo>
                  <a:pt x="1350" y="401"/>
                </a:lnTo>
                <a:lnTo>
                  <a:pt x="135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7"/>
          <p:cNvSpPr/>
          <p:nvPr/>
        </p:nvSpPr>
        <p:spPr>
          <a:xfrm>
            <a:off x="5688000" y="3960000"/>
            <a:ext cx="648000" cy="144000"/>
          </a:xfrm>
          <a:custGeom>
            <a:avLst/>
            <a:gdLst/>
            <a:ahLst/>
            <a:cxnLst/>
            <a:rect l="0" t="0" r="r" b="b"/>
            <a:pathLst>
              <a:path w="1801" h="402">
                <a:moveTo>
                  <a:pt x="0" y="100"/>
                </a:moveTo>
                <a:lnTo>
                  <a:pt x="1350" y="100"/>
                </a:lnTo>
                <a:lnTo>
                  <a:pt x="1350" y="0"/>
                </a:lnTo>
                <a:lnTo>
                  <a:pt x="1800" y="200"/>
                </a:lnTo>
                <a:lnTo>
                  <a:pt x="1350" y="401"/>
                </a:lnTo>
                <a:lnTo>
                  <a:pt x="135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8"/>
          <p:cNvSpPr/>
          <p:nvPr/>
        </p:nvSpPr>
        <p:spPr>
          <a:xfrm>
            <a:off x="5616000" y="4464000"/>
            <a:ext cx="648000" cy="144000"/>
          </a:xfrm>
          <a:custGeom>
            <a:avLst/>
            <a:gdLst/>
            <a:ahLst/>
            <a:cxnLst/>
            <a:rect l="0" t="0" r="r" b="b"/>
            <a:pathLst>
              <a:path w="1801" h="402">
                <a:moveTo>
                  <a:pt x="0" y="100"/>
                </a:moveTo>
                <a:lnTo>
                  <a:pt x="1350" y="100"/>
                </a:lnTo>
                <a:lnTo>
                  <a:pt x="1350" y="0"/>
                </a:lnTo>
                <a:lnTo>
                  <a:pt x="1800" y="200"/>
                </a:lnTo>
                <a:lnTo>
                  <a:pt x="1350" y="401"/>
                </a:lnTo>
                <a:lnTo>
                  <a:pt x="135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9"/>
          <p:cNvSpPr/>
          <p:nvPr/>
        </p:nvSpPr>
        <p:spPr>
          <a:xfrm>
            <a:off x="5832000" y="4968000"/>
            <a:ext cx="648000" cy="144000"/>
          </a:xfrm>
          <a:custGeom>
            <a:avLst/>
            <a:gdLst/>
            <a:ahLst/>
            <a:cxnLst/>
            <a:rect l="0" t="0" r="r" b="b"/>
            <a:pathLst>
              <a:path w="1801" h="402">
                <a:moveTo>
                  <a:pt x="0" y="100"/>
                </a:moveTo>
                <a:lnTo>
                  <a:pt x="1350" y="100"/>
                </a:lnTo>
                <a:lnTo>
                  <a:pt x="1350" y="0"/>
                </a:lnTo>
                <a:lnTo>
                  <a:pt x="1800" y="200"/>
                </a:lnTo>
                <a:lnTo>
                  <a:pt x="1350" y="401"/>
                </a:lnTo>
                <a:lnTo>
                  <a:pt x="135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10"/>
          <p:cNvSpPr/>
          <p:nvPr/>
        </p:nvSpPr>
        <p:spPr>
          <a:xfrm>
            <a:off x="5832000" y="5472000"/>
            <a:ext cx="648000" cy="144000"/>
          </a:xfrm>
          <a:custGeom>
            <a:avLst/>
            <a:gdLst/>
            <a:ahLst/>
            <a:cxnLst/>
            <a:rect l="0" t="0" r="r" b="b"/>
            <a:pathLst>
              <a:path w="1801" h="402">
                <a:moveTo>
                  <a:pt x="0" y="100"/>
                </a:moveTo>
                <a:lnTo>
                  <a:pt x="1350" y="100"/>
                </a:lnTo>
                <a:lnTo>
                  <a:pt x="1350" y="0"/>
                </a:lnTo>
                <a:lnTo>
                  <a:pt x="1800" y="200"/>
                </a:lnTo>
                <a:lnTo>
                  <a:pt x="1350" y="401"/>
                </a:lnTo>
                <a:lnTo>
                  <a:pt x="135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11"/>
          <p:cNvSpPr/>
          <p:nvPr/>
        </p:nvSpPr>
        <p:spPr>
          <a:xfrm>
            <a:off x="5688000" y="5976000"/>
            <a:ext cx="648000" cy="144000"/>
          </a:xfrm>
          <a:custGeom>
            <a:avLst/>
            <a:gdLst/>
            <a:ahLst/>
            <a:cxnLst/>
            <a:rect l="0" t="0" r="r" b="b"/>
            <a:pathLst>
              <a:path w="1801" h="402">
                <a:moveTo>
                  <a:pt x="0" y="100"/>
                </a:moveTo>
                <a:lnTo>
                  <a:pt x="1350" y="100"/>
                </a:lnTo>
                <a:lnTo>
                  <a:pt x="1350" y="0"/>
                </a:lnTo>
                <a:lnTo>
                  <a:pt x="1800" y="200"/>
                </a:lnTo>
                <a:lnTo>
                  <a:pt x="1350" y="401"/>
                </a:lnTo>
                <a:lnTo>
                  <a:pt x="135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395640" y="692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Криптостійкість DES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graphicFrame>
        <p:nvGraphicFramePr>
          <p:cNvPr id="176" name="Table 2"/>
          <p:cNvGraphicFramePr/>
          <p:nvPr/>
        </p:nvGraphicFramePr>
        <p:xfrm>
          <a:off x="539640" y="2205000"/>
          <a:ext cx="8229600" cy="2651760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873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Метод атаки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Відомі відкр. тексти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Обрані відкр. тексти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Об’єм пам’яті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Кількість операцій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</a:tr>
              <a:tr h="613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Грубою силою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-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Незначний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r>
                        <a:rPr lang="ru-RU" sz="18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55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</a:tr>
              <a:tr h="35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Лінійний КА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r>
                        <a:rPr lang="ru-RU" sz="18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43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-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Для тексту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r>
                        <a:rPr lang="ru-RU" sz="18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43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  <a:tr h="35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Дифер. КА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-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r>
                        <a:rPr lang="ru-RU" sz="18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47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Для тексту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r>
                        <a:rPr lang="ru-RU" sz="18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47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</a:tr>
              <a:tr h="35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Дифер. КА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r>
                        <a:rPr lang="ru-RU" sz="18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55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-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Для тексту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r>
                        <a:rPr lang="ru-RU" sz="1800" b="0" strike="noStrike" spc="-1" baseline="30000">
                          <a:solidFill>
                            <a:srgbClr val="000000"/>
                          </a:solidFill>
                          <a:latin typeface="Georgia"/>
                        </a:rPr>
                        <a:t>55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67640" y="692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Атаки на DES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457200" y="1556640"/>
            <a:ext cx="8229240" cy="501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1997 рік – RSA Security – DES Cracker (250 тис. доларів) – підібрали ключ методом грубої сили за ~70 годин;</a:t>
            </a: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1997 рік – Distributed NET, атака «грубою силою» на DES - 96 днів;</a:t>
            </a: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1998 рік – 41 день;</a:t>
            </a: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1999 рік – 2 дні і 8 годин;</a:t>
            </a: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1999 рік – 22 години. </a:t>
            </a:r>
          </a:p>
        </p:txBody>
      </p:sp>
      <p:pic>
        <p:nvPicPr>
          <p:cNvPr id="179" name="Picture 2"/>
          <p:cNvPicPr/>
          <p:nvPr/>
        </p:nvPicPr>
        <p:blipFill>
          <a:blip r:embed="rId2"/>
          <a:stretch/>
        </p:blipFill>
        <p:spPr>
          <a:xfrm>
            <a:off x="3636000" y="980640"/>
            <a:ext cx="5144760" cy="538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67640" y="764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Переваги і недоліки DES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57200" y="1628640"/>
            <a:ext cx="8229240" cy="494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lnSpcReduction="10000"/>
          </a:bodyPr>
          <a:lstStyle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Переваги:</a:t>
            </a:r>
          </a:p>
          <a:p>
            <a:pPr marL="658440" lvl="1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Висока швидкодія;</a:t>
            </a:r>
            <a:endParaRPr lang="ru-RU" sz="2600" b="0" strike="noStrike" spc="-1">
              <a:solidFill>
                <a:srgbClr val="53548A"/>
              </a:solidFill>
              <a:latin typeface="Georgia"/>
            </a:endParaRPr>
          </a:p>
          <a:p>
            <a:pPr marL="658440" lvl="1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Можливість використання одних апаратних або програмних модулів для зашифрування і розшифрування.</a:t>
            </a:r>
            <a:endParaRPr lang="ru-RU" sz="2600" b="0" strike="noStrike" spc="-1">
              <a:solidFill>
                <a:srgbClr val="53548A"/>
              </a:solidFill>
              <a:latin typeface="Georgia"/>
            </a:endParaRPr>
          </a:p>
          <a:p>
            <a:pPr marL="658440" lvl="1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==================================</a:t>
            </a:r>
            <a:endParaRPr lang="ru-RU" sz="2600" b="0" strike="noStrike" spc="-1">
              <a:solidFill>
                <a:srgbClr val="53548A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Недоліки:</a:t>
            </a:r>
          </a:p>
          <a:p>
            <a:pPr marL="658440" lvl="1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Мала довжина ключа;</a:t>
            </a:r>
            <a:endParaRPr lang="ru-RU" sz="2600" b="0" strike="noStrike" spc="-1">
              <a:solidFill>
                <a:srgbClr val="53548A"/>
              </a:solidFill>
              <a:latin typeface="Georgia"/>
            </a:endParaRPr>
          </a:p>
          <a:p>
            <a:pPr marL="658440" lvl="1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За один раунд шифрується лиш половина блоку;</a:t>
            </a:r>
            <a:endParaRPr lang="ru-RU" sz="2600" b="0" strike="noStrike" spc="-1">
              <a:solidFill>
                <a:srgbClr val="53548A"/>
              </a:solidFill>
              <a:latin typeface="Georgia"/>
            </a:endParaRPr>
          </a:p>
          <a:p>
            <a:pPr marL="658440" lvl="1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Наявність слабких ключів;</a:t>
            </a:r>
            <a:endParaRPr lang="ru-RU" sz="2600" b="0" strike="noStrike" spc="-1">
              <a:solidFill>
                <a:srgbClr val="53548A"/>
              </a:solidFill>
              <a:latin typeface="Georgia"/>
            </a:endParaRPr>
          </a:p>
          <a:p>
            <a:pPr marL="658440" lvl="1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Застаріла архітектура. </a:t>
            </a:r>
            <a:endParaRPr lang="ru-RU" sz="2600" b="0" strike="noStrike" spc="-1">
              <a:solidFill>
                <a:srgbClr val="53548A"/>
              </a:solidFill>
              <a:latin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67640" y="764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Історична довідка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457200" y="1700640"/>
            <a:ext cx="8229240" cy="487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1974 рік – NIST оголошує конкурс симетричних криптоалгоритмів на стандарт шифрування США;</a:t>
            </a: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1976 рік – поданий на конкурс алгоритм Lucifer (розробка ІВМ, Хорст Фейтель) оголошено переможцем;</a:t>
            </a: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1977 рік – модифікований алгоритм Lucifer прийнято на озброєння як стандарт шифрування США DES (Data Encryption Standard – стандарт шифрування даних)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67640" y="620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Порівняння DES-Lucifer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graphicFrame>
        <p:nvGraphicFramePr>
          <p:cNvPr id="124" name="Table 2"/>
          <p:cNvGraphicFramePr/>
          <p:nvPr/>
        </p:nvGraphicFramePr>
        <p:xfrm>
          <a:off x="457200" y="1484280"/>
          <a:ext cx="8229240" cy="2103120"/>
        </p:xfrm>
        <a:graphic>
          <a:graphicData uri="http://schemas.openxmlformats.org/drawingml/2006/table">
            <a:tbl>
              <a:tblPr/>
              <a:tblGrid>
                <a:gridCol w="802080"/>
                <a:gridCol w="3312360"/>
                <a:gridCol w="2057400"/>
                <a:gridCol w="2057400"/>
              </a:tblGrid>
              <a:tr h="35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No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Параметр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Lucifer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DES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</a:tr>
              <a:tr h="613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1.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Архітектура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Мережа Фейстеля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Мережа Фейстеля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</a:tr>
              <a:tr h="35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2.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Довжина вхідного блоку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128 бітів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64 біти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  <a:tr h="35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3.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Довжина ключа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128 бітів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56+8 бітів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</a:tr>
              <a:tr h="35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4.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Кількість раундів обробки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16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16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125" name="CustomShape 3"/>
          <p:cNvSpPr/>
          <p:nvPr/>
        </p:nvSpPr>
        <p:spPr>
          <a:xfrm>
            <a:off x="467640" y="3933000"/>
            <a:ext cx="813672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Georgia"/>
              </a:rPr>
              <a:t>Зміни, які внесло АНБ до алгоритму Lucifer:</a:t>
            </a:r>
            <a:endParaRPr lang="ru-RU" sz="2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Georgia"/>
              </a:rPr>
              <a:t>Зменшено довжини блоку та ключа;</a:t>
            </a:r>
            <a:endParaRPr lang="ru-RU" sz="2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Georgia"/>
              </a:rPr>
              <a:t>Ключ: 56 секретних бітів + 8 бітів парності (кількість одиниць в кожному байті має бути непарною);</a:t>
            </a:r>
            <a:endParaRPr lang="ru-RU" sz="2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Georgia"/>
              </a:rPr>
              <a:t>Змінено принципи формування блоків заміни (і засекречено їх!).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Georgia"/>
              </a:rPr>
              <a:t>Блоки заміни розсекречено лише в 90-х роках.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67640" y="764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Мережа Фейстеля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127" name="Объект 3"/>
          <p:cNvPicPr/>
          <p:nvPr/>
        </p:nvPicPr>
        <p:blipFill>
          <a:blip r:embed="rId2"/>
          <a:stretch/>
        </p:blipFill>
        <p:spPr>
          <a:xfrm>
            <a:off x="3652560" y="1618920"/>
            <a:ext cx="2520000" cy="4507920"/>
          </a:xfrm>
          <a:prstGeom prst="rect">
            <a:avLst/>
          </a:prstGeom>
          <a:ln>
            <a:noFill/>
          </a:ln>
        </p:spPr>
      </p:pic>
      <p:pic>
        <p:nvPicPr>
          <p:cNvPr id="128" name="Рисунок 4"/>
          <p:cNvPicPr/>
          <p:nvPr/>
        </p:nvPicPr>
        <p:blipFill>
          <a:blip r:embed="rId3"/>
          <a:stretch/>
        </p:blipFill>
        <p:spPr>
          <a:xfrm>
            <a:off x="1115640" y="1628640"/>
            <a:ext cx="2520000" cy="4523760"/>
          </a:xfrm>
          <a:prstGeom prst="rect">
            <a:avLst/>
          </a:prstGeom>
          <a:ln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6084000" y="1845000"/>
            <a:ext cx="2808000" cy="380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Мережа Фейстеля: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Ліворуч – процес зашифрування;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Праворуч – процес розшифрування.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Математично: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i="1" strike="noStrike" spc="-1">
                <a:solidFill>
                  <a:srgbClr val="000000"/>
                </a:solidFill>
                <a:latin typeface="Georgia"/>
              </a:rPr>
              <a:t>L</a:t>
            </a:r>
            <a:r>
              <a:rPr lang="ru-RU" sz="1800" b="0" strike="noStrike" spc="-1" baseline="-25000">
                <a:solidFill>
                  <a:srgbClr val="000000"/>
                </a:solidFill>
                <a:latin typeface="Georgia"/>
              </a:rPr>
              <a:t>i</a:t>
            </a: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 = </a:t>
            </a:r>
            <a:r>
              <a:rPr lang="ru-RU" sz="1800" b="0" i="1" strike="noStrike" spc="-1">
                <a:solidFill>
                  <a:srgbClr val="000000"/>
                </a:solidFill>
                <a:latin typeface="Georgia"/>
              </a:rPr>
              <a:t>R</a:t>
            </a:r>
            <a:r>
              <a:rPr lang="ru-RU" sz="1800" b="0" strike="noStrike" spc="-1" baseline="-25000">
                <a:solidFill>
                  <a:srgbClr val="000000"/>
                </a:solidFill>
                <a:latin typeface="Georgia"/>
              </a:rPr>
              <a:t>i-1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i="1" strike="noStrike" spc="-1">
                <a:solidFill>
                  <a:srgbClr val="000000"/>
                </a:solidFill>
                <a:latin typeface="Georgia"/>
              </a:rPr>
              <a:t>R</a:t>
            </a:r>
            <a:r>
              <a:rPr lang="ru-RU" sz="1800" b="0" strike="noStrike" spc="-1" baseline="-25000">
                <a:solidFill>
                  <a:srgbClr val="000000"/>
                </a:solidFill>
                <a:latin typeface="Georgia"/>
              </a:rPr>
              <a:t>i</a:t>
            </a: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 = </a:t>
            </a:r>
            <a:r>
              <a:rPr lang="ru-RU" sz="1800" b="0" i="1" strike="noStrike" spc="-1">
                <a:solidFill>
                  <a:srgbClr val="000000"/>
                </a:solidFill>
                <a:latin typeface="Georgia"/>
              </a:rPr>
              <a:t>L</a:t>
            </a:r>
            <a:r>
              <a:rPr lang="ru-RU" sz="1800" b="0" strike="noStrike" spc="-1" baseline="-25000">
                <a:solidFill>
                  <a:srgbClr val="000000"/>
                </a:solidFill>
                <a:latin typeface="Georgia"/>
              </a:rPr>
              <a:t>i-1 </a:t>
            </a: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XOR </a:t>
            </a:r>
            <a:r>
              <a:rPr lang="ru-RU" sz="1800" b="0" i="1" strike="noStrike" spc="-1">
                <a:solidFill>
                  <a:srgbClr val="000000"/>
                </a:solidFill>
                <a:latin typeface="Georgia"/>
              </a:rPr>
              <a:t>F</a:t>
            </a: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(</a:t>
            </a:r>
            <a:r>
              <a:rPr lang="ru-RU" sz="1800" b="0" i="1" strike="noStrike" spc="-1">
                <a:solidFill>
                  <a:srgbClr val="000000"/>
                </a:solidFill>
                <a:latin typeface="Georgia"/>
              </a:rPr>
              <a:t>R</a:t>
            </a:r>
            <a:r>
              <a:rPr lang="ru-RU" sz="1800" b="0" strike="noStrike" spc="-1" baseline="-25000">
                <a:solidFill>
                  <a:srgbClr val="000000"/>
                </a:solidFill>
                <a:latin typeface="Georgia"/>
              </a:rPr>
              <a:t>i-1</a:t>
            </a: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, </a:t>
            </a:r>
            <a:r>
              <a:rPr lang="ru-RU" sz="1800" b="0" i="1" strike="noStrike" spc="-1">
                <a:solidFill>
                  <a:srgbClr val="000000"/>
                </a:solidFill>
                <a:latin typeface="Georgia"/>
              </a:rPr>
              <a:t>K</a:t>
            </a:r>
            <a:r>
              <a:rPr lang="ru-RU" sz="1800" b="0" strike="noStrike" spc="-1" baseline="-25000">
                <a:solidFill>
                  <a:srgbClr val="000000"/>
                </a:solidFill>
                <a:latin typeface="Georgia"/>
              </a:rPr>
              <a:t>i</a:t>
            </a: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).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Тоді розшифрування: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i="1" strike="noStrike" spc="-1">
                <a:solidFill>
                  <a:srgbClr val="000000"/>
                </a:solidFill>
                <a:latin typeface="Georgia"/>
              </a:rPr>
              <a:t>R</a:t>
            </a:r>
            <a:r>
              <a:rPr lang="ru-RU" sz="1800" b="0" strike="noStrike" spc="-1" baseline="-25000">
                <a:solidFill>
                  <a:srgbClr val="000000"/>
                </a:solidFill>
                <a:latin typeface="Georgia"/>
              </a:rPr>
              <a:t>i-1 </a:t>
            </a: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= </a:t>
            </a:r>
            <a:r>
              <a:rPr lang="ru-RU" sz="1800" b="0" i="1" strike="noStrike" spc="-1">
                <a:solidFill>
                  <a:srgbClr val="000000"/>
                </a:solidFill>
                <a:latin typeface="Georgia"/>
              </a:rPr>
              <a:t>L</a:t>
            </a:r>
            <a:r>
              <a:rPr lang="ru-RU" sz="1800" b="0" strike="noStrike" spc="-1" baseline="-25000">
                <a:solidFill>
                  <a:srgbClr val="000000"/>
                </a:solidFill>
                <a:latin typeface="Georgia"/>
              </a:rPr>
              <a:t>i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i="1" strike="noStrike" spc="-1">
                <a:solidFill>
                  <a:srgbClr val="000000"/>
                </a:solidFill>
                <a:latin typeface="Georgia"/>
              </a:rPr>
              <a:t>L</a:t>
            </a:r>
            <a:r>
              <a:rPr lang="ru-RU" sz="1800" b="0" strike="noStrike" spc="-1" baseline="-25000">
                <a:solidFill>
                  <a:srgbClr val="000000"/>
                </a:solidFill>
                <a:latin typeface="Georgia"/>
              </a:rPr>
              <a:t>i-1 </a:t>
            </a: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= </a:t>
            </a:r>
            <a:r>
              <a:rPr lang="ru-RU" sz="1800" b="0" i="1" strike="noStrike" spc="-1">
                <a:solidFill>
                  <a:srgbClr val="000000"/>
                </a:solidFill>
                <a:latin typeface="Georgia"/>
              </a:rPr>
              <a:t>R</a:t>
            </a:r>
            <a:r>
              <a:rPr lang="ru-RU" sz="1800" b="0" strike="noStrike" spc="-1" baseline="-25000">
                <a:solidFill>
                  <a:srgbClr val="000000"/>
                </a:solidFill>
                <a:latin typeface="Georgia"/>
              </a:rPr>
              <a:t>i  </a:t>
            </a: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XOR </a:t>
            </a:r>
            <a:r>
              <a:rPr lang="ru-RU" sz="1800" b="0" i="1" strike="noStrike" spc="-1">
                <a:solidFill>
                  <a:srgbClr val="000000"/>
                </a:solidFill>
                <a:latin typeface="Georgia"/>
              </a:rPr>
              <a:t>F</a:t>
            </a: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(</a:t>
            </a:r>
            <a:r>
              <a:rPr lang="ru-RU" sz="1800" b="0" i="1" strike="noStrike" spc="-1">
                <a:solidFill>
                  <a:srgbClr val="000000"/>
                </a:solidFill>
                <a:latin typeface="Georgia"/>
              </a:rPr>
              <a:t>L</a:t>
            </a:r>
            <a:r>
              <a:rPr lang="ru-RU" sz="1800" b="0" strike="noStrike" spc="-1" baseline="-25000">
                <a:solidFill>
                  <a:srgbClr val="000000"/>
                </a:solidFill>
                <a:latin typeface="Georgia"/>
              </a:rPr>
              <a:t>i</a:t>
            </a: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, </a:t>
            </a:r>
            <a:r>
              <a:rPr lang="ru-RU" sz="1800" b="0" i="1" strike="noStrike" spc="-1">
                <a:solidFill>
                  <a:srgbClr val="000000"/>
                </a:solidFill>
                <a:latin typeface="Georgia"/>
              </a:rPr>
              <a:t>K</a:t>
            </a:r>
            <a:r>
              <a:rPr lang="ru-RU" sz="1800" b="0" strike="noStrike" spc="-1" baseline="-25000">
                <a:solidFill>
                  <a:srgbClr val="000000"/>
                </a:solidFill>
                <a:latin typeface="Georgia"/>
              </a:rPr>
              <a:t>i</a:t>
            </a: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).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67640" y="764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Переваги і недоліки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457200" y="1628640"/>
            <a:ext cx="8229240" cy="494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Переваги:</a:t>
            </a:r>
          </a:p>
          <a:p>
            <a:pPr marL="658440" lvl="1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Висока швидкодія;</a:t>
            </a:r>
            <a:endParaRPr lang="ru-RU" sz="2600" b="0" strike="noStrike" spc="-1">
              <a:solidFill>
                <a:srgbClr val="53548A"/>
              </a:solidFill>
              <a:latin typeface="Georgia"/>
            </a:endParaRPr>
          </a:p>
          <a:p>
            <a:pPr marL="658440" lvl="1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Можливість використовувати однакові модулі (процедури) при зашифруванні та розшифруванні.</a:t>
            </a:r>
            <a:endParaRPr lang="ru-RU" sz="2600" b="0" strike="noStrike" spc="-1">
              <a:solidFill>
                <a:srgbClr val="53548A"/>
              </a:solidFill>
              <a:latin typeface="Georgia"/>
            </a:endParaRPr>
          </a:p>
          <a:p>
            <a:pPr marL="658440" lvl="1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Не треба обчислювати обернену функцію, отже єдина вимога – раундова функція має бути незворотною.</a:t>
            </a:r>
            <a:endParaRPr lang="ru-RU" sz="2600" b="0" strike="noStrike" spc="-1">
              <a:solidFill>
                <a:srgbClr val="53548A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Недоліки:</a:t>
            </a:r>
          </a:p>
          <a:p>
            <a:pPr marL="658440" lvl="1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За раунд шифрується лиш половина блоку.</a:t>
            </a:r>
            <a:endParaRPr lang="ru-RU" sz="2600" b="0" strike="noStrike" spc="-1">
              <a:solidFill>
                <a:srgbClr val="53548A"/>
              </a:solidFill>
              <a:latin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67640" y="692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Архітектура DES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133" name="Объект 3"/>
          <p:cNvPicPr/>
          <p:nvPr/>
        </p:nvPicPr>
        <p:blipFill>
          <a:blip r:embed="rId2"/>
          <a:stretch/>
        </p:blipFill>
        <p:spPr>
          <a:xfrm>
            <a:off x="4500000" y="692640"/>
            <a:ext cx="3456000" cy="580536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611640" y="1700640"/>
            <a:ext cx="3600000" cy="310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Основні параметри алгоритму:</a:t>
            </a:r>
            <a:endParaRPr lang="ru-RU" sz="18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Вхідний блок – 64 біти;</a:t>
            </a:r>
            <a:endParaRPr lang="ru-RU" sz="18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Ключ – 56+8=64 біти;</a:t>
            </a:r>
            <a:endParaRPr lang="ru-RU" sz="18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Кількість раундів – 16.</a:t>
            </a:r>
            <a:endParaRPr lang="ru-RU" sz="18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Початкова і кінцева перестановки ІР та ІР</a:t>
            </a:r>
            <a:r>
              <a:rPr lang="ru-RU" sz="1800" b="0" strike="noStrike" spc="-1" baseline="30000">
                <a:solidFill>
                  <a:srgbClr val="000000"/>
                </a:solidFill>
                <a:latin typeface="Georgia"/>
              </a:rPr>
              <a:t>-1</a:t>
            </a: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 працюють з усім блоком.</a:t>
            </a:r>
            <a:endParaRPr lang="ru-RU" sz="18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Раундова функція – незворотне перетворення з перестановок і замін та підмішування ключа.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67640" y="692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Початкова і кінцева перестановки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graphicFrame>
        <p:nvGraphicFramePr>
          <p:cNvPr id="136" name="Table 2"/>
          <p:cNvGraphicFramePr/>
          <p:nvPr/>
        </p:nvGraphicFramePr>
        <p:xfrm>
          <a:off x="755640" y="2133000"/>
          <a:ext cx="4312080" cy="2487168"/>
        </p:xfrm>
        <a:graphic>
          <a:graphicData uri="http://schemas.openxmlformats.org/drawingml/2006/table">
            <a:tbl>
              <a:tblPr/>
              <a:tblGrid>
                <a:gridCol w="502200"/>
                <a:gridCol w="528120"/>
                <a:gridCol w="547200"/>
                <a:gridCol w="495720"/>
                <a:gridCol w="502200"/>
                <a:gridCol w="553680"/>
                <a:gridCol w="656280"/>
                <a:gridCol w="526680"/>
              </a:tblGrid>
              <a:tr h="2088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58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50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34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26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18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10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  <a:tr h="24336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60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52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44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36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28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20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  <a:tr h="24336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62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54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46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38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30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14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6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  <a:tr h="24336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64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56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48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40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24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16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8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  <a:tr h="24336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57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49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41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33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25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17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9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  <a:tr h="24336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59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51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43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35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27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19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11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  <a:tr h="24336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61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53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45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37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29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21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13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5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  <a:tr h="2426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63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55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47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39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31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23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15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7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137" name="CustomShape 3"/>
          <p:cNvSpPr/>
          <p:nvPr/>
        </p:nvSpPr>
        <p:spPr>
          <a:xfrm>
            <a:off x="683640" y="1652400"/>
            <a:ext cx="4320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Початкова перестановка ІР</a:t>
            </a:r>
            <a:endParaRPr lang="ru-RU" sz="1800" b="0" strike="noStrike" spc="-1">
              <a:latin typeface="Arial"/>
            </a:endParaRPr>
          </a:p>
        </p:txBody>
      </p:sp>
      <p:graphicFrame>
        <p:nvGraphicFramePr>
          <p:cNvPr id="138" name="Table 4"/>
          <p:cNvGraphicFramePr/>
          <p:nvPr/>
        </p:nvGraphicFramePr>
        <p:xfrm>
          <a:off x="4428000" y="4221000"/>
          <a:ext cx="4312080" cy="2370328"/>
        </p:xfrm>
        <a:graphic>
          <a:graphicData uri="http://schemas.openxmlformats.org/drawingml/2006/table">
            <a:tbl>
              <a:tblPr/>
              <a:tblGrid>
                <a:gridCol w="502200"/>
                <a:gridCol w="528120"/>
                <a:gridCol w="547200"/>
                <a:gridCol w="495720"/>
                <a:gridCol w="502200"/>
                <a:gridCol w="553680"/>
                <a:gridCol w="656280"/>
                <a:gridCol w="526680"/>
              </a:tblGrid>
              <a:tr h="244440"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40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8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48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16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56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24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64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  <a:tr h="244440"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39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7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47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15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55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23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63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31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  <a:tr h="244440"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38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6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46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14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54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62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30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  <a:tr h="244440"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37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5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45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13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53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21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61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29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  <a:tr h="244440"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36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44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52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20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60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28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  <a:tr h="244440"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35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43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11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51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19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59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27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  <a:tr h="244440"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34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10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50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18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58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26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  <a:tr h="244440"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33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41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9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49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17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57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25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139" name="CustomShape 5"/>
          <p:cNvSpPr/>
          <p:nvPr/>
        </p:nvSpPr>
        <p:spPr>
          <a:xfrm>
            <a:off x="5292000" y="3685680"/>
            <a:ext cx="3168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Кінцева перестановка ІР</a:t>
            </a:r>
            <a:r>
              <a:rPr lang="ru-RU" sz="1800" b="0" strike="noStrike" spc="-1" baseline="30000">
                <a:solidFill>
                  <a:srgbClr val="000000"/>
                </a:solidFill>
                <a:latin typeface="Georgia"/>
              </a:rPr>
              <a:t>-1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67640" y="476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Структура одного раунда DES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141" name="Объект 3"/>
          <p:cNvPicPr/>
          <p:nvPr/>
        </p:nvPicPr>
        <p:blipFill>
          <a:blip r:embed="rId2"/>
          <a:stretch/>
        </p:blipFill>
        <p:spPr>
          <a:xfrm>
            <a:off x="2267640" y="1549800"/>
            <a:ext cx="4176000" cy="492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67640" y="620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Перестановка з розширенням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graphicFrame>
        <p:nvGraphicFramePr>
          <p:cNvPr id="143" name="Table 2"/>
          <p:cNvGraphicFramePr/>
          <p:nvPr/>
        </p:nvGraphicFramePr>
        <p:xfrm>
          <a:off x="1619640" y="1556640"/>
          <a:ext cx="5904360" cy="3600000"/>
        </p:xfrm>
        <a:graphic>
          <a:graphicData uri="http://schemas.openxmlformats.org/drawingml/2006/table">
            <a:tbl>
              <a:tblPr/>
              <a:tblGrid>
                <a:gridCol w="786240"/>
                <a:gridCol w="905400"/>
                <a:gridCol w="1099080"/>
                <a:gridCol w="1023480"/>
                <a:gridCol w="1121400"/>
                <a:gridCol w="968760"/>
              </a:tblGrid>
              <a:tr h="45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31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0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3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4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3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4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5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6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7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7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4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10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11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12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11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12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13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14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15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16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15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16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17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18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19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20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19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20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21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22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23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24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23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24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25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26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27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28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27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28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29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30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31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600" b="0" strike="noStrike" spc="-9">
                          <a:solidFill>
                            <a:srgbClr val="000000"/>
                          </a:solidFill>
                          <a:latin typeface="Georgia"/>
                        </a:rPr>
                        <a:t>0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44" name="CustomShape 3"/>
          <p:cNvSpPr/>
          <p:nvPr/>
        </p:nvSpPr>
        <p:spPr>
          <a:xfrm>
            <a:off x="1043640" y="5301360"/>
            <a:ext cx="74163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Вхід – 32 біти; Вихід – 48 бітів</a:t>
            </a:r>
            <a:endParaRPr lang="ru-RU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Результат перестановки додається за правилами XOR до 48-бітового раундового підключа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1619640" y="1556640"/>
            <a:ext cx="791640" cy="36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5"/>
          <p:cNvSpPr/>
          <p:nvPr/>
        </p:nvSpPr>
        <p:spPr>
          <a:xfrm>
            <a:off x="6516360" y="1532520"/>
            <a:ext cx="1007640" cy="3624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262</TotalTime>
  <Words>1137</Words>
  <Application>Microsoft Office PowerPoint</Application>
  <PresentationFormat>Экран (4:3)</PresentationFormat>
  <Paragraphs>626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19" baseType="lpstr"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DES</dc:title>
  <dc:subject/>
  <dc:creator>Sergey</dc:creator>
  <dc:description/>
  <cp:lastModifiedBy>Сергей</cp:lastModifiedBy>
  <cp:revision>29</cp:revision>
  <dcterms:created xsi:type="dcterms:W3CDTF">2015-10-22T14:56:41Z</dcterms:created>
  <dcterms:modified xsi:type="dcterms:W3CDTF">2019-10-08T16:11:04Z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