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 type="screen4x3"/>
  <p:notesSz cx="7559675" cy="10691813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8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ubTitle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323964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22080" y="2249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45720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323964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6022080" y="4508280"/>
            <a:ext cx="26496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ubTitle"/>
          </p:nvPr>
        </p:nvSpPr>
        <p:spPr>
          <a:xfrm>
            <a:off x="457200" y="1143000"/>
            <a:ext cx="8229240" cy="4944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43246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74240" y="4508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1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2249280"/>
            <a:ext cx="401580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4508280"/>
            <a:ext cx="8229240" cy="20628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stomShape 1" hidden="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0" name="CustomShape 2" hidden="1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" name="CustomShape 3" hidden="1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4" hidden="1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" name="CustomShape 5" hidden="1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" name="CustomShape 6" hidden="1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7" hidden="1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8" hidden="1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CustomShape 9" hidden="1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" name="CustomShape 10" hidden="1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0" name="CustomShape 11" hidden="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1" name="CustomShape 12" hidden="1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2" name="CustomShape 13" hidden="1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3" name="CustomShape 14"/>
          <p:cNvSpPr/>
          <p:nvPr/>
        </p:nvSpPr>
        <p:spPr>
          <a:xfrm flipV="1">
            <a:off x="5410080" y="380988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4" name="CustomShape 15"/>
          <p:cNvSpPr/>
          <p:nvPr/>
        </p:nvSpPr>
        <p:spPr>
          <a:xfrm flipV="1">
            <a:off x="5410080" y="3897000"/>
            <a:ext cx="3733560" cy="1915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5" name="CustomShape 16"/>
          <p:cNvSpPr/>
          <p:nvPr/>
        </p:nvSpPr>
        <p:spPr>
          <a:xfrm flipV="1">
            <a:off x="5410080" y="4115160"/>
            <a:ext cx="373356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6" name="CustomShape 17"/>
          <p:cNvSpPr/>
          <p:nvPr/>
        </p:nvSpPr>
        <p:spPr>
          <a:xfrm flipV="1">
            <a:off x="5410080" y="4164480"/>
            <a:ext cx="1965600" cy="1800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7" name="CustomShape 18"/>
          <p:cNvSpPr/>
          <p:nvPr/>
        </p:nvSpPr>
        <p:spPr>
          <a:xfrm flipV="1">
            <a:off x="5410080" y="4199400"/>
            <a:ext cx="1965600" cy="8640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8" name="CustomShape 19"/>
          <p:cNvSpPr/>
          <p:nvPr/>
        </p:nvSpPr>
        <p:spPr>
          <a:xfrm>
            <a:off x="5410080" y="3962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19" name="CustomShape 20"/>
          <p:cNvSpPr/>
          <p:nvPr/>
        </p:nvSpPr>
        <p:spPr>
          <a:xfrm>
            <a:off x="7376400" y="40611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0" name="CustomShape 21"/>
          <p:cNvSpPr/>
          <p:nvPr/>
        </p:nvSpPr>
        <p:spPr>
          <a:xfrm>
            <a:off x="0" y="3649680"/>
            <a:ext cx="9143640" cy="24372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1" name="CustomShape 22"/>
          <p:cNvSpPr/>
          <p:nvPr/>
        </p:nvSpPr>
        <p:spPr>
          <a:xfrm>
            <a:off x="0" y="3675600"/>
            <a:ext cx="9143640" cy="1404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2" name="CustomShape 23"/>
          <p:cNvSpPr/>
          <p:nvPr/>
        </p:nvSpPr>
        <p:spPr>
          <a:xfrm flipV="1">
            <a:off x="6414120" y="3642480"/>
            <a:ext cx="2729520" cy="2480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3" name="CustomShape 24"/>
          <p:cNvSpPr/>
          <p:nvPr/>
        </p:nvSpPr>
        <p:spPr>
          <a:xfrm>
            <a:off x="0" y="0"/>
            <a:ext cx="9143640" cy="37015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24" name="PlaceHolder 25"/>
          <p:cNvSpPr>
            <a:spLocks noGrp="1"/>
          </p:cNvSpPr>
          <p:nvPr>
            <p:ph type="title"/>
          </p:nvPr>
        </p:nvSpPr>
        <p:spPr>
          <a:xfrm>
            <a:off x="457200" y="2401920"/>
            <a:ext cx="8457840" cy="146952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Trebuchet MS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5" name="PlaceHolder 26"/>
          <p:cNvSpPr>
            <a:spLocks noGrp="1"/>
          </p:cNvSpPr>
          <p:nvPr>
            <p:ph type="dt"/>
          </p:nvPr>
        </p:nvSpPr>
        <p:spPr>
          <a:xfrm>
            <a:off x="6705720" y="4206240"/>
            <a:ext cx="95976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A330E4C3-0933-4A49-9E9B-7042CEAADBAD}" type="datetime">
              <a:rPr lang="ru-RU" sz="800" b="0" strike="noStrike" spc="-1">
                <a:solidFill>
                  <a:srgbClr val="438086"/>
                </a:solidFill>
                <a:latin typeface="Georgia"/>
              </a:rPr>
              <a:t>06.11.2019</a:t>
            </a:fld>
            <a:endParaRPr lang="ru-RU" sz="800" b="0" strike="noStrike" spc="-1">
              <a:latin typeface="Times New Roman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ftr"/>
          </p:nvPr>
        </p:nvSpPr>
        <p:spPr>
          <a:xfrm>
            <a:off x="5410080" y="4205160"/>
            <a:ext cx="12949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sldNum"/>
          </p:nvPr>
        </p:nvSpPr>
        <p:spPr>
          <a:xfrm>
            <a:off x="8319960" y="1080"/>
            <a:ext cx="74736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F0923B2A-B511-4A4B-9BBE-8DF59E0729D4}" type="slidenum">
              <a:rPr lang="ru-RU" sz="1800" b="0" strike="noStrike" spc="-1">
                <a:solidFill>
                  <a:srgbClr val="FFFFFF"/>
                </a:solidFill>
                <a:latin typeface="Georgia"/>
              </a:rPr>
              <a:t>‹#›</a:t>
            </a:fld>
            <a:endParaRPr lang="ru-RU" sz="1800" b="0" strike="noStrike" spc="-1">
              <a:latin typeface="Times New Roman"/>
            </a:endParaRPr>
          </a:p>
        </p:txBody>
      </p:sp>
      <p:sp>
        <p:nvSpPr>
          <p:cNvPr id="28" name="PlaceHolder 2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53548A"/>
                </a:solidFill>
                <a:latin typeface="Georgia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200" b="0" strike="noStrike" spc="-1">
                <a:solidFill>
                  <a:srgbClr val="53548A"/>
                </a:solidFill>
                <a:latin typeface="Georgia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A04DA3"/>
                </a:solidFill>
                <a:latin typeface="Georgia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A04DA3"/>
                </a:solidFill>
                <a:latin typeface="Georgia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A04DA3"/>
                </a:solidFill>
                <a:latin typeface="Georgia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A04DA3"/>
                </a:solidFill>
                <a:latin typeface="Georgia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366840"/>
            <a:ext cx="9143640" cy="8388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6" name="CustomShape 2"/>
          <p:cNvSpPr/>
          <p:nvPr/>
        </p:nvSpPr>
        <p:spPr>
          <a:xfrm>
            <a:off x="0" y="0"/>
            <a:ext cx="9143640" cy="310320"/>
          </a:xfrm>
          <a:prstGeom prst="rect">
            <a:avLst/>
          </a:prstGeom>
          <a:solidFill>
            <a:schemeClr val="tx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7" name="CustomShape 3"/>
          <p:cNvSpPr/>
          <p:nvPr/>
        </p:nvSpPr>
        <p:spPr>
          <a:xfrm>
            <a:off x="0" y="308160"/>
            <a:ext cx="9143640" cy="9108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8" name="CustomShape 4"/>
          <p:cNvSpPr/>
          <p:nvPr/>
        </p:nvSpPr>
        <p:spPr>
          <a:xfrm flipV="1">
            <a:off x="5410080" y="360360"/>
            <a:ext cx="3733560" cy="9072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9" name="CustomShape 5"/>
          <p:cNvSpPr/>
          <p:nvPr/>
        </p:nvSpPr>
        <p:spPr>
          <a:xfrm flipV="1">
            <a:off x="5410080" y="439560"/>
            <a:ext cx="3733560" cy="1796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0" name="CustomShape 6"/>
          <p:cNvSpPr/>
          <p:nvPr/>
        </p:nvSpPr>
        <p:spPr>
          <a:xfrm>
            <a:off x="5407200" y="497520"/>
            <a:ext cx="3062880" cy="2700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1" name="CustomShape 7"/>
          <p:cNvSpPr/>
          <p:nvPr/>
        </p:nvSpPr>
        <p:spPr>
          <a:xfrm>
            <a:off x="7373520" y="588960"/>
            <a:ext cx="1599840" cy="36360"/>
          </a:xfrm>
          <a:prstGeom prst="roundRect">
            <a:avLst>
              <a:gd name="adj" fmla="val 16667"/>
            </a:avLst>
          </a:prstGeom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2" name="CustomShape 8"/>
          <p:cNvSpPr/>
          <p:nvPr/>
        </p:nvSpPr>
        <p:spPr>
          <a:xfrm>
            <a:off x="9084960" y="-2160"/>
            <a:ext cx="5724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3" name="CustomShape 9"/>
          <p:cNvSpPr/>
          <p:nvPr/>
        </p:nvSpPr>
        <p:spPr>
          <a:xfrm>
            <a:off x="9044640" y="-2160"/>
            <a:ext cx="27000" cy="621360"/>
          </a:xfrm>
          <a:prstGeom prst="rect">
            <a:avLst/>
          </a:prstGeom>
          <a:solidFill>
            <a:srgbClr val="FFFFFF">
              <a:alpha val="66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4" name="CustomShape 10"/>
          <p:cNvSpPr/>
          <p:nvPr/>
        </p:nvSpPr>
        <p:spPr>
          <a:xfrm>
            <a:off x="9025560" y="-2160"/>
            <a:ext cx="8640" cy="621360"/>
          </a:xfrm>
          <a:prstGeom prst="rect">
            <a:avLst/>
          </a:prstGeom>
          <a:solidFill>
            <a:srgbClr val="FFFFFF">
              <a:alpha val="6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5" name="CustomShape 11"/>
          <p:cNvSpPr/>
          <p:nvPr/>
        </p:nvSpPr>
        <p:spPr>
          <a:xfrm>
            <a:off x="8975520" y="-2160"/>
            <a:ext cx="27000" cy="621360"/>
          </a:xfrm>
          <a:prstGeom prst="rect">
            <a:avLst/>
          </a:prstGeom>
          <a:solidFill>
            <a:srgbClr val="FFFFFF">
              <a:alpha val="4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6" name="CustomShape 12"/>
          <p:cNvSpPr/>
          <p:nvPr/>
        </p:nvSpPr>
        <p:spPr>
          <a:xfrm>
            <a:off x="8915760" y="360"/>
            <a:ext cx="54360" cy="585000"/>
          </a:xfrm>
          <a:prstGeom prst="rect">
            <a:avLst/>
          </a:prstGeom>
          <a:solidFill>
            <a:srgbClr val="FFFFFF">
              <a:alpha val="20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7" name="CustomShape 13"/>
          <p:cNvSpPr/>
          <p:nvPr/>
        </p:nvSpPr>
        <p:spPr>
          <a:xfrm>
            <a:off x="8873640" y="360"/>
            <a:ext cx="8640" cy="585000"/>
          </a:xfrm>
          <a:prstGeom prst="rect">
            <a:avLst/>
          </a:prstGeom>
          <a:solidFill>
            <a:srgbClr val="FFFFFF">
              <a:alpha val="31000"/>
            </a:srgbClr>
          </a:solidFill>
          <a:ln w="50760">
            <a:noFill/>
          </a:ln>
          <a:effectLst>
            <a:outerShdw blurRad="51500" dist="25400" dir="5400000" rotWithShape="0">
              <a:srgbClr val="000000">
                <a:alpha val="4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8" name="PlaceHolder 14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240" cy="106632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Образец заголовка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79" name="PlaceHolder 15"/>
          <p:cNvSpPr>
            <a:spLocks noGrp="1"/>
          </p:cNvSpPr>
          <p:nvPr>
            <p:ph type="body"/>
          </p:nvPr>
        </p:nvSpPr>
        <p:spPr>
          <a:xfrm>
            <a:off x="457200" y="2249280"/>
            <a:ext cx="8229240" cy="4324680"/>
          </a:xfrm>
          <a:prstGeom prst="rect">
            <a:avLst/>
          </a:prstGeom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Образец текста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Второй уровень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923400" lvl="2" indent="-21924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lang="ru-RU" sz="2400" b="0" strike="noStrike" spc="-1">
                <a:solidFill>
                  <a:srgbClr val="53548A"/>
                </a:solidFill>
                <a:latin typeface="Georgia"/>
              </a:rPr>
              <a:t>Третий уровень</a:t>
            </a:r>
          </a:p>
          <a:p>
            <a:pPr marL="1179720" lvl="3" indent="-200880">
              <a:lnSpc>
                <a:spcPct val="100000"/>
              </a:lnSpc>
              <a:spcBef>
                <a:spcPts val="300"/>
              </a:spcBef>
              <a:buClr>
                <a:srgbClr val="53548A"/>
              </a:buClr>
              <a:buFont typeface="Wingdings 2" charset="2"/>
              <a:buChar char=""/>
            </a:pPr>
            <a:r>
              <a:rPr lang="ru-RU" sz="2200" b="0" strike="noStrike" spc="-1">
                <a:solidFill>
                  <a:srgbClr val="53548A"/>
                </a:solidFill>
                <a:latin typeface="Georgia"/>
              </a:rPr>
              <a:t>Четвертый уровень</a:t>
            </a:r>
            <a:endParaRPr lang="ru-RU" sz="2200" b="0" strike="noStrike" spc="-1">
              <a:solidFill>
                <a:srgbClr val="A04DA3"/>
              </a:solidFill>
              <a:latin typeface="Georgia"/>
            </a:endParaRPr>
          </a:p>
          <a:p>
            <a:pPr marL="1389960" lvl="4" indent="-18252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▫"/>
            </a:pPr>
            <a:r>
              <a:rPr lang="ru-RU" sz="2000" b="0" strike="noStrike" spc="-1">
                <a:solidFill>
                  <a:srgbClr val="A04DA3"/>
                </a:solidFill>
                <a:latin typeface="Georgia"/>
              </a:rPr>
              <a:t>Пятый уровень</a:t>
            </a:r>
          </a:p>
        </p:txBody>
      </p:sp>
      <p:sp>
        <p:nvSpPr>
          <p:cNvPr id="80" name="PlaceHolder 16"/>
          <p:cNvSpPr>
            <a:spLocks noGrp="1"/>
          </p:cNvSpPr>
          <p:nvPr>
            <p:ph type="dt"/>
          </p:nvPr>
        </p:nvSpPr>
        <p:spPr>
          <a:xfrm>
            <a:off x="6586560" y="612720"/>
            <a:ext cx="95688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082B1B0-0EC7-424A-9D3C-177D0E1896D7}" type="datetime">
              <a:rPr lang="ru-RU" sz="800" b="0" strike="noStrike" spc="-1">
                <a:solidFill>
                  <a:srgbClr val="438086"/>
                </a:solidFill>
                <a:latin typeface="Georgia"/>
              </a:rPr>
              <a:t>06.11.2019</a:t>
            </a:fld>
            <a:endParaRPr lang="ru-RU" sz="800" b="0" strike="noStrike" spc="-1">
              <a:latin typeface="Times New Roman"/>
            </a:endParaRPr>
          </a:p>
        </p:txBody>
      </p:sp>
      <p:sp>
        <p:nvSpPr>
          <p:cNvPr id="81" name="PlaceHolder 17"/>
          <p:cNvSpPr>
            <a:spLocks noGrp="1"/>
          </p:cNvSpPr>
          <p:nvPr>
            <p:ph type="ftr"/>
          </p:nvPr>
        </p:nvSpPr>
        <p:spPr>
          <a:xfrm>
            <a:off x="5257800" y="612720"/>
            <a:ext cx="1325520" cy="456840"/>
          </a:xfrm>
          <a:prstGeom prst="rect">
            <a:avLst/>
          </a:prstGeom>
        </p:spPr>
        <p:txBody>
          <a:bodyPr lIns="90000" tIns="45000" rIns="90000" bIns="45000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82" name="PlaceHolder 18"/>
          <p:cNvSpPr>
            <a:spLocks noGrp="1"/>
          </p:cNvSpPr>
          <p:nvPr>
            <p:ph type="sldNum"/>
          </p:nvPr>
        </p:nvSpPr>
        <p:spPr>
          <a:xfrm>
            <a:off x="8174880" y="2160"/>
            <a:ext cx="761760" cy="365400"/>
          </a:xfrm>
          <a:prstGeom prst="rect">
            <a:avLst/>
          </a:prstGeom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D4333C4-53AC-4E63-9E23-376584325B61}" type="slidenum">
              <a:rPr lang="ru-RU" sz="1800" b="0" strike="noStrike" spc="-1">
                <a:solidFill>
                  <a:srgbClr val="FFFFFF"/>
                </a:solidFill>
                <a:latin typeface="Georgia"/>
              </a:rPr>
              <a:t>‹#›</a:t>
            </a:fld>
            <a:endParaRPr lang="ru-RU" sz="18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Trebuchet MS"/>
              </a:rPr>
              <a:t>Асиметрична криптографія</a:t>
            </a:r>
            <a:endParaRPr lang="ru-RU" sz="44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Використання АК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457200" y="1845000"/>
            <a:ext cx="8229240" cy="472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10000"/>
          </a:bodyPr>
          <a:lstStyle/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Як самостійних засобів захисту інформації;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Як засобів аутентифікації користувачів;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Як засоби розповсюдження криптографічних ключів у складі комбінованих криптосистем.</a:t>
            </a:r>
          </a:p>
          <a:p>
            <a:pPr marL="109800" algn="just">
              <a:lnSpc>
                <a:spcPct val="100000"/>
              </a:lnSpc>
              <a:spcBef>
                <a:spcPts val="300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=====================================</a:t>
            </a:r>
          </a:p>
          <a:p>
            <a:pPr marL="109800" algn="just">
              <a:lnSpc>
                <a:spcPct val="100000"/>
              </a:lnSpc>
              <a:spcBef>
                <a:spcPts val="300"/>
              </a:spcBef>
            </a:pPr>
            <a:r>
              <a:rPr lang="ru-RU" sz="2800" b="1" u="sng" strike="noStrike" spc="-1">
                <a:solidFill>
                  <a:srgbClr val="000000"/>
                </a:solidFill>
                <a:uFillTx/>
                <a:latin typeface="Georgia"/>
              </a:rPr>
              <a:t>Недоліки АК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: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Мала швидкість (приблизно в 1000 разів) порівняно з симетричними системами;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Математично не доведено, що не існує простого способу отримання приватного ключа з публічного. Стійкість АК грунтується, в принципі, на багаторічному практичному досвіді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Елементи теорії чисел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3" name="TextShape 2"/>
          <p:cNvSpPr txBox="1"/>
          <p:nvPr/>
        </p:nvSpPr>
        <p:spPr>
          <a:xfrm>
            <a:off x="457200" y="1556640"/>
            <a:ext cx="8229240" cy="501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Функція Ейлера: φ(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 визначає кількість цілих чисел, взаємно простих з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множини [1,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-1]. 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Доведено (теорема Ейлера), що якщо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– просте число, то φ(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)=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-1. Продемонструємо це для множини [1,11]:</a:t>
            </a: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44" name="Table 3"/>
          <p:cNvGraphicFramePr/>
          <p:nvPr/>
        </p:nvGraphicFramePr>
        <p:xfrm>
          <a:off x="827640" y="4509000"/>
          <a:ext cx="7704360" cy="741240"/>
        </p:xfrm>
        <a:graphic>
          <a:graphicData uri="http://schemas.openxmlformats.org/drawingml/2006/table">
            <a:tbl>
              <a:tblPr/>
              <a:tblGrid>
                <a:gridCol w="700200"/>
                <a:gridCol w="700200"/>
                <a:gridCol w="700200"/>
                <a:gridCol w="700200"/>
                <a:gridCol w="700200"/>
                <a:gridCol w="700200"/>
                <a:gridCol w="700200"/>
                <a:gridCol w="700200"/>
                <a:gridCol w="700200"/>
                <a:gridCol w="700200"/>
                <a:gridCol w="702360"/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n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7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8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9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10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11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  <a:tr h="37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φ(</a:t>
                      </a:r>
                      <a:r>
                        <a:rPr lang="ru-RU" sz="1800" b="0" i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n</a:t>
                      </a: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)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Елементи теорії чисел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46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u="sng" strike="noStrike" spc="-1">
                <a:solidFill>
                  <a:srgbClr val="000000"/>
                </a:solidFill>
                <a:uFillTx/>
                <a:latin typeface="Georgia"/>
              </a:rPr>
              <a:t>Мала теорема Ферма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: Якщо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 n    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-  просте  число  то  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х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n-1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mod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 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)=1  для будь-яких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х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, взаємно простих з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u="sng" strike="noStrike" spc="-1">
                <a:solidFill>
                  <a:srgbClr val="000000"/>
                </a:solidFill>
                <a:uFillTx/>
                <a:latin typeface="Georgia"/>
              </a:rPr>
              <a:t>Теорема 2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. Нехай число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– просте. Для будь-якого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А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та 1≤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В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≤(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-1) знайдеться таке 1≤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Х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≤(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-1), що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А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х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 mod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=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B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. Іншими словами, стверджується, що функція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А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х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 mod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=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B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однозначна на проміжку 0…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Приклад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48" name="Table 2"/>
          <p:cNvGraphicFramePr/>
          <p:nvPr/>
        </p:nvGraphicFramePr>
        <p:xfrm>
          <a:off x="827640" y="2061000"/>
          <a:ext cx="7365240" cy="4104000"/>
        </p:xfrm>
        <a:graphic>
          <a:graphicData uri="http://schemas.openxmlformats.org/drawingml/2006/table">
            <a:tbl>
              <a:tblPr/>
              <a:tblGrid>
                <a:gridCol w="920520"/>
                <a:gridCol w="920520"/>
                <a:gridCol w="920520"/>
                <a:gridCol w="920520"/>
                <a:gridCol w="920520"/>
                <a:gridCol w="920520"/>
                <a:gridCol w="920520"/>
                <a:gridCol w="921600"/>
              </a:tblGrid>
              <a:tr h="513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a\x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</a:tr>
              <a:tr h="513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0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pattFill prst="ltDn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pattFill prst="ltDn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pattFill prst="ltDn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pattFill prst="ltDn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pattFill prst="ltDn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pattFill prst="ltDn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pattFill prst="ltDn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</a:tr>
              <a:tr h="513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pattFill prst="ltDn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9ED"/>
                    </a:solidFill>
                  </a:tcPr>
                </a:tc>
              </a:tr>
              <a:tr h="513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pattFill prst="ltDn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513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513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pattFill prst="ltDn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  <a:tr h="513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FFF00"/>
                    </a:solidFill>
                  </a:tcPr>
                </a:tc>
              </a:tr>
              <a:tr h="513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pattFill prst="ltDnDiag">
                      <a:fgClr>
                        <a:srgbClr val="00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ru-RU" sz="18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</a:tbl>
          </a:graphicData>
        </a:graphic>
      </p:graphicFrame>
      <p:sp>
        <p:nvSpPr>
          <p:cNvPr id="149" name="CustomShape 3"/>
          <p:cNvSpPr/>
          <p:nvPr/>
        </p:nvSpPr>
        <p:spPr>
          <a:xfrm>
            <a:off x="1043640" y="1512000"/>
            <a:ext cx="7056360" cy="444240"/>
          </a:xfrm>
          <a:prstGeom prst="rect">
            <a:avLst/>
          </a:prstGeom>
          <a:blipFill rotWithShape="0">
            <a:blip r:embed="rId2"/>
            <a:stretch>
              <a:fillRect l="-859" t="-9060" b="-24228"/>
            </a:stretch>
          </a:blip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latin typeface="Georgia"/>
              </a:rPr>
              <a:t> 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 rot="10800000">
            <a:off x="8337060" y="4161125"/>
            <a:ext cx="719640" cy="359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5"/>
          <p:cNvSpPr/>
          <p:nvPr/>
        </p:nvSpPr>
        <p:spPr>
          <a:xfrm rot="10800000">
            <a:off x="8322818" y="5263407"/>
            <a:ext cx="719640" cy="359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6"/>
          <p:cNvSpPr/>
          <p:nvPr/>
        </p:nvSpPr>
        <p:spPr>
          <a:xfrm>
            <a:off x="7380360" y="1124640"/>
            <a:ext cx="503640" cy="83196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Приклад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457200" y="1700640"/>
            <a:ext cx="822924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Значення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а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, для яких встановюється однозначна залежність , називаються </a:t>
            </a:r>
            <a:r>
              <a:rPr lang="ru-RU" sz="2800" b="1" i="1" strike="noStrike" spc="-1">
                <a:solidFill>
                  <a:srgbClr val="000000"/>
                </a:solidFill>
                <a:latin typeface="Georgia"/>
              </a:rPr>
              <a:t>первісними коренями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за модулем 7.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Такі корені саме й використовують для створення криптосистем.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457200" y="2401920"/>
            <a:ext cx="845784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ru-RU" sz="4400" b="0" strike="noStrike" spc="-1">
                <a:solidFill>
                  <a:srgbClr val="FFFFFF"/>
                </a:solidFill>
                <a:latin typeface="Trebuchet MS"/>
              </a:rPr>
              <a:t>Криптосистема RSA</a:t>
            </a:r>
            <a:endParaRPr lang="ru-RU" sz="44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457200" y="3899880"/>
            <a:ext cx="4952520" cy="1752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Автори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pic>
        <p:nvPicPr>
          <p:cNvPr id="158" name="Picture 2"/>
          <p:cNvPicPr/>
          <p:nvPr/>
        </p:nvPicPr>
        <p:blipFill>
          <a:blip r:embed="rId2"/>
          <a:stretch/>
        </p:blipFill>
        <p:spPr>
          <a:xfrm>
            <a:off x="827640" y="1917000"/>
            <a:ext cx="1583640" cy="2298240"/>
          </a:xfrm>
          <a:prstGeom prst="rect">
            <a:avLst/>
          </a:prstGeom>
          <a:ln>
            <a:noFill/>
          </a:ln>
        </p:spPr>
      </p:pic>
      <p:pic>
        <p:nvPicPr>
          <p:cNvPr id="159" name="Picture 3"/>
          <p:cNvPicPr/>
          <p:nvPr/>
        </p:nvPicPr>
        <p:blipFill>
          <a:blip r:embed="rId3"/>
          <a:stretch/>
        </p:blipFill>
        <p:spPr>
          <a:xfrm>
            <a:off x="3420000" y="1908360"/>
            <a:ext cx="1728000" cy="2248200"/>
          </a:xfrm>
          <a:prstGeom prst="rect">
            <a:avLst/>
          </a:prstGeom>
          <a:ln>
            <a:noFill/>
          </a:ln>
        </p:spPr>
      </p:pic>
      <p:pic>
        <p:nvPicPr>
          <p:cNvPr id="160" name="Picture 5"/>
          <p:cNvPicPr/>
          <p:nvPr/>
        </p:nvPicPr>
        <p:blipFill>
          <a:blip r:embed="rId4"/>
          <a:stretch/>
        </p:blipFill>
        <p:spPr>
          <a:xfrm>
            <a:off x="6372360" y="1897920"/>
            <a:ext cx="1656000" cy="2306880"/>
          </a:xfrm>
          <a:prstGeom prst="rect">
            <a:avLst/>
          </a:prstGeom>
          <a:ln>
            <a:noFill/>
          </a:ln>
        </p:spPr>
      </p:pic>
      <p:sp>
        <p:nvSpPr>
          <p:cNvPr id="161" name="CustomShape 2"/>
          <p:cNvSpPr/>
          <p:nvPr/>
        </p:nvSpPr>
        <p:spPr>
          <a:xfrm>
            <a:off x="827640" y="4653000"/>
            <a:ext cx="1728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Рон Рівест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Ron </a:t>
            </a:r>
            <a:r>
              <a:rPr lang="ru-RU" sz="1800" b="0" strike="noStrike" spc="-1">
                <a:solidFill>
                  <a:srgbClr val="FF0000"/>
                </a:solidFill>
                <a:latin typeface="Georgia"/>
              </a:rPr>
              <a:t>R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ivest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3420000" y="4645800"/>
            <a:ext cx="1872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Аді Шамір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Adi </a:t>
            </a:r>
            <a:r>
              <a:rPr lang="ru-RU" sz="1800" b="0" strike="noStrike" spc="-1">
                <a:solidFill>
                  <a:srgbClr val="FF0000"/>
                </a:solidFill>
                <a:latin typeface="Georgia"/>
              </a:rPr>
              <a:t>S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hamir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6228360" y="4653000"/>
            <a:ext cx="194400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Леон Аделман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Leon </a:t>
            </a:r>
            <a:r>
              <a:rPr lang="ru-RU" sz="1800" b="0" strike="noStrike" spc="-1">
                <a:solidFill>
                  <a:srgbClr val="FF0000"/>
                </a:solidFill>
                <a:latin typeface="Georgia"/>
              </a:rPr>
              <a:t>A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ddleman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64" name="CustomShape 5"/>
          <p:cNvSpPr/>
          <p:nvPr/>
        </p:nvSpPr>
        <p:spPr>
          <a:xfrm>
            <a:off x="827640" y="5373360"/>
            <a:ext cx="7488360" cy="91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Криптостійкість RSA грунтується на задачі розкладання великого цілого числа на прості множники – задачі факторизації великих чисел.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700640"/>
            <a:ext cx="822924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20000"/>
          </a:bodyPr>
          <a:lstStyle/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Для того, щоби розгорнути криптосистему RSA, необхідно виконати такі кроки: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i="1" u="sng" strike="noStrike" spc="-1">
                <a:solidFill>
                  <a:srgbClr val="000000"/>
                </a:solidFill>
                <a:uFillTx/>
                <a:latin typeface="Georgia"/>
              </a:rPr>
              <a:t>Крок 1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. Обираються два цілих числа,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p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i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q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, з таким розрахунком, щоби їхній добуток був величини 1024 біти. Тим чи іншим методом перевіряємо, чи обрані числа прості. 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Для цього використовують тести простоти:</a:t>
            </a:r>
          </a:p>
          <a:p>
            <a:pPr marL="658440" lvl="1" indent="-246600" algn="just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Решето Ератосфена;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 algn="just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Тест Міллера;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 algn="just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Вихор Мерсенна;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 algn="just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Теорем Вільсона та ін.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Обчислюємо добуток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=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p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×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q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.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– модуль криптосистеми.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457200" y="1700640"/>
            <a:ext cx="822924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/>
          </a:bodyPr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i="1" u="sng" strike="noStrike" spc="-1">
                <a:solidFill>
                  <a:srgbClr val="000000"/>
                </a:solidFill>
                <a:uFillTx/>
                <a:latin typeface="Georgia"/>
              </a:rPr>
              <a:t>Крок 2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. З числа первісних коренів за модулем криптосистеми обираємо один, який буде публічним ключем криптосистеми.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Первісний корінь шукати не обов’язково: достатньо, щоби для обраного публічного ключа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е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виконувалося: НСД 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е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,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)=1.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Пара чисел 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е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,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 буде </a:t>
            </a:r>
            <a:r>
              <a:rPr lang="ru-RU" sz="2800" b="1" i="1" strike="noStrike" spc="-1">
                <a:solidFill>
                  <a:srgbClr val="000000"/>
                </a:solidFill>
                <a:latin typeface="Georgia"/>
              </a:rPr>
              <a:t>публічним ключем 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криптосистеми.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Публічний ключ розміщується на доступному для усіх ресурсі.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95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457200" y="1556640"/>
            <a:ext cx="8229240" cy="501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Публічний ключ використовується для шифрування інформації.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Його неможливо (в усякому разі, обчислювально складно) використати для розшифрування зашифрованої інформації.</a:t>
            </a: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==================================</a:t>
            </a: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Таким чином, кожен, хто бажає зашифрувати інформацію, може взяти з ресурсу ключ та виконати процес шифрування.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Проблеми симетричної криптографії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457200" y="1700640"/>
            <a:ext cx="822924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Проблема розповсюдження криптографічних ключів;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Проблема зберігання ключів;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Велика кількість ключів для розгалуженої криптосистеми: К=N(N-1)/2.</a:t>
            </a: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==================================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Чи можна подолати такі недоліки?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Чи можна розробити таку криптосистему, де зашифровують одним ключем, а розшифровують – іншим?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3" name="TextShape 3"/>
          <p:cNvSpPr txBox="1"/>
          <p:nvPr/>
        </p:nvSpPr>
        <p:spPr>
          <a:xfrm>
            <a:off x="375208" y="1556792"/>
            <a:ext cx="8229240" cy="5017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latin typeface="Georgia"/>
              </a:rPr>
              <a:t> </a:t>
            </a: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457200" y="1845000"/>
            <a:ext cx="8229240" cy="472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20000"/>
          </a:bodyPr>
          <a:lstStyle/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Число 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d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,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 називається </a:t>
            </a:r>
            <a:r>
              <a:rPr lang="ru-RU" sz="2800" b="1" i="1" strike="noStrike" spc="-1">
                <a:solidFill>
                  <a:srgbClr val="000000"/>
                </a:solidFill>
                <a:latin typeface="Georgia"/>
              </a:rPr>
              <a:t>приватним ключем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криптосистеми.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Приватний ключ не розповсюджується, а зберігається у його власника в таємниці.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Приватний ключ використовується для розшифрування інформації, зашифрованої на парному йому публічному ключі.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Для іншого публічного ключа цей приватний ключ не підходить.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Криптосистема RSA симетрична відносно використання ключів: можна шифрувати публічним і розшифровувати приватним, і </a:t>
            </a:r>
            <a:r>
              <a:rPr lang="ru-RU" sz="2800" b="1" u="sng" strike="noStrike" spc="-1">
                <a:solidFill>
                  <a:srgbClr val="000000"/>
                </a:solidFill>
                <a:uFillTx/>
                <a:latin typeface="Georgia"/>
              </a:rPr>
              <a:t>навпаки.</a:t>
            </a: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77" name="TextShape 2"/>
          <p:cNvSpPr txBox="1"/>
          <p:nvPr/>
        </p:nvSpPr>
        <p:spPr>
          <a:xfrm>
            <a:off x="457200" y="1556640"/>
            <a:ext cx="8229240" cy="501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Публічний ключ ще називається: 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Public key;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Открытый ключ.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Приватний ключ ще називається: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Private key;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Закрытый ключ;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Секретный ключ.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467640" y="1556792"/>
            <a:ext cx="8229240" cy="5017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latin typeface="Georgia"/>
              </a:rPr>
              <a:t> </a:t>
            </a: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457200" y="1700640"/>
            <a:ext cx="822924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Доведемо, що в результаті ми отримаємо розшифроване повідомлення:</a:t>
            </a:r>
          </a:p>
          <a:p>
            <a:pPr marL="109800" algn="ctr">
              <a:lnSpc>
                <a:spcPct val="100000"/>
              </a:lnSpc>
              <a:spcBef>
                <a:spcPts val="300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C</a:t>
            </a:r>
            <a:r>
              <a:rPr lang="ru-RU" sz="2800" b="0" strike="noStrike" spc="-1" baseline="-25000">
                <a:solidFill>
                  <a:srgbClr val="000000"/>
                </a:solidFill>
                <a:latin typeface="Georgia"/>
              </a:rPr>
              <a:t>i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d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mod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= ((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M</a:t>
            </a:r>
            <a:r>
              <a:rPr lang="ru-RU" sz="2800" b="0" strike="noStrike" spc="-1" baseline="-25000">
                <a:solidFill>
                  <a:srgbClr val="000000"/>
                </a:solidFill>
                <a:latin typeface="Georgia"/>
              </a:rPr>
              <a:t>i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e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d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mod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= (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M</a:t>
            </a:r>
            <a:r>
              <a:rPr lang="ru-RU" sz="2800" b="0" strike="noStrike" spc="-1" baseline="-25000">
                <a:solidFill>
                  <a:srgbClr val="000000"/>
                </a:solidFill>
                <a:latin typeface="Georgia"/>
              </a:rPr>
              <a:t>i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ed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mod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=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M</a:t>
            </a:r>
            <a:r>
              <a:rPr lang="ru-RU" sz="2800" b="0" strike="noStrike" spc="-1" baseline="-25000">
                <a:solidFill>
                  <a:srgbClr val="000000"/>
                </a:solidFill>
                <a:latin typeface="Georgia"/>
              </a:rPr>
              <a:t>i</a:t>
            </a: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оскільки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ed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mod </a:t>
            </a:r>
            <a:r>
              <a:rPr lang="ru-RU" sz="2800" b="0" i="1" strike="noStrike" spc="-1">
                <a:solidFill>
                  <a:srgbClr val="000000"/>
                </a:solidFill>
                <a:latin typeface="Georgia"/>
              </a:rPr>
              <a:t>n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= 1.</a:t>
            </a: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Таким чином, пряме та обернене перетворення еквівалентні.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Приклад 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5" name="TextShape 3"/>
          <p:cNvSpPr txBox="1"/>
          <p:nvPr/>
        </p:nvSpPr>
        <p:spPr>
          <a:xfrm>
            <a:off x="453429" y="1556792"/>
            <a:ext cx="8229240" cy="5017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latin typeface="Georgia"/>
              </a:rPr>
              <a:t> </a:t>
            </a: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6" name="CustomShape 4"/>
          <p:cNvSpPr/>
          <p:nvPr/>
        </p:nvSpPr>
        <p:spPr>
          <a:xfrm>
            <a:off x="3492000" y="2061000"/>
            <a:ext cx="1583640" cy="431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Приклад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467640" y="1628800"/>
            <a:ext cx="8229240" cy="5017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latin typeface="Georgia"/>
              </a:rPr>
              <a:t> </a:t>
            </a: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Приклад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1" name="TextShape 2"/>
          <p:cNvSpPr txBox="1"/>
          <p:nvPr/>
        </p:nvSpPr>
        <p:spPr>
          <a:xfrm>
            <a:off x="457200" y="1556640"/>
            <a:ext cx="8229240" cy="501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109800">
              <a:lnSpc>
                <a:spcPct val="100000"/>
              </a:lnSpc>
              <a:spcBef>
                <a:spcPts val="300"/>
              </a:spcBef>
            </a:pP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92" name="Table 3"/>
          <p:cNvGraphicFramePr/>
          <p:nvPr/>
        </p:nvGraphicFramePr>
        <p:xfrm>
          <a:off x="251640" y="1772640"/>
          <a:ext cx="8640720" cy="822960"/>
        </p:xfrm>
        <a:graphic>
          <a:graphicData uri="http://schemas.openxmlformats.org/drawingml/2006/table">
            <a:tbl>
              <a:tblPr/>
              <a:tblGrid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720"/>
              </a:tblGrid>
              <a:tr h="29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Б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В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Д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Е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Є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Ж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З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І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Ї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Й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К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Л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М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Н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О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П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Р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С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Т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У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Ф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Х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Ц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Ч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Ш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Щ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Ь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Ю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Я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</a:tr>
              <a:tr h="497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</a:tbl>
          </a:graphicData>
        </a:graphic>
      </p:graphicFrame>
      <p:sp>
        <p:nvSpPr>
          <p:cNvPr id="193" name="CustomShape 4"/>
          <p:cNvSpPr/>
          <p:nvPr/>
        </p:nvSpPr>
        <p:spPr>
          <a:xfrm>
            <a:off x="323640" y="3069000"/>
            <a:ext cx="8496720" cy="2833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Оскільки ми маємо дуже маленькі числа, ми будемо шифрувати літери по одній.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Зашифруємо слово «БАНК». Замінимо літери за цією таблицею заміни: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02 01 17 14.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Шифруємо публічним ключем: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C1=2</a:t>
            </a:r>
            <a:r>
              <a:rPr lang="ru-RU" sz="1800" b="0" strike="noStrike" spc="-1" baseline="30000">
                <a:solidFill>
                  <a:srgbClr val="000000"/>
                </a:solidFill>
                <a:latin typeface="Georgia"/>
              </a:rPr>
              <a:t>13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 mod 77 = 30;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C2=1</a:t>
            </a:r>
            <a:r>
              <a:rPr lang="ru-RU" sz="1800" b="0" strike="noStrike" spc="-1" baseline="30000">
                <a:solidFill>
                  <a:srgbClr val="000000"/>
                </a:solidFill>
                <a:latin typeface="Georgia"/>
              </a:rPr>
              <a:t>13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 mod 77 = 01;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C3=17</a:t>
            </a:r>
            <a:r>
              <a:rPr lang="ru-RU" sz="1800" b="0" strike="noStrike" spc="-1" baseline="30000">
                <a:solidFill>
                  <a:srgbClr val="000000"/>
                </a:solidFill>
                <a:latin typeface="Georgia"/>
              </a:rPr>
              <a:t>13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 mod 77 = 73;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C4=14</a:t>
            </a:r>
            <a:r>
              <a:rPr lang="ru-RU" sz="1800" b="0" strike="noStrike" spc="-1" baseline="30000">
                <a:solidFill>
                  <a:srgbClr val="000000"/>
                </a:solidFill>
                <a:latin typeface="Georgia"/>
              </a:rPr>
              <a:t>13</a:t>
            </a: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 mod 77 = 49;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Georgia"/>
              </a:rPr>
              <a:t>Послідовність 30 01 73 49 – в канал зв’язку.</a:t>
            </a:r>
            <a:endParaRPr lang="ru-RU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Приклад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graphicFrame>
        <p:nvGraphicFramePr>
          <p:cNvPr id="195" name="Table 2"/>
          <p:cNvGraphicFramePr/>
          <p:nvPr/>
        </p:nvGraphicFramePr>
        <p:xfrm>
          <a:off x="251640" y="1772640"/>
          <a:ext cx="8640720" cy="822960"/>
        </p:xfrm>
        <a:graphic>
          <a:graphicData uri="http://schemas.openxmlformats.org/drawingml/2006/table">
            <a:tbl>
              <a:tblPr/>
              <a:tblGrid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000"/>
                <a:gridCol w="270720"/>
              </a:tblGrid>
              <a:tr h="29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А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Б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В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Г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Д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Е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Є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Ж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З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И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І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Ї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Й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К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Л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М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Н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О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П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Р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С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Т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У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Ф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Х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Ц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Ч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Ш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Щ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Ь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Ю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1" strike="noStrike" spc="-1">
                          <a:solidFill>
                            <a:srgbClr val="FFFFFF"/>
                          </a:solidFill>
                          <a:latin typeface="Georgia"/>
                        </a:rPr>
                        <a:t>Я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53548A"/>
                    </a:solidFill>
                  </a:tcPr>
                </a:tc>
              </a:tr>
              <a:tr h="4971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19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23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24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25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26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27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28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29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30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31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ru-RU" sz="1400" b="0" strike="noStrike" spc="-1">
                          <a:solidFill>
                            <a:srgbClr val="000000"/>
                          </a:solidFill>
                          <a:latin typeface="Georgia"/>
                        </a:rPr>
                        <a:t>32</a:t>
                      </a:r>
                      <a:endParaRPr lang="ru-RU" sz="14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0DA"/>
                    </a:solidFill>
                  </a:tcPr>
                </a:tc>
              </a:tr>
            </a:tbl>
          </a:graphicData>
        </a:graphic>
      </p:graphicFrame>
      <p:sp>
        <p:nvSpPr>
          <p:cNvPr id="196" name="CustomShape 3"/>
          <p:cNvSpPr/>
          <p:nvPr/>
        </p:nvSpPr>
        <p:spPr>
          <a:xfrm>
            <a:off x="323640" y="3069000"/>
            <a:ext cx="8496720" cy="3016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Отримали з каналу зв’язку послідовність: 30 01 73 49: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Розшифровуємо за допомогою приватного ключа: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M1=30</a:t>
            </a:r>
            <a:r>
              <a:rPr lang="ru-RU" sz="2400" b="0" strike="noStrike" spc="-1" baseline="30000">
                <a:solidFill>
                  <a:srgbClr val="000000"/>
                </a:solidFill>
                <a:latin typeface="Georgia"/>
              </a:rPr>
              <a:t>37</a:t>
            </a: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 mod 77 = 02;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M2=1</a:t>
            </a:r>
            <a:r>
              <a:rPr lang="ru-RU" sz="2400" b="0" strike="noStrike" spc="-1" baseline="30000">
                <a:solidFill>
                  <a:srgbClr val="000000"/>
                </a:solidFill>
                <a:latin typeface="Georgia"/>
              </a:rPr>
              <a:t>37</a:t>
            </a: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 mod 77 = 01;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M3=73</a:t>
            </a:r>
            <a:r>
              <a:rPr lang="ru-RU" sz="2400" b="0" strike="noStrike" spc="-1" baseline="30000">
                <a:solidFill>
                  <a:srgbClr val="000000"/>
                </a:solidFill>
                <a:latin typeface="Georgia"/>
              </a:rPr>
              <a:t>37</a:t>
            </a: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 mod 77 = 17;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M4=49</a:t>
            </a:r>
            <a:r>
              <a:rPr lang="ru-RU" sz="2400" b="0" strike="noStrike" spc="-1" baseline="30000">
                <a:solidFill>
                  <a:srgbClr val="000000"/>
                </a:solidFill>
                <a:latin typeface="Georgia"/>
              </a:rPr>
              <a:t>37</a:t>
            </a: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 mod 77 = 14;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2400" b="0" strike="noStrike" spc="-1">
                <a:solidFill>
                  <a:srgbClr val="000000"/>
                </a:solidFill>
                <a:latin typeface="Georgia"/>
              </a:rPr>
              <a:t>Замінюємо числа на літери за таблицею замін, будемо мати «БАНК».</a:t>
            </a:r>
            <a:endParaRPr lang="ru-RU" sz="2400" b="0" strike="noStrike" spc="-1">
              <a:latin typeface="Arial"/>
            </a:endParaRPr>
          </a:p>
        </p:txBody>
      </p:sp>
      <p:sp>
        <p:nvSpPr>
          <p:cNvPr id="197" name="TextShape 4"/>
          <p:cNvSpPr txBox="1"/>
          <p:nvPr/>
        </p:nvSpPr>
        <p:spPr>
          <a:xfrm>
            <a:off x="457200" y="2249280"/>
            <a:ext cx="8229240" cy="432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Алгоритм RSA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457200" y="1556640"/>
            <a:ext cx="8229240" cy="501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З наведеного прикладу видно недоліки запропонованої схеми: числа 00, 01 та 76 не шифруються. Тому для покращення стійкості необхідно зменшити діапазон до [2,n-2].</a:t>
            </a: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=================================</a:t>
            </a: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  <a:p>
            <a:pPr marL="109800">
              <a:lnSpc>
                <a:spcPct val="100000"/>
              </a:lnSpc>
              <a:spcBef>
                <a:spcPts val="300"/>
              </a:spcBef>
            </a:pP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«Механічна» аналогія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7200" y="1989000"/>
            <a:ext cx="8229240" cy="458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Нехай ми живемо в країні, де спецслужби на пошті читають усі листи, якщо можуть зробити це непомітно.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Якщо не можуть непомітно відкрити лист – не читають його.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Щоби не прочитали нашого листа, ми кладемо його в скриньку і зачиняємо на замок. </a:t>
            </a:r>
          </a:p>
        </p:txBody>
      </p:sp>
      <p:pic>
        <p:nvPicPr>
          <p:cNvPr id="125" name="Picture 2"/>
          <p:cNvPicPr/>
          <p:nvPr/>
        </p:nvPicPr>
        <p:blipFill>
          <a:blip r:embed="rId2"/>
          <a:stretch/>
        </p:blipFill>
        <p:spPr>
          <a:xfrm>
            <a:off x="4860000" y="3357000"/>
            <a:ext cx="3389040" cy="2860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Ель Гамаля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1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Криптосистема Ель Гамаля була розроблена у 1985 році.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В основі криптостійкості лежить задача дискретного логарифмування: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y= a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x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mod n                       x=(log</a:t>
            </a:r>
            <a:r>
              <a:rPr lang="ru-RU" sz="2800" b="0" strike="noStrike" spc="-1" baseline="-25000">
                <a:solidFill>
                  <a:srgbClr val="000000"/>
                </a:solidFill>
                <a:latin typeface="Georgia"/>
              </a:rPr>
              <a:t>a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y) mod n.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Ця задача вважається складнішою за задачу факторизації, яка використовується в криптосистемі RSA.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Для того, щоби розгорнути криптосистему Ель Гамаля, необхідно зробити таке.</a:t>
            </a:r>
          </a:p>
        </p:txBody>
      </p:sp>
      <p:sp>
        <p:nvSpPr>
          <p:cNvPr id="202" name="CustomShape 3"/>
          <p:cNvSpPr/>
          <p:nvPr/>
        </p:nvSpPr>
        <p:spPr>
          <a:xfrm>
            <a:off x="2915640" y="3571920"/>
            <a:ext cx="1439640" cy="28764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Ель Гамаля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4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Крок 1. Підготовчі обчислення.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За допомогою криптостійкого генератора випадкових чисел генеруємо модуль криптосистеми, n порядку 1024 біти.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Генеруємо випадкові числа g та a з діапазону [1, n-1] порядку 160 бітів.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Обчислюємо число h=g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a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 mod n.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(n, g, h) – публічний ключ;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(n, a) – приватний ключ.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Ель Гамаля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6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Крок 2. Шифрування інформації. Шифруються числа від 0 до n-1. Нехай m – відкрите повідомлення. Тоді: 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Генерується сеансовий ключ r з діапазону 1- n-1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Обчислюються два числа: С1=g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r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 mod n, C2=mh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r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 mod n.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C1 та C2 будуть зашифрованим повідомленням: (С1, С2).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Криптосистема Ель Гамаля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7200" y="1700640"/>
            <a:ext cx="822924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Крок 3. Розшифрування інформації.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Розшифрування інформації виконується за наступною формулою: m=C</a:t>
            </a:r>
            <a:r>
              <a:rPr lang="ru-RU" sz="2600" b="0" strike="noStrike" spc="-1" baseline="-25000">
                <a:solidFill>
                  <a:srgbClr val="438086"/>
                </a:solidFill>
                <a:latin typeface="Georgia"/>
              </a:rPr>
              <a:t>2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(C</a:t>
            </a:r>
            <a:r>
              <a:rPr lang="ru-RU" sz="2600" b="0" strike="noStrike" spc="-1" baseline="-25000">
                <a:solidFill>
                  <a:srgbClr val="438086"/>
                </a:solidFill>
                <a:latin typeface="Georgia"/>
              </a:rPr>
              <a:t>1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a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)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-1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 mod n.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Доведемо, що пряме та обернене перетворення еквівалентні.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Підставимо значення С1 та С2: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m=C</a:t>
            </a:r>
            <a:r>
              <a:rPr lang="ru-RU" sz="2600" b="0" strike="noStrike" spc="-1" baseline="-25000">
                <a:solidFill>
                  <a:srgbClr val="438086"/>
                </a:solidFill>
                <a:latin typeface="Georgia"/>
              </a:rPr>
              <a:t>2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(C</a:t>
            </a:r>
            <a:r>
              <a:rPr lang="ru-RU" sz="2600" b="0" strike="noStrike" spc="-1" baseline="-25000">
                <a:solidFill>
                  <a:srgbClr val="438086"/>
                </a:solidFill>
                <a:latin typeface="Georgia"/>
              </a:rPr>
              <a:t>1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a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)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-1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 mod n = mh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r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(g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ra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)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-1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 mod n = mh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r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(g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ar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)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-1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 mod n = mh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r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(h)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-r 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=</a:t>
            </a:r>
            <a:r>
              <a:rPr lang="ru-RU" sz="2600" b="0" strike="noStrike" spc="-1" baseline="30000">
                <a:solidFill>
                  <a:srgbClr val="438086"/>
                </a:solidFill>
                <a:latin typeface="Georgia"/>
              </a:rPr>
              <a:t> 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m.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Отже, операції шифрування та розшифрування взаємно обернені.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Приклад КС Ель Гамаля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0" name="TextShape 2"/>
          <p:cNvSpPr txBox="1"/>
          <p:nvPr/>
        </p:nvSpPr>
        <p:spPr>
          <a:xfrm>
            <a:off x="457200" y="1700640"/>
            <a:ext cx="8229240" cy="4873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Розглянемо простий приклад: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Нехай n=29, g=2, a=5.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Обчислимо h=2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5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mod 29 = 3.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Тоді публічний ключ – (29, 2, 3), приватний – (29, 5).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Нехай повідомлення m=11. Тоді: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Генеруємо сеансовий ключ: r=8. 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Обчислюємо: С1=2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8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mod 29= 24; C2=11(3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8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 mod 29 = 19. Отже зашифроване повідомлення буде (24, 19).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TextShape 1"/>
          <p:cNvSpPr txBox="1"/>
          <p:nvPr/>
        </p:nvSpPr>
        <p:spPr>
          <a:xfrm>
            <a:off x="467640" y="764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Приклад КС Ель Гамаля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212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Розшифровування: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С2(С</a:t>
            </a:r>
            <a:r>
              <a:rPr lang="ru-RU" sz="2800" b="0" strike="noStrike" spc="-1" baseline="-25000">
                <a:solidFill>
                  <a:srgbClr val="000000"/>
                </a:solidFill>
                <a:latin typeface="Georgia"/>
              </a:rPr>
              <a:t>1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а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 mod 29 = 19(24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5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)</a:t>
            </a:r>
            <a:r>
              <a:rPr lang="ru-RU" sz="2800" b="0" strike="noStrike" spc="-1" baseline="30000">
                <a:solidFill>
                  <a:srgbClr val="000000"/>
                </a:solidFill>
                <a:latin typeface="Georgia"/>
              </a:rPr>
              <a:t>-1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mod 29 = 11.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«Механічна» аналогія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457200" y="1628640"/>
            <a:ext cx="8229240" cy="494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Спецслужби не можуть відкрити замок без ключа.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Адресат також не може відкрити замок без ключа – треба якось передати йому ключ.</a:t>
            </a:r>
          </a:p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Передавати не хочеться – можуть перехопити спецслужби.</a:t>
            </a:r>
          </a:p>
          <a:p>
            <a:pPr marL="365760" indent="-255600" algn="ctr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Як зробити так, щоби </a:t>
            </a:r>
            <a:r>
              <a:rPr lang="ru-RU" sz="2800" b="1" u="sng" strike="noStrike" spc="-1">
                <a:solidFill>
                  <a:srgbClr val="000000"/>
                </a:solidFill>
                <a:uFillTx/>
                <a:latin typeface="Georgia"/>
              </a:rPr>
              <a:t>скринька закривалася одним ключем, а відкривалася іншим</a:t>
            </a:r>
            <a:r>
              <a:rPr lang="ru-RU" sz="2800" b="1" strike="noStrike" spc="-1">
                <a:solidFill>
                  <a:srgbClr val="000000"/>
                </a:solidFill>
                <a:latin typeface="Georgia"/>
              </a:rPr>
              <a:t>?</a:t>
            </a: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«Механічна» аналогія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457200" y="1556640"/>
            <a:ext cx="8229240" cy="501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1" u="sng" strike="noStrike" spc="-1">
                <a:solidFill>
                  <a:srgbClr val="000000"/>
                </a:solidFill>
                <a:uFillTx/>
                <a:latin typeface="Georgia"/>
              </a:rPr>
              <a:t>Відповідь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:</a:t>
            </a: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Зачинити скриньку на замок і відправити отримувачу;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Отримувач навішує ще один замок і відправляє відправнику;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Відправник відчиняє свій замок і відправляє скриньку отримувачу;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658440" lvl="1" indent="-246600">
              <a:lnSpc>
                <a:spcPct val="100000"/>
              </a:lnSpc>
              <a:spcBef>
                <a:spcPts val="300"/>
              </a:spcBef>
              <a:buClr>
                <a:srgbClr val="438086"/>
              </a:buClr>
              <a:buFont typeface="Georgia"/>
              <a:buChar char="▫"/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Отримувач відчиняє скриньку і читає листа.</a:t>
            </a:r>
            <a:endParaRPr lang="ru-RU" sz="2600" b="0" strike="noStrike" spc="-1">
              <a:solidFill>
                <a:srgbClr val="53548A"/>
              </a:solidFill>
              <a:latin typeface="Georgia"/>
            </a:endParaRPr>
          </a:p>
          <a:p>
            <a:pPr marL="411480">
              <a:lnSpc>
                <a:spcPct val="100000"/>
              </a:lnSpc>
              <a:spcBef>
                <a:spcPts val="300"/>
              </a:spcBef>
            </a:pP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==================================</a:t>
            </a:r>
            <a:endParaRPr lang="ru-RU" sz="2600" b="0" strike="noStrike" spc="-1">
              <a:solidFill>
                <a:srgbClr val="000000"/>
              </a:solidFill>
              <a:latin typeface="Georgia"/>
            </a:endParaRPr>
          </a:p>
          <a:p>
            <a:pPr marL="411480">
              <a:lnSpc>
                <a:spcPct val="100000"/>
              </a:lnSpc>
              <a:spcBef>
                <a:spcPts val="300"/>
              </a:spcBef>
            </a:pPr>
            <a:r>
              <a:rPr lang="ru-RU" sz="2600" b="1" u="sng" strike="noStrike" spc="-1">
                <a:solidFill>
                  <a:srgbClr val="000000"/>
                </a:solidFill>
                <a:uFillTx/>
                <a:latin typeface="Georgia"/>
              </a:rPr>
              <a:t>Отже, принципово можна зачинити скриньку одним ключем, а відчинити – іншим</a:t>
            </a:r>
            <a:r>
              <a:rPr lang="ru-RU" sz="2600" b="0" strike="noStrike" spc="-1">
                <a:solidFill>
                  <a:srgbClr val="438086"/>
                </a:solidFill>
                <a:latin typeface="Georgia"/>
              </a:rPr>
              <a:t>.</a:t>
            </a:r>
            <a:endParaRPr lang="ru-RU" sz="26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Асиметрична криптографія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457200" y="1917000"/>
            <a:ext cx="8229240" cy="465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lnSpcReduction="10000"/>
          </a:bodyPr>
          <a:lstStyle/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1978 року Уітфілд Діффі та Мартін Хеллман опублікували статтю «Нові напрямки криптографії».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У статті запропоновано абсолютно нові принципи шифрування на основі т.зв. «односторонніх» функцій.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Односторонні функції – такі функції, які в прямому напрямку обчислюються легко, а для знаходження оберненої функції треба розв’язати задачу надзвичайної обчислювальної складності.</a:t>
            </a:r>
          </a:p>
        </p:txBody>
      </p:sp>
      <p:pic>
        <p:nvPicPr>
          <p:cNvPr id="132" name="Picture 2"/>
          <p:cNvPicPr/>
          <p:nvPr/>
        </p:nvPicPr>
        <p:blipFill>
          <a:blip r:embed="rId2"/>
          <a:stretch/>
        </p:blipFill>
        <p:spPr>
          <a:xfrm>
            <a:off x="6300360" y="1989000"/>
            <a:ext cx="2275560" cy="2275560"/>
          </a:xfrm>
          <a:prstGeom prst="rect">
            <a:avLst/>
          </a:prstGeom>
          <a:ln>
            <a:noFill/>
          </a:ln>
        </p:spPr>
      </p:pic>
      <p:pic>
        <p:nvPicPr>
          <p:cNvPr id="133" name="Picture 3"/>
          <p:cNvPicPr/>
          <p:nvPr/>
        </p:nvPicPr>
        <p:blipFill>
          <a:blip r:embed="rId3"/>
          <a:stretch/>
        </p:blipFill>
        <p:spPr>
          <a:xfrm>
            <a:off x="1043640" y="1989000"/>
            <a:ext cx="2275560" cy="227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Асиметрична криптографія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556640"/>
            <a:ext cx="8229240" cy="5017320"/>
          </a:xfrm>
          <a:prstGeom prst="rect">
            <a:avLst/>
          </a:prstGeom>
          <a:blipFill rotWithShape="0">
            <a:blip r:embed="rId2"/>
            <a:stretch>
              <a:fillRect/>
            </a:stretch>
          </a:blipFill>
          <a:ln>
            <a:noFill/>
          </a:ln>
        </p:spPr>
        <p:txBody>
          <a:bodyPr lIns="90000" tIns="45000" rIns="90000" bIns="45000"/>
          <a:lstStyle/>
          <a:p>
            <a:pPr marL="365760" indent="-255600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latin typeface="Georgia"/>
              </a:rPr>
              <a:t> </a:t>
            </a: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Особливості систем АК	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845000"/>
            <a:ext cx="8229240" cy="4729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rmAutofit fontScale="92500" lnSpcReduction="10000"/>
          </a:bodyPr>
          <a:lstStyle/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Суб’єкт інформаційного обміну генерує два ключі: </a:t>
            </a:r>
            <a:r>
              <a:rPr lang="ru-RU" sz="2800" b="1" i="1" strike="noStrike" spc="-1">
                <a:solidFill>
                  <a:srgbClr val="000000"/>
                </a:solidFill>
                <a:latin typeface="Georgia"/>
              </a:rPr>
              <a:t>приватний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і </a:t>
            </a:r>
            <a:r>
              <a:rPr lang="ru-RU" sz="2800" b="1" i="1" strike="noStrike" spc="-1">
                <a:solidFill>
                  <a:srgbClr val="000000"/>
                </a:solidFill>
                <a:latin typeface="Georgia"/>
              </a:rPr>
              <a:t>публічний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.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u="sng" strike="noStrike" spc="-1">
                <a:solidFill>
                  <a:srgbClr val="000000"/>
                </a:solidFill>
                <a:uFillTx/>
                <a:latin typeface="Georgia"/>
              </a:rPr>
              <a:t>Приватний ключ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використовується для розшифрування інформації. Він не розповсюджується, а зберігається в таємниці у власника.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u="sng" strike="noStrike" spc="-1">
                <a:solidFill>
                  <a:srgbClr val="000000"/>
                </a:solidFill>
                <a:uFillTx/>
                <a:latin typeface="Georgia"/>
              </a:rPr>
              <a:t>Публічний ключ</a:t>
            </a: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 використовується для зашифрування інформації. Розшифрувати за його допомогою зашифровану інформацію неможливо (в усякому разі, дуже складно). Публічний ключ розміщується на публічному ресурсі і доступний для усіх.</a:t>
            </a:r>
          </a:p>
          <a:p>
            <a:pPr algn="just">
              <a:lnSpc>
                <a:spcPct val="100000"/>
              </a:lnSpc>
              <a:spcBef>
                <a:spcPts val="300"/>
              </a:spcBef>
            </a:pPr>
            <a:endParaRPr lang="ru-RU" sz="2800" b="0" strike="noStrike" spc="-1">
              <a:solidFill>
                <a:srgbClr val="000000"/>
              </a:solidFill>
              <a:latin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67640" y="692640"/>
            <a:ext cx="8229240" cy="106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ru-RU" sz="4000" b="0" strike="noStrike" spc="-1">
                <a:solidFill>
                  <a:srgbClr val="424456"/>
                </a:solidFill>
                <a:latin typeface="Trebuchet MS"/>
              </a:rPr>
              <a:t>Особливості систем АК</a:t>
            </a:r>
            <a:endParaRPr lang="ru-RU" sz="4000" b="0" strike="noStrike" spc="-1">
              <a:solidFill>
                <a:srgbClr val="000000"/>
              </a:solidFill>
              <a:latin typeface="Georgia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917000"/>
            <a:ext cx="8229240" cy="4657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Перетворення відкритого тексту повинно бути незворотним без можливості його відновлення на публічному ключі;</a:t>
            </a:r>
          </a:p>
          <a:p>
            <a:pPr marL="365760" indent="-255600" algn="just">
              <a:lnSpc>
                <a:spcPct val="100000"/>
              </a:lnSpc>
              <a:spcBef>
                <a:spcPts val="300"/>
              </a:spcBef>
              <a:buClr>
                <a:srgbClr val="A04DA3"/>
              </a:buClr>
              <a:buFont typeface="Georgia"/>
              <a:buChar char="•"/>
            </a:pPr>
            <a:r>
              <a:rPr lang="ru-RU" sz="2800" b="0" strike="noStrike" spc="-1">
                <a:solidFill>
                  <a:srgbClr val="000000"/>
                </a:solidFill>
                <a:latin typeface="Georgia"/>
              </a:rPr>
              <a:t>Обчислення  приватного  ключа  на  основі  публічного  також  повинно  бути неможливим  на  сучасному  технологічному  рівні.  При  цьому  бажаною  є точна нижня оцінка трудомісткості розкриття шифру.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628</TotalTime>
  <Words>1666</Words>
  <Application>Microsoft Office PowerPoint</Application>
  <PresentationFormat>Экран (4:3)</PresentationFormat>
  <Paragraphs>370</Paragraphs>
  <Slides>35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35</vt:i4>
      </vt:variant>
    </vt:vector>
  </HeadingPairs>
  <TitlesOfParts>
    <vt:vector size="37" baseType="lpstr">
      <vt:lpstr>Office Theme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Асиметрична криптографія</dc:title>
  <dc:subject/>
  <dc:creator>Сергей Остапов</dc:creator>
  <dc:description/>
  <cp:lastModifiedBy>Сергей</cp:lastModifiedBy>
  <cp:revision>65</cp:revision>
  <dcterms:created xsi:type="dcterms:W3CDTF">2015-11-04T12:27:43Z</dcterms:created>
  <dcterms:modified xsi:type="dcterms:W3CDTF">2019-11-06T06:55:39Z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35</vt:i4>
  </property>
</Properties>
</file>