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Прямоугольник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Прямоугольник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Прямоугольник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Прямоугольник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Скругленный прямоугольник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Скругленный прямоугольник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Прямоугольник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Дата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  <p:sp>
        <p:nvSpPr>
          <p:cNvPr id="28" name="Нижний колонтитул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Прямоугольник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Прямоугольник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Скругленный прямоугольник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Скругленный прямоугольник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Прямоугольник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Прямоугольник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Прямоугольник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Прямоугольник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Прямоугольник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62A10EF-5E44-4F31-A6F9-8C0219475292}" type="datetimeFigureOut">
              <a:rPr lang="ru-RU" smtClean="0"/>
              <a:t>21.10.2015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7BD486A5-827F-48CF-B69C-30A93BCD4883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uk-UA" dirty="0" smtClean="0"/>
              <a:t>Національний стандарт України ДСТУ 7624:2014 (шифр «Калина»)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063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Процедура розгортання ключа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609546"/>
            <a:ext cx="4694208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4088" y="1772816"/>
            <a:ext cx="32403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Ліворуч – операція розгортання ключів з непарними індексами;</a:t>
            </a:r>
          </a:p>
          <a:p>
            <a:r>
              <a:rPr lang="uk-UA" dirty="0" smtClean="0"/>
              <a:t>Праворуч – для ключів з парними індексами.</a:t>
            </a:r>
          </a:p>
          <a:p>
            <a:r>
              <a:rPr lang="uk-UA" dirty="0" smtClean="0"/>
              <a:t>Операції ті ж, що виконуються під час шифрування.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0417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Оцінка криптографічної стійкості (128-бітовий блок)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1" y="1916832"/>
            <a:ext cx="7848872" cy="459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1457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Оцінка криптографічної стійкості (256-бітовий блок)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7590975" cy="467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4994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Оцінка криптографічної стійкості (512-бітовий блок)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1959444"/>
            <a:ext cx="7632848" cy="472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37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Запас </a:t>
            </a:r>
            <a:r>
              <a:rPr lang="uk-UA" dirty="0" err="1" smtClean="0"/>
              <a:t>криптостійкості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r>
              <a:rPr lang="ru-RU" dirty="0" err="1"/>
              <a:t>Стійкість</a:t>
            </a:r>
            <a:r>
              <a:rPr lang="ru-RU" dirty="0"/>
              <a:t> </a:t>
            </a:r>
            <a:r>
              <a:rPr lang="ru-RU" dirty="0" err="1"/>
              <a:t>забезпечується</a:t>
            </a:r>
            <a:r>
              <a:rPr lang="ru-RU" dirty="0"/>
              <a:t> (</a:t>
            </a:r>
            <a:r>
              <a:rPr lang="ru-RU" dirty="0" err="1"/>
              <a:t>наявність</a:t>
            </a:r>
            <a:r>
              <a:rPr lang="ru-RU" dirty="0"/>
              <a:t> запасу):</a:t>
            </a:r>
          </a:p>
          <a:p>
            <a:r>
              <a:rPr lang="ru-RU" dirty="0" smtClean="0"/>
              <a:t>128-битовий </a:t>
            </a:r>
            <a:r>
              <a:rPr lang="ru-RU" dirty="0"/>
              <a:t>блок: 6 </a:t>
            </a:r>
            <a:r>
              <a:rPr lang="ru-RU" dirty="0" err="1"/>
              <a:t>раундів</a:t>
            </a:r>
            <a:r>
              <a:rPr lang="ru-RU" dirty="0"/>
              <a:t> (</a:t>
            </a:r>
            <a:r>
              <a:rPr lang="ru-RU" dirty="0" err="1"/>
              <a:t>із</a:t>
            </a:r>
            <a:r>
              <a:rPr lang="ru-RU" dirty="0"/>
              <a:t> 10 </a:t>
            </a:r>
            <a:r>
              <a:rPr lang="ru-RU" dirty="0" err="1"/>
              <a:t>або</a:t>
            </a:r>
            <a:r>
              <a:rPr lang="ru-RU" dirty="0"/>
              <a:t> 14, 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 ключа</a:t>
            </a:r>
            <a:r>
              <a:rPr lang="ru-RU" dirty="0" smtClean="0"/>
              <a:t>);</a:t>
            </a:r>
            <a:endParaRPr lang="ru-RU" dirty="0"/>
          </a:p>
          <a:p>
            <a:r>
              <a:rPr lang="ru-RU" dirty="0" smtClean="0"/>
              <a:t>256-битовий </a:t>
            </a:r>
            <a:r>
              <a:rPr lang="ru-RU" dirty="0"/>
              <a:t>блок: 7 </a:t>
            </a:r>
            <a:r>
              <a:rPr lang="ru-RU" dirty="0" err="1"/>
              <a:t>раундів</a:t>
            </a:r>
            <a:r>
              <a:rPr lang="ru-RU" dirty="0"/>
              <a:t> (</a:t>
            </a:r>
            <a:r>
              <a:rPr lang="ru-RU" dirty="0" err="1"/>
              <a:t>із</a:t>
            </a:r>
            <a:r>
              <a:rPr lang="ru-RU" dirty="0"/>
              <a:t> 14 </a:t>
            </a:r>
            <a:r>
              <a:rPr lang="ru-RU" dirty="0" err="1"/>
              <a:t>або</a:t>
            </a:r>
            <a:r>
              <a:rPr lang="ru-RU" dirty="0"/>
              <a:t> 18, 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ru-RU" dirty="0" err="1"/>
              <a:t>довжини</a:t>
            </a:r>
            <a:r>
              <a:rPr lang="ru-RU" dirty="0"/>
              <a:t> ключа</a:t>
            </a:r>
            <a:r>
              <a:rPr lang="ru-RU" dirty="0" smtClean="0"/>
              <a:t>);</a:t>
            </a:r>
            <a:endParaRPr lang="ru-RU" dirty="0"/>
          </a:p>
          <a:p>
            <a:r>
              <a:rPr lang="ru-RU" dirty="0" smtClean="0"/>
              <a:t>512-битовий </a:t>
            </a:r>
            <a:r>
              <a:rPr lang="ru-RU" dirty="0"/>
              <a:t>блок: 9 </a:t>
            </a:r>
            <a:r>
              <a:rPr lang="ru-RU" dirty="0" err="1"/>
              <a:t>раундів</a:t>
            </a:r>
            <a:r>
              <a:rPr lang="ru-RU" dirty="0"/>
              <a:t> (</a:t>
            </a:r>
            <a:r>
              <a:rPr lang="ru-RU" dirty="0" err="1"/>
              <a:t>із</a:t>
            </a:r>
            <a:r>
              <a:rPr lang="ru-RU" dirty="0"/>
              <a:t> 18</a:t>
            </a:r>
            <a:r>
              <a:rPr lang="ru-RU" dirty="0" smtClean="0"/>
              <a:t>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9008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Порівняння швидкодії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823394" cy="478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0908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Висновки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 fontScale="92500" lnSpcReduction="10000"/>
          </a:bodyPr>
          <a:lstStyle/>
          <a:p>
            <a:pPr marL="109728" indent="0" algn="just">
              <a:buNone/>
            </a:pPr>
            <a:r>
              <a:rPr lang="uk-UA" sz="2300" dirty="0" smtClean="0"/>
              <a:t>Алгоритм «Калина» демонструє:</a:t>
            </a:r>
            <a:endParaRPr lang="ru-RU" sz="2300" dirty="0" smtClean="0"/>
          </a:p>
          <a:p>
            <a:pPr algn="just"/>
            <a:r>
              <a:rPr lang="ru-RU" sz="2300" dirty="0" err="1" smtClean="0"/>
              <a:t>високий</a:t>
            </a:r>
            <a:r>
              <a:rPr lang="ru-RU" sz="2300" dirty="0" smtClean="0"/>
              <a:t> </a:t>
            </a:r>
            <a:r>
              <a:rPr lang="ru-RU" sz="2300" dirty="0"/>
              <a:t>і </a:t>
            </a:r>
            <a:r>
              <a:rPr lang="ru-RU" sz="2300" dirty="0" err="1"/>
              <a:t>надвисокий</a:t>
            </a:r>
            <a:r>
              <a:rPr lang="ru-RU" sz="2300" dirty="0"/>
              <a:t> </a:t>
            </a:r>
            <a:r>
              <a:rPr lang="ru-RU" sz="2300" dirty="0" err="1"/>
              <a:t>рівень</a:t>
            </a:r>
            <a:r>
              <a:rPr lang="ru-RU" sz="2300" dirty="0"/>
              <a:t> </a:t>
            </a:r>
            <a:r>
              <a:rPr lang="ru-RU" sz="2300" dirty="0" err="1"/>
              <a:t>стійкості</a:t>
            </a:r>
            <a:r>
              <a:rPr lang="ru-RU" sz="2300" dirty="0"/>
              <a:t> </a:t>
            </a:r>
            <a:r>
              <a:rPr lang="ru-RU" sz="2300" dirty="0" err="1"/>
              <a:t>із</a:t>
            </a:r>
            <a:r>
              <a:rPr lang="ru-RU" sz="2300" dirty="0"/>
              <a:t> запасом на </a:t>
            </a:r>
            <a:r>
              <a:rPr lang="ru-RU" sz="2300" dirty="0" err="1" smtClean="0"/>
              <a:t>випадок</a:t>
            </a:r>
            <a:r>
              <a:rPr lang="ru-RU" sz="2300" dirty="0" smtClean="0"/>
              <a:t> </a:t>
            </a:r>
            <a:r>
              <a:rPr lang="ru-RU" sz="2300" dirty="0" err="1"/>
              <a:t>появи</a:t>
            </a:r>
            <a:r>
              <a:rPr lang="ru-RU" sz="2300" dirty="0"/>
              <a:t> </a:t>
            </a:r>
            <a:r>
              <a:rPr lang="ru-RU" sz="2300" dirty="0" err="1"/>
              <a:t>нових</a:t>
            </a:r>
            <a:r>
              <a:rPr lang="ru-RU" sz="2300" dirty="0"/>
              <a:t> атак та </a:t>
            </a:r>
            <a:r>
              <a:rPr lang="ru-RU" sz="2300" dirty="0" err="1" smtClean="0"/>
              <a:t>вдосконалення</a:t>
            </a:r>
            <a:r>
              <a:rPr lang="ru-RU" sz="2300" dirty="0" smtClean="0"/>
              <a:t> </a:t>
            </a:r>
            <a:r>
              <a:rPr lang="ru-RU" sz="2300" dirty="0" err="1" smtClean="0"/>
              <a:t>криптоаналітичних</a:t>
            </a:r>
            <a:r>
              <a:rPr lang="ru-RU" sz="2300" dirty="0" smtClean="0"/>
              <a:t> </a:t>
            </a:r>
            <a:r>
              <a:rPr lang="ru-RU" sz="2300" dirty="0" err="1"/>
              <a:t>комплексів</a:t>
            </a:r>
            <a:r>
              <a:rPr lang="ru-RU" sz="2300" dirty="0"/>
              <a:t> </a:t>
            </a:r>
            <a:r>
              <a:rPr lang="ru-RU" sz="2300" dirty="0" err="1"/>
              <a:t>протягом</a:t>
            </a:r>
            <a:r>
              <a:rPr lang="ru-RU" sz="2300" dirty="0"/>
              <a:t> </a:t>
            </a:r>
            <a:r>
              <a:rPr lang="ru-RU" sz="2300" dirty="0" err="1"/>
              <a:t>тривалого</a:t>
            </a:r>
            <a:r>
              <a:rPr lang="ru-RU" sz="2300" dirty="0"/>
              <a:t> </a:t>
            </a:r>
            <a:r>
              <a:rPr lang="ru-RU" sz="2300" dirty="0" smtClean="0"/>
              <a:t>часу;</a:t>
            </a:r>
            <a:endParaRPr lang="ru-RU" sz="2300" dirty="0"/>
          </a:p>
          <a:p>
            <a:pPr algn="just"/>
            <a:r>
              <a:rPr lang="ru-RU" sz="2300" dirty="0" err="1" smtClean="0"/>
              <a:t>високу</a:t>
            </a:r>
            <a:r>
              <a:rPr lang="ru-RU" sz="2300" dirty="0" smtClean="0"/>
              <a:t> </a:t>
            </a:r>
            <a:r>
              <a:rPr lang="ru-RU" sz="2300" dirty="0" err="1"/>
              <a:t>швидкодію</a:t>
            </a:r>
            <a:r>
              <a:rPr lang="ru-RU" sz="2300" dirty="0"/>
              <a:t> </a:t>
            </a:r>
            <a:r>
              <a:rPr lang="ru-RU" sz="2300" dirty="0" err="1"/>
              <a:t>програмної</a:t>
            </a:r>
            <a:r>
              <a:rPr lang="ru-RU" sz="2300" dirty="0"/>
              <a:t> </a:t>
            </a:r>
            <a:r>
              <a:rPr lang="ru-RU" sz="2300" dirty="0" err="1"/>
              <a:t>реалізації</a:t>
            </a:r>
            <a:r>
              <a:rPr lang="ru-RU" sz="2300" dirty="0"/>
              <a:t> на </a:t>
            </a:r>
            <a:r>
              <a:rPr lang="ru-RU" sz="2300" dirty="0" err="1"/>
              <a:t>сучасних</a:t>
            </a:r>
            <a:r>
              <a:rPr lang="ru-RU" sz="2300" dirty="0"/>
              <a:t> та </a:t>
            </a:r>
            <a:r>
              <a:rPr lang="ru-RU" sz="2300" dirty="0" err="1" smtClean="0"/>
              <a:t>перспективних</a:t>
            </a:r>
            <a:r>
              <a:rPr lang="ru-RU" sz="2300" dirty="0" smtClean="0"/>
              <a:t> платформах;</a:t>
            </a:r>
            <a:endParaRPr lang="ru-RU" sz="2300" dirty="0"/>
          </a:p>
          <a:p>
            <a:pPr algn="just"/>
            <a:r>
              <a:rPr lang="ru-RU" sz="2300" dirty="0" err="1" smtClean="0"/>
              <a:t>вищу</a:t>
            </a:r>
            <a:r>
              <a:rPr lang="ru-RU" sz="2300" dirty="0" smtClean="0"/>
              <a:t> </a:t>
            </a:r>
            <a:r>
              <a:rPr lang="ru-RU" sz="2300" dirty="0" err="1"/>
              <a:t>або</a:t>
            </a:r>
            <a:r>
              <a:rPr lang="ru-RU" sz="2300" dirty="0"/>
              <a:t> </a:t>
            </a:r>
            <a:r>
              <a:rPr lang="ru-RU" sz="2300" dirty="0" err="1"/>
              <a:t>порівняну</a:t>
            </a:r>
            <a:r>
              <a:rPr lang="ru-RU" sz="2300" dirty="0"/>
              <a:t> </a:t>
            </a:r>
            <a:r>
              <a:rPr lang="ru-RU" sz="2300" dirty="0" err="1"/>
              <a:t>ефективність</a:t>
            </a:r>
            <a:r>
              <a:rPr lang="ru-RU" sz="2300" dirty="0"/>
              <a:t> </a:t>
            </a:r>
            <a:r>
              <a:rPr lang="ru-RU" sz="2300" dirty="0" err="1"/>
              <a:t>щодо</a:t>
            </a:r>
            <a:r>
              <a:rPr lang="ru-RU" sz="2300" dirty="0"/>
              <a:t> </a:t>
            </a:r>
            <a:r>
              <a:rPr lang="ru-RU" sz="2300" dirty="0" err="1" smtClean="0"/>
              <a:t>найкращих</a:t>
            </a:r>
            <a:r>
              <a:rPr lang="ru-RU" sz="2300" dirty="0" smtClean="0"/>
              <a:t> </a:t>
            </a:r>
            <a:r>
              <a:rPr lang="ru-RU" sz="2300" dirty="0" err="1" smtClean="0"/>
              <a:t>світових</a:t>
            </a:r>
            <a:r>
              <a:rPr lang="ru-RU" sz="2300" dirty="0" smtClean="0"/>
              <a:t> </a:t>
            </a:r>
            <a:r>
              <a:rPr lang="ru-RU" sz="2300" dirty="0" err="1" smtClean="0"/>
              <a:t>рішень</a:t>
            </a:r>
            <a:r>
              <a:rPr lang="ru-RU" sz="2300" dirty="0" smtClean="0"/>
              <a:t>;</a:t>
            </a:r>
            <a:endParaRPr lang="ru-RU" sz="2300" dirty="0"/>
          </a:p>
          <a:p>
            <a:pPr algn="just"/>
            <a:r>
              <a:rPr lang="ru-RU" sz="2300" dirty="0" err="1" smtClean="0"/>
              <a:t>наявність</a:t>
            </a:r>
            <a:r>
              <a:rPr lang="ru-RU" sz="2300" dirty="0" smtClean="0"/>
              <a:t> </a:t>
            </a:r>
            <a:r>
              <a:rPr lang="ru-RU" sz="2300" dirty="0" err="1" smtClean="0"/>
              <a:t>різних</a:t>
            </a:r>
            <a:r>
              <a:rPr lang="ru-RU" sz="2300" dirty="0" smtClean="0"/>
              <a:t> </a:t>
            </a:r>
            <a:r>
              <a:rPr lang="ru-RU" sz="2300" dirty="0" err="1"/>
              <a:t>режимів</a:t>
            </a:r>
            <a:r>
              <a:rPr lang="ru-RU" sz="2300" dirty="0"/>
              <a:t> </a:t>
            </a:r>
            <a:r>
              <a:rPr lang="ru-RU" sz="2300" dirty="0" err="1"/>
              <a:t>роботи</a:t>
            </a:r>
            <a:r>
              <a:rPr lang="ru-RU" sz="2300" dirty="0"/>
              <a:t>, </a:t>
            </a:r>
            <a:r>
              <a:rPr lang="ru-RU" sz="2300" dirty="0" err="1"/>
              <a:t>необхідних</a:t>
            </a:r>
            <a:r>
              <a:rPr lang="ru-RU" sz="2300" dirty="0"/>
              <a:t> для </a:t>
            </a:r>
            <a:r>
              <a:rPr lang="ru-RU" sz="2300" dirty="0" err="1" smtClean="0"/>
              <a:t>ефективної</a:t>
            </a:r>
            <a:r>
              <a:rPr lang="ru-RU" sz="2300" dirty="0" smtClean="0"/>
              <a:t>  </a:t>
            </a:r>
            <a:r>
              <a:rPr lang="ru-RU" sz="2300" dirty="0" err="1" smtClean="0"/>
              <a:t>реалізації</a:t>
            </a:r>
            <a:r>
              <a:rPr lang="ru-RU" sz="2300" dirty="0" smtClean="0"/>
              <a:t> </a:t>
            </a:r>
            <a:r>
              <a:rPr lang="ru-RU" sz="2300" dirty="0" err="1"/>
              <a:t>сучасних</a:t>
            </a:r>
            <a:r>
              <a:rPr lang="ru-RU" sz="2300" dirty="0"/>
              <a:t> </a:t>
            </a:r>
            <a:r>
              <a:rPr lang="ru-RU" sz="2300" dirty="0" err="1"/>
              <a:t>засобів</a:t>
            </a:r>
            <a:r>
              <a:rPr lang="ru-RU" sz="2300" dirty="0"/>
              <a:t> </a:t>
            </a:r>
            <a:r>
              <a:rPr lang="ru-RU" sz="2300" dirty="0" err="1"/>
              <a:t>криптографічного</a:t>
            </a:r>
            <a:r>
              <a:rPr lang="ru-RU" sz="2300" dirty="0"/>
              <a:t> </a:t>
            </a:r>
            <a:r>
              <a:rPr lang="ru-RU" sz="2300" dirty="0" err="1" smtClean="0"/>
              <a:t>захисту</a:t>
            </a:r>
            <a:r>
              <a:rPr lang="ru-RU" sz="2300" dirty="0" smtClean="0"/>
              <a:t>;</a:t>
            </a:r>
            <a:endParaRPr lang="ru-RU" sz="2300" dirty="0"/>
          </a:p>
          <a:p>
            <a:pPr algn="just"/>
            <a:r>
              <a:rPr lang="ru-RU" sz="2300" dirty="0" err="1" smtClean="0"/>
              <a:t>можливість</a:t>
            </a:r>
            <a:r>
              <a:rPr lang="ru-RU" sz="2300" dirty="0" smtClean="0"/>
              <a:t> </a:t>
            </a:r>
            <a:r>
              <a:rPr lang="ru-RU" sz="2300" dirty="0" err="1"/>
              <a:t>ефективної</a:t>
            </a:r>
            <a:r>
              <a:rPr lang="ru-RU" sz="2300" dirty="0"/>
              <a:t> </a:t>
            </a:r>
            <a:r>
              <a:rPr lang="ru-RU" sz="2300" dirty="0" err="1"/>
              <a:t>інтеграції</a:t>
            </a:r>
            <a:r>
              <a:rPr lang="ru-RU" sz="2300" dirty="0"/>
              <a:t> </a:t>
            </a:r>
            <a:r>
              <a:rPr lang="ru-RU" sz="2300" dirty="0" err="1"/>
              <a:t>двох</a:t>
            </a:r>
            <a:r>
              <a:rPr lang="ru-RU" sz="2300" dirty="0"/>
              <a:t> </a:t>
            </a:r>
            <a:r>
              <a:rPr lang="ru-RU" sz="2300" dirty="0" err="1" smtClean="0"/>
              <a:t>національних</a:t>
            </a:r>
            <a:r>
              <a:rPr lang="ru-RU" sz="2300" dirty="0" smtClean="0"/>
              <a:t> </a:t>
            </a:r>
            <a:r>
              <a:rPr lang="ru-RU" sz="2300" dirty="0" err="1" smtClean="0"/>
              <a:t>алгоритмів</a:t>
            </a:r>
            <a:r>
              <a:rPr lang="ru-RU" sz="2300" dirty="0" smtClean="0"/>
              <a:t> </a:t>
            </a:r>
            <a:r>
              <a:rPr lang="ru-RU" sz="2300" dirty="0"/>
              <a:t>в одному </a:t>
            </a:r>
            <a:r>
              <a:rPr lang="ru-RU" sz="2300" dirty="0" err="1"/>
              <a:t>засобі</a:t>
            </a:r>
            <a:r>
              <a:rPr lang="ru-RU" sz="2300" dirty="0"/>
              <a:t> </a:t>
            </a:r>
            <a:r>
              <a:rPr lang="ru-RU" sz="2300" dirty="0" err="1"/>
              <a:t>криптографічного</a:t>
            </a:r>
            <a:r>
              <a:rPr lang="ru-RU" sz="2300" dirty="0"/>
              <a:t> </a:t>
            </a:r>
            <a:r>
              <a:rPr lang="ru-RU" sz="2300" dirty="0" err="1" smtClean="0"/>
              <a:t>захисту</a:t>
            </a:r>
            <a:r>
              <a:rPr lang="ru-RU" sz="2300" dirty="0" smtClean="0"/>
              <a:t>;</a:t>
            </a:r>
            <a:endParaRPr lang="ru-RU" sz="2300" dirty="0"/>
          </a:p>
          <a:p>
            <a:pPr algn="just"/>
            <a:r>
              <a:rPr lang="ru-RU" sz="2300" dirty="0" err="1" smtClean="0"/>
              <a:t>зручність</a:t>
            </a:r>
            <a:r>
              <a:rPr lang="ru-RU" sz="2300" dirty="0" smtClean="0"/>
              <a:t> </a:t>
            </a:r>
            <a:r>
              <a:rPr lang="ru-RU" sz="2300" dirty="0" err="1"/>
              <a:t>реалізації</a:t>
            </a:r>
            <a:r>
              <a:rPr lang="ru-RU" sz="2300" dirty="0"/>
              <a:t> для </a:t>
            </a:r>
            <a:r>
              <a:rPr lang="ru-RU" sz="2300" dirty="0" err="1"/>
              <a:t>розробників</a:t>
            </a:r>
            <a:r>
              <a:rPr lang="ru-RU" sz="2300" dirty="0"/>
              <a:t> </a:t>
            </a:r>
            <a:r>
              <a:rPr lang="ru-RU" sz="2300" dirty="0" err="1"/>
              <a:t>засобів</a:t>
            </a:r>
            <a:r>
              <a:rPr lang="ru-RU" sz="2300" dirty="0"/>
              <a:t> </a:t>
            </a:r>
            <a:r>
              <a:rPr lang="ru-RU" sz="2300" dirty="0" err="1" smtClean="0"/>
              <a:t>криптографічного</a:t>
            </a:r>
            <a:r>
              <a:rPr lang="ru-RU" sz="2300" dirty="0" smtClean="0"/>
              <a:t> </a:t>
            </a:r>
            <a:r>
              <a:rPr lang="ru-RU" sz="2300" dirty="0" err="1" smtClean="0"/>
              <a:t>захисту</a:t>
            </a:r>
            <a:r>
              <a:rPr lang="ru-RU" sz="2300" dirty="0" smtClean="0"/>
              <a:t>.</a:t>
            </a:r>
            <a:endParaRPr lang="ru-RU" sz="2300" dirty="0"/>
          </a:p>
        </p:txBody>
      </p:sp>
    </p:spTree>
    <p:extLst>
      <p:ext uri="{BB962C8B-B14F-4D97-AF65-F5344CB8AC3E}">
        <p14:creationId xmlns:p14="http://schemas.microsoft.com/office/powerpoint/2010/main" val="3434936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uk-UA" dirty="0" smtClean="0"/>
              <a:t>Автори шифру «Калина»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/>
          <a:lstStyle/>
          <a:p>
            <a:r>
              <a:rPr lang="ru-RU" dirty="0" err="1"/>
              <a:t>Р.В.Олійников</a:t>
            </a:r>
            <a:r>
              <a:rPr lang="ru-RU" dirty="0"/>
              <a:t>; </a:t>
            </a:r>
            <a:r>
              <a:rPr lang="ru-RU" dirty="0" err="1"/>
              <a:t>І.Д.Горбенко</a:t>
            </a:r>
            <a:r>
              <a:rPr lang="ru-RU" dirty="0"/>
              <a:t>; </a:t>
            </a:r>
            <a:r>
              <a:rPr lang="ru-RU" dirty="0" err="1"/>
              <a:t>О.В.Казимиров</a:t>
            </a:r>
            <a:r>
              <a:rPr lang="ru-RU" dirty="0"/>
              <a:t>; </a:t>
            </a:r>
          </a:p>
          <a:p>
            <a:r>
              <a:rPr lang="ru-RU" dirty="0" err="1"/>
              <a:t>В.І.Руженцев</a:t>
            </a:r>
            <a:r>
              <a:rPr lang="ru-RU" dirty="0"/>
              <a:t>; </a:t>
            </a:r>
            <a:r>
              <a:rPr lang="ru-RU" dirty="0" err="1"/>
              <a:t>О.О.Кузнєцов</a:t>
            </a:r>
            <a:r>
              <a:rPr lang="ru-RU" dirty="0"/>
              <a:t>; </a:t>
            </a:r>
            <a:r>
              <a:rPr lang="ru-RU" dirty="0" err="1"/>
              <a:t>Ю.І.Горбенко</a:t>
            </a:r>
            <a:r>
              <a:rPr lang="ru-RU" dirty="0"/>
              <a:t>; </a:t>
            </a:r>
          </a:p>
          <a:p>
            <a:r>
              <a:rPr lang="ru-RU" dirty="0" err="1"/>
              <a:t>В.І.Долгов</a:t>
            </a:r>
            <a:r>
              <a:rPr lang="ru-RU" dirty="0"/>
              <a:t>; </a:t>
            </a:r>
            <a:r>
              <a:rPr lang="ru-RU" dirty="0" err="1"/>
              <a:t>О.В.Дирда</a:t>
            </a:r>
            <a:r>
              <a:rPr lang="ru-RU" dirty="0"/>
              <a:t>; </a:t>
            </a:r>
            <a:r>
              <a:rPr lang="ru-RU" dirty="0" err="1"/>
              <a:t>А.І.Пушкарьов</a:t>
            </a:r>
            <a:r>
              <a:rPr lang="ru-RU" dirty="0"/>
              <a:t>; </a:t>
            </a:r>
          </a:p>
          <a:p>
            <a:r>
              <a:rPr lang="ru-RU" dirty="0" err="1"/>
              <a:t>Р.І.Мордвинов</a:t>
            </a:r>
            <a:r>
              <a:rPr lang="ru-RU" dirty="0"/>
              <a:t>; </a:t>
            </a:r>
            <a:r>
              <a:rPr lang="ru-RU"/>
              <a:t>Д.С.Кайдалов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704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Симетричні </a:t>
            </a:r>
            <a:r>
              <a:rPr lang="uk-UA" dirty="0" err="1" smtClean="0"/>
              <a:t>криптоалгоритми</a:t>
            </a:r>
            <a:r>
              <a:rPr lang="uk-UA" dirty="0" smtClean="0"/>
              <a:t>, що використовуються в Україні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729712"/>
          </a:xfrm>
        </p:spPr>
        <p:txBody>
          <a:bodyPr/>
          <a:lstStyle/>
          <a:p>
            <a:r>
              <a:rPr lang="uk-UA" dirty="0" smtClean="0"/>
              <a:t>ДСТУ ГОСТ 28147:2009;</a:t>
            </a:r>
          </a:p>
          <a:p>
            <a:r>
              <a:rPr lang="ru-RU" dirty="0"/>
              <a:t>AES (у </a:t>
            </a:r>
            <a:r>
              <a:rPr lang="ru-RU" dirty="0" err="1"/>
              <a:t>складі</a:t>
            </a:r>
            <a:r>
              <a:rPr lang="ru-RU" dirty="0"/>
              <a:t> </a:t>
            </a:r>
            <a:r>
              <a:rPr lang="ru-RU" dirty="0" err="1"/>
              <a:t>операційних</a:t>
            </a:r>
            <a:r>
              <a:rPr lang="ru-RU" dirty="0"/>
              <a:t> систем </a:t>
            </a:r>
            <a:r>
              <a:rPr lang="ru-RU" dirty="0" err="1"/>
              <a:t>загального</a:t>
            </a:r>
            <a:r>
              <a:rPr lang="ru-RU" dirty="0"/>
              <a:t> </a:t>
            </a:r>
          </a:p>
          <a:p>
            <a:r>
              <a:rPr lang="ru-RU" dirty="0" err="1"/>
              <a:t>призначення</a:t>
            </a:r>
            <a:r>
              <a:rPr lang="ru-RU" dirty="0" smtClean="0"/>
              <a:t>);</a:t>
            </a:r>
          </a:p>
          <a:p>
            <a:r>
              <a:rPr lang="en-US" dirty="0"/>
              <a:t> RC4 </a:t>
            </a:r>
            <a:r>
              <a:rPr lang="ru-RU" dirty="0"/>
              <a:t>та </a:t>
            </a:r>
            <a:r>
              <a:rPr lang="ru-RU" dirty="0" err="1"/>
              <a:t>ін</a:t>
            </a:r>
            <a:r>
              <a:rPr lang="ru-RU" dirty="0"/>
              <a:t>. (</a:t>
            </a:r>
            <a:r>
              <a:rPr lang="ru-RU" dirty="0" err="1"/>
              <a:t>іноземні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засобів</a:t>
            </a:r>
            <a:r>
              <a:rPr lang="ru-RU" dirty="0"/>
              <a:t> </a:t>
            </a:r>
            <a:r>
              <a:rPr lang="ru-RU" dirty="0" err="1" smtClean="0"/>
              <a:t>захисту</a:t>
            </a:r>
            <a:r>
              <a:rPr lang="ru-RU" dirty="0" smtClean="0"/>
              <a:t> </a:t>
            </a:r>
            <a:r>
              <a:rPr lang="en-US" dirty="0" smtClean="0"/>
              <a:t>Web-</a:t>
            </a:r>
            <a:r>
              <a:rPr lang="ru-RU" dirty="0" err="1"/>
              <a:t>з’єднань</a:t>
            </a:r>
            <a:r>
              <a:rPr lang="ru-RU" dirty="0"/>
              <a:t> </a:t>
            </a:r>
            <a:r>
              <a:rPr lang="ru-RU" dirty="0" err="1"/>
              <a:t>відповідно</a:t>
            </a:r>
            <a:r>
              <a:rPr lang="ru-RU" dirty="0"/>
              <a:t> до </a:t>
            </a:r>
            <a:r>
              <a:rPr lang="ru-RU" dirty="0" err="1"/>
              <a:t>протоколів</a:t>
            </a:r>
            <a:r>
              <a:rPr lang="ru-RU" dirty="0"/>
              <a:t> </a:t>
            </a:r>
            <a:r>
              <a:rPr lang="en-US" dirty="0" smtClean="0"/>
              <a:t>SSL/TLS)</a:t>
            </a:r>
            <a:r>
              <a:rPr lang="uk-UA" dirty="0" smtClean="0"/>
              <a:t>;</a:t>
            </a:r>
          </a:p>
          <a:p>
            <a:r>
              <a:rPr lang="en-US" dirty="0"/>
              <a:t>Triple DES (</a:t>
            </a:r>
            <a:r>
              <a:rPr lang="uk-UA" dirty="0"/>
              <a:t>Національний банк України, </a:t>
            </a:r>
            <a:r>
              <a:rPr lang="uk-UA" dirty="0" smtClean="0"/>
              <a:t>іноземні </a:t>
            </a:r>
            <a:r>
              <a:rPr lang="uk-UA" dirty="0"/>
              <a:t>реалізації засобів захисту </a:t>
            </a:r>
            <a:r>
              <a:rPr lang="uk-UA" dirty="0" smtClean="0"/>
              <a:t>мережевого </a:t>
            </a:r>
            <a:r>
              <a:rPr lang="uk-UA" dirty="0" err="1" smtClean="0"/>
              <a:t>трафіка</a:t>
            </a:r>
            <a:r>
              <a:rPr lang="uk-UA" dirty="0" smtClean="0"/>
              <a:t> </a:t>
            </a:r>
            <a:r>
              <a:rPr lang="en-US" dirty="0" smtClean="0"/>
              <a:t>IPsec)</a:t>
            </a:r>
            <a:r>
              <a:rPr lang="uk-UA" dirty="0" smtClean="0"/>
              <a:t>.</a:t>
            </a:r>
          </a:p>
          <a:p>
            <a:pPr marL="109728" indent="0">
              <a:buNone/>
            </a:pPr>
            <a:endParaRPr lang="uk-UA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981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ДСТУ ГОСТ 28147:2009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r>
              <a:rPr lang="uk-UA" dirty="0" smtClean="0"/>
              <a:t>Переваги:</a:t>
            </a:r>
          </a:p>
          <a:p>
            <a:pPr lvl="1"/>
            <a:r>
              <a:rPr lang="ru-RU" dirty="0" err="1"/>
              <a:t>відомий</a:t>
            </a:r>
            <a:r>
              <a:rPr lang="ru-RU" dirty="0"/>
              <a:t> шифр, </a:t>
            </a:r>
            <a:r>
              <a:rPr lang="ru-RU" dirty="0" err="1"/>
              <a:t>який</a:t>
            </a:r>
            <a:r>
              <a:rPr lang="ru-RU" dirty="0"/>
              <a:t> добре </a:t>
            </a:r>
            <a:r>
              <a:rPr lang="ru-RU" dirty="0" err="1"/>
              <a:t>досліджений</a:t>
            </a:r>
            <a:r>
              <a:rPr lang="ru-RU" dirty="0"/>
              <a:t> </a:t>
            </a:r>
            <a:r>
              <a:rPr lang="ru-RU" dirty="0" err="1"/>
              <a:t>міжнародною</a:t>
            </a:r>
            <a:r>
              <a:rPr lang="ru-RU" dirty="0"/>
              <a:t> </a:t>
            </a:r>
            <a:r>
              <a:rPr lang="ru-RU" dirty="0" err="1" smtClean="0"/>
              <a:t>спільнотою</a:t>
            </a:r>
            <a:r>
              <a:rPr lang="ru-RU" dirty="0" smtClean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20 </a:t>
            </a:r>
            <a:r>
              <a:rPr lang="ru-RU" dirty="0" err="1" smtClean="0"/>
              <a:t>років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прийнятний</a:t>
            </a:r>
            <a:r>
              <a:rPr lang="ru-RU" dirty="0" smtClean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швидкодій</a:t>
            </a:r>
            <a:r>
              <a:rPr lang="ru-RU" dirty="0"/>
              <a:t> (32-бітові </a:t>
            </a:r>
            <a:r>
              <a:rPr lang="ru-RU" dirty="0" err="1"/>
              <a:t>платформи</a:t>
            </a:r>
            <a:r>
              <a:rPr lang="ru-RU" dirty="0"/>
              <a:t>), </a:t>
            </a:r>
            <a:r>
              <a:rPr lang="ru-RU" dirty="0" err="1"/>
              <a:t>достатньо</a:t>
            </a:r>
            <a:r>
              <a:rPr lang="ru-RU" dirty="0"/>
              <a:t> </a:t>
            </a:r>
            <a:r>
              <a:rPr lang="ru-RU" dirty="0" err="1" smtClean="0"/>
              <a:t>зручний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апаратної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, в </a:t>
            </a:r>
            <a:r>
              <a:rPr lang="ru-RU" dirty="0" err="1"/>
              <a:t>т.ч</a:t>
            </a:r>
            <a:r>
              <a:rPr lang="ru-RU" dirty="0"/>
              <a:t>. для </a:t>
            </a:r>
            <a:r>
              <a:rPr lang="ru-RU" dirty="0" err="1" smtClean="0"/>
              <a:t>малоресурсної</a:t>
            </a:r>
            <a:r>
              <a:rPr lang="ru-RU" dirty="0" smtClean="0"/>
              <a:t> (</a:t>
            </a:r>
            <a:r>
              <a:rPr lang="en-US" dirty="0"/>
              <a:t>lightweight) </a:t>
            </a:r>
            <a:r>
              <a:rPr lang="ru-RU" dirty="0" err="1" smtClean="0"/>
              <a:t>криптографії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вузли</a:t>
            </a:r>
            <a:r>
              <a:rPr lang="ru-RU" dirty="0" smtClean="0"/>
              <a:t> </a:t>
            </a:r>
            <a:r>
              <a:rPr lang="ru-RU" dirty="0" err="1"/>
              <a:t>заміни</a:t>
            </a:r>
            <a:r>
              <a:rPr lang="ru-RU" dirty="0"/>
              <a:t> (</a:t>
            </a:r>
            <a:r>
              <a:rPr lang="en-US" dirty="0"/>
              <a:t>S-</a:t>
            </a:r>
            <a:r>
              <a:rPr lang="ru-RU" dirty="0"/>
              <a:t>блоки)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 smtClean="0"/>
              <a:t>гарними</a:t>
            </a:r>
            <a:r>
              <a:rPr lang="ru-RU" dirty="0" smtClean="0"/>
              <a:t> </a:t>
            </a:r>
            <a:r>
              <a:rPr lang="ru-RU" dirty="0" err="1" smtClean="0"/>
              <a:t>властивостями</a:t>
            </a:r>
            <a:r>
              <a:rPr lang="ru-RU" dirty="0" smtClean="0"/>
              <a:t> </a:t>
            </a:r>
            <a:r>
              <a:rPr lang="ru-RU" dirty="0" err="1" smtClean="0"/>
              <a:t>забезпечують</a:t>
            </a:r>
            <a:r>
              <a:rPr lang="ru-RU" dirty="0" smtClean="0"/>
              <a:t> </a:t>
            </a:r>
            <a:r>
              <a:rPr lang="ru-RU" dirty="0" err="1" smtClean="0"/>
              <a:t>практичну</a:t>
            </a:r>
            <a:r>
              <a:rPr lang="ru-RU" dirty="0" smtClean="0"/>
              <a:t> </a:t>
            </a:r>
            <a:r>
              <a:rPr lang="ru-RU" dirty="0" err="1"/>
              <a:t>стійкість</a:t>
            </a:r>
            <a:r>
              <a:rPr lang="ru-RU" dirty="0"/>
              <a:t> </a:t>
            </a:r>
            <a:r>
              <a:rPr lang="ru-RU" dirty="0" smtClean="0"/>
              <a:t>шифра;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088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764704"/>
            <a:ext cx="8229600" cy="1066800"/>
          </a:xfrm>
        </p:spPr>
        <p:txBody>
          <a:bodyPr/>
          <a:lstStyle/>
          <a:p>
            <a:r>
              <a:rPr lang="uk-UA" dirty="0" smtClean="0"/>
              <a:t>ДСТУ ГОСТ 28147:2009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45736"/>
          </a:xfrm>
        </p:spPr>
        <p:txBody>
          <a:bodyPr>
            <a:normAutofit/>
          </a:bodyPr>
          <a:lstStyle/>
          <a:p>
            <a:r>
              <a:rPr lang="uk-UA" dirty="0" smtClean="0"/>
              <a:t>Недоліки:</a:t>
            </a:r>
          </a:p>
          <a:p>
            <a:pPr lvl="1"/>
            <a:r>
              <a:rPr lang="ru-RU" dirty="0" err="1"/>
              <a:t>наявність</a:t>
            </a:r>
            <a:r>
              <a:rPr lang="ru-RU" dirty="0"/>
              <a:t> </a:t>
            </a:r>
            <a:r>
              <a:rPr lang="ru-RU" dirty="0" err="1"/>
              <a:t>теоретичних</a:t>
            </a:r>
            <a:r>
              <a:rPr lang="ru-RU" dirty="0"/>
              <a:t> атак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складністю</a:t>
            </a:r>
            <a:r>
              <a:rPr lang="ru-RU" dirty="0"/>
              <a:t>,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меншою</a:t>
            </a:r>
            <a:r>
              <a:rPr lang="ru-RU" dirty="0"/>
              <a:t> </a:t>
            </a:r>
            <a:r>
              <a:rPr lang="ru-RU" dirty="0" err="1" smtClean="0"/>
              <a:t>повного</a:t>
            </a:r>
            <a:r>
              <a:rPr lang="ru-RU" dirty="0" smtClean="0"/>
              <a:t> </a:t>
            </a:r>
            <a:r>
              <a:rPr lang="ru-RU" dirty="0"/>
              <a:t>перебора </a:t>
            </a:r>
            <a:r>
              <a:rPr lang="ru-RU" dirty="0" err="1" smtClean="0"/>
              <a:t>ключів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великі</a:t>
            </a:r>
            <a:r>
              <a:rPr lang="ru-RU" dirty="0" smtClean="0"/>
              <a:t> </a:t>
            </a:r>
            <a:r>
              <a:rPr lang="ru-RU" dirty="0" err="1"/>
              <a:t>класи</a:t>
            </a:r>
            <a:r>
              <a:rPr lang="ru-RU" dirty="0"/>
              <a:t> </a:t>
            </a:r>
            <a:r>
              <a:rPr lang="ru-RU" dirty="0" err="1"/>
              <a:t>слабких</a:t>
            </a:r>
            <a:r>
              <a:rPr lang="ru-RU" dirty="0"/>
              <a:t> </a:t>
            </a:r>
            <a:r>
              <a:rPr lang="ru-RU" dirty="0" err="1" smtClean="0"/>
              <a:t>ключів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використання</a:t>
            </a:r>
            <a:r>
              <a:rPr lang="ru-RU" dirty="0" smtClean="0"/>
              <a:t> </a:t>
            </a:r>
            <a:r>
              <a:rPr lang="ru-RU" dirty="0" err="1"/>
              <a:t>вузлів</a:t>
            </a:r>
            <a:r>
              <a:rPr lang="ru-RU" dirty="0"/>
              <a:t> </a:t>
            </a:r>
            <a:r>
              <a:rPr lang="ru-RU" dirty="0" err="1"/>
              <a:t>заміни</a:t>
            </a:r>
            <a:r>
              <a:rPr lang="ru-RU" dirty="0"/>
              <a:t> </a:t>
            </a:r>
            <a:r>
              <a:rPr lang="ru-RU" dirty="0" err="1"/>
              <a:t>спеціального</a:t>
            </a:r>
            <a:r>
              <a:rPr lang="ru-RU" dirty="0"/>
              <a:t> виду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 smtClean="0"/>
              <a:t>зменшити</a:t>
            </a:r>
            <a:r>
              <a:rPr lang="ru-RU" dirty="0" smtClean="0"/>
              <a:t> </a:t>
            </a:r>
            <a:r>
              <a:rPr lang="ru-RU" dirty="0" err="1"/>
              <a:t>рівень</a:t>
            </a:r>
            <a:r>
              <a:rPr lang="ru-RU" dirty="0"/>
              <a:t> </a:t>
            </a:r>
            <a:r>
              <a:rPr lang="ru-RU" dirty="0" err="1"/>
              <a:t>стійкості</a:t>
            </a:r>
            <a:r>
              <a:rPr lang="ru-RU" dirty="0"/>
              <a:t> до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err="1"/>
              <a:t>практичних</a:t>
            </a:r>
            <a:r>
              <a:rPr lang="ru-RU" dirty="0"/>
              <a:t> атак </a:t>
            </a:r>
            <a:r>
              <a:rPr lang="ru-RU" dirty="0" smtClean="0"/>
              <a:t>(</a:t>
            </a:r>
            <a:r>
              <a:rPr lang="ru-RU" dirty="0" err="1"/>
              <a:t>виключно</a:t>
            </a:r>
            <a:r>
              <a:rPr lang="ru-RU" dirty="0"/>
              <a:t> 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шифртекстів</a:t>
            </a:r>
            <a:r>
              <a:rPr lang="ru-RU" dirty="0"/>
              <a:t>) з </a:t>
            </a:r>
            <a:r>
              <a:rPr lang="ru-RU" dirty="0" err="1"/>
              <a:t>використанням</a:t>
            </a:r>
            <a:r>
              <a:rPr lang="ru-RU" dirty="0"/>
              <a:t> одного </a:t>
            </a:r>
            <a:r>
              <a:rPr lang="ru-RU" dirty="0" smtClean="0"/>
              <a:t>персонального </a:t>
            </a:r>
            <a:r>
              <a:rPr lang="ru-RU" dirty="0" err="1" smtClean="0"/>
              <a:t>комп’ютера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швидкодія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сучасних</a:t>
            </a:r>
            <a:r>
              <a:rPr lang="ru-RU" dirty="0"/>
              <a:t> системах </a:t>
            </a:r>
            <a:r>
              <a:rPr lang="ru-RU" dirty="0" err="1"/>
              <a:t>суттєво</a:t>
            </a:r>
            <a:r>
              <a:rPr lang="ru-RU" dirty="0"/>
              <a:t> </a:t>
            </a:r>
            <a:r>
              <a:rPr lang="ru-RU" dirty="0" err="1"/>
              <a:t>нижча</a:t>
            </a:r>
            <a:r>
              <a:rPr lang="ru-RU" dirty="0"/>
              <a:t> </a:t>
            </a:r>
            <a:r>
              <a:rPr lang="ru-RU" dirty="0" err="1"/>
              <a:t>порівняно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 smtClean="0"/>
              <a:t>іншими</a:t>
            </a:r>
            <a:r>
              <a:rPr lang="ru-RU" dirty="0" smtClean="0"/>
              <a:t> </a:t>
            </a:r>
            <a:r>
              <a:rPr lang="ru-RU" dirty="0" err="1"/>
              <a:t>блоковими</a:t>
            </a:r>
            <a:r>
              <a:rPr lang="ru-RU" dirty="0"/>
              <a:t> </a:t>
            </a:r>
            <a:r>
              <a:rPr lang="ru-RU" dirty="0" smtClean="0"/>
              <a:t>шифрами.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531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en-US" dirty="0" smtClean="0"/>
              <a:t>Triple DES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>
            <a:normAutofit fontScale="92500"/>
          </a:bodyPr>
          <a:lstStyle/>
          <a:p>
            <a:r>
              <a:rPr lang="ru-RU" dirty="0" err="1"/>
              <a:t>Переваги</a:t>
            </a:r>
            <a:endParaRPr lang="ru-RU" dirty="0"/>
          </a:p>
          <a:p>
            <a:pPr lvl="1" algn="just"/>
            <a:r>
              <a:rPr lang="ru-RU" dirty="0" err="1" smtClean="0"/>
              <a:t>відомий</a:t>
            </a:r>
            <a:r>
              <a:rPr lang="ru-RU" dirty="0" smtClean="0"/>
              <a:t> </a:t>
            </a:r>
            <a:r>
              <a:rPr lang="ru-RU" dirty="0"/>
              <a:t>шифр, </a:t>
            </a:r>
            <a:r>
              <a:rPr lang="ru-RU" dirty="0" err="1"/>
              <a:t>який</a:t>
            </a:r>
            <a:r>
              <a:rPr lang="ru-RU" dirty="0"/>
              <a:t> добре </a:t>
            </a:r>
            <a:r>
              <a:rPr lang="ru-RU" dirty="0" err="1"/>
              <a:t>досліджений</a:t>
            </a:r>
            <a:r>
              <a:rPr lang="ru-RU" dirty="0"/>
              <a:t> </a:t>
            </a:r>
            <a:r>
              <a:rPr lang="ru-RU" dirty="0" err="1"/>
              <a:t>міжнародною</a:t>
            </a:r>
            <a:r>
              <a:rPr lang="ru-RU" dirty="0"/>
              <a:t> </a:t>
            </a:r>
            <a:r>
              <a:rPr lang="ru-RU" dirty="0" err="1" smtClean="0"/>
              <a:t>спільнотою</a:t>
            </a:r>
            <a:r>
              <a:rPr lang="ru-RU" dirty="0" smtClean="0"/>
              <a:t>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ніж</a:t>
            </a:r>
            <a:r>
              <a:rPr lang="ru-RU" dirty="0"/>
              <a:t> 30 </a:t>
            </a:r>
            <a:r>
              <a:rPr lang="ru-RU" dirty="0" err="1" smtClean="0"/>
              <a:t>років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 err="1" smtClean="0"/>
              <a:t>забезпечує</a:t>
            </a:r>
            <a:r>
              <a:rPr lang="ru-RU" dirty="0" smtClean="0"/>
              <a:t> </a:t>
            </a:r>
            <a:r>
              <a:rPr lang="ru-RU" dirty="0" err="1"/>
              <a:t>припустиму</a:t>
            </a:r>
            <a:r>
              <a:rPr lang="ru-RU" dirty="0"/>
              <a:t> </a:t>
            </a:r>
            <a:r>
              <a:rPr lang="ru-RU" dirty="0" err="1"/>
              <a:t>практичну</a:t>
            </a:r>
            <a:r>
              <a:rPr lang="ru-RU" dirty="0"/>
              <a:t> </a:t>
            </a:r>
            <a:r>
              <a:rPr lang="ru-RU" dirty="0" err="1"/>
              <a:t>стійкість</a:t>
            </a:r>
            <a:r>
              <a:rPr lang="ru-RU" dirty="0"/>
              <a:t> (</a:t>
            </a:r>
            <a:r>
              <a:rPr lang="ru-RU" dirty="0" smtClean="0"/>
              <a:t>2</a:t>
            </a:r>
            <a:r>
              <a:rPr lang="ru-RU" baseline="30000" dirty="0" smtClean="0"/>
              <a:t>112</a:t>
            </a:r>
            <a:r>
              <a:rPr lang="ru-RU" dirty="0" smtClean="0"/>
              <a:t> )</a:t>
            </a:r>
            <a:r>
              <a:rPr lang="en-US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поширений</a:t>
            </a:r>
            <a:r>
              <a:rPr lang="ru-RU" dirty="0" smtClean="0"/>
              <a:t> </a:t>
            </a:r>
            <a:r>
              <a:rPr lang="ru-RU" dirty="0"/>
              <a:t>у </a:t>
            </a:r>
            <a:r>
              <a:rPr lang="ru-RU" dirty="0" err="1"/>
              <a:t>банківських</a:t>
            </a:r>
            <a:r>
              <a:rPr lang="ru-RU" dirty="0"/>
              <a:t> системах,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імпортовані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 smtClean="0"/>
              <a:t>орієнтовані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застарілі</a:t>
            </a:r>
            <a:r>
              <a:rPr lang="ru-RU" dirty="0"/>
              <a:t> </a:t>
            </a:r>
            <a:r>
              <a:rPr lang="ru-RU" dirty="0" err="1" smtClean="0"/>
              <a:t>стандарти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 err="1"/>
              <a:t>Недоліки</a:t>
            </a:r>
            <a:endParaRPr lang="ru-RU" dirty="0"/>
          </a:p>
          <a:p>
            <a:pPr lvl="1"/>
            <a:r>
              <a:rPr lang="ru-RU" dirty="0" smtClean="0"/>
              <a:t>практична </a:t>
            </a:r>
            <a:r>
              <a:rPr lang="ru-RU" dirty="0" err="1"/>
              <a:t>стійкість</a:t>
            </a:r>
            <a:r>
              <a:rPr lang="ru-RU" dirty="0"/>
              <a:t> </a:t>
            </a:r>
            <a:r>
              <a:rPr lang="ru-RU" dirty="0" err="1"/>
              <a:t>значно</a:t>
            </a:r>
            <a:r>
              <a:rPr lang="ru-RU" dirty="0"/>
              <a:t> </a:t>
            </a:r>
            <a:r>
              <a:rPr lang="ru-RU" dirty="0" err="1"/>
              <a:t>нижче</a:t>
            </a:r>
            <a:r>
              <a:rPr lang="ru-RU" dirty="0"/>
              <a:t> </a:t>
            </a:r>
            <a:r>
              <a:rPr lang="ru-RU" dirty="0" err="1" smtClean="0"/>
              <a:t>теоретичної</a:t>
            </a:r>
            <a:r>
              <a:rPr lang="en-US" dirty="0"/>
              <a:t>;</a:t>
            </a:r>
            <a:endParaRPr lang="ru-RU" dirty="0"/>
          </a:p>
          <a:p>
            <a:pPr lvl="1"/>
            <a:r>
              <a:rPr lang="ru-RU" dirty="0" err="1" smtClean="0"/>
              <a:t>наявність</a:t>
            </a:r>
            <a:r>
              <a:rPr lang="ru-RU" dirty="0" smtClean="0"/>
              <a:t> </a:t>
            </a:r>
            <a:r>
              <a:rPr lang="ru-RU" dirty="0" err="1"/>
              <a:t>класів</a:t>
            </a:r>
            <a:r>
              <a:rPr lang="ru-RU" dirty="0"/>
              <a:t> </a:t>
            </a:r>
            <a:r>
              <a:rPr lang="ru-RU" dirty="0" err="1"/>
              <a:t>слабких</a:t>
            </a:r>
            <a:r>
              <a:rPr lang="ru-RU" dirty="0"/>
              <a:t> </a:t>
            </a:r>
            <a:r>
              <a:rPr lang="ru-RU" dirty="0" err="1" smtClean="0"/>
              <a:t>ключів</a:t>
            </a:r>
            <a:r>
              <a:rPr lang="en-US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швидкодія</a:t>
            </a:r>
            <a:r>
              <a:rPr lang="ru-RU" dirty="0" smtClean="0"/>
              <a:t> </a:t>
            </a:r>
            <a:r>
              <a:rPr lang="ru-RU" dirty="0"/>
              <a:t>на </a:t>
            </a:r>
            <a:r>
              <a:rPr lang="ru-RU" dirty="0" err="1"/>
              <a:t>сучасних</a:t>
            </a:r>
            <a:r>
              <a:rPr lang="ru-RU" dirty="0"/>
              <a:t> системах </a:t>
            </a:r>
            <a:r>
              <a:rPr lang="ru-RU" dirty="0" err="1"/>
              <a:t>суттєво</a:t>
            </a:r>
            <a:r>
              <a:rPr lang="ru-RU" dirty="0"/>
              <a:t> </a:t>
            </a:r>
            <a:r>
              <a:rPr lang="ru-RU" dirty="0" err="1"/>
              <a:t>нижча</a:t>
            </a:r>
            <a:r>
              <a:rPr lang="ru-RU" dirty="0"/>
              <a:t> </a:t>
            </a:r>
            <a:r>
              <a:rPr lang="ru-RU" dirty="0" err="1"/>
              <a:t>навіть</a:t>
            </a:r>
            <a:r>
              <a:rPr lang="ru-RU" dirty="0"/>
              <a:t> </a:t>
            </a:r>
            <a:r>
              <a:rPr lang="ru-RU" dirty="0" err="1" smtClean="0"/>
              <a:t>порівняно</a:t>
            </a:r>
            <a:r>
              <a:rPr lang="ru-RU" dirty="0" smtClean="0"/>
              <a:t> </a:t>
            </a:r>
            <a:r>
              <a:rPr lang="ru-RU" dirty="0" err="1"/>
              <a:t>із</a:t>
            </a:r>
            <a:r>
              <a:rPr lang="ru-RU" dirty="0"/>
              <a:t> ДСТУ ГОСТ 2814:2009 і </a:t>
            </a:r>
            <a:r>
              <a:rPr lang="ru-RU" dirty="0" err="1"/>
              <a:t>іншими</a:t>
            </a:r>
            <a:r>
              <a:rPr lang="ru-RU" dirty="0"/>
              <a:t> </a:t>
            </a:r>
            <a:r>
              <a:rPr lang="ru-RU" dirty="0" err="1"/>
              <a:t>блоковими</a:t>
            </a:r>
            <a:r>
              <a:rPr lang="ru-RU" dirty="0"/>
              <a:t> </a:t>
            </a:r>
            <a:r>
              <a:rPr lang="ru-RU" dirty="0" smtClean="0"/>
              <a:t>шифрами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6940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Заміна ГОСТ 28147-89 в інших країнах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801720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СТБ 34.101.31-2011 (</a:t>
            </a:r>
            <a:r>
              <a:rPr lang="ru-RU" dirty="0" err="1"/>
              <a:t>Білорусь</a:t>
            </a:r>
            <a:r>
              <a:rPr lang="ru-RU" dirty="0"/>
              <a:t>)</a:t>
            </a:r>
          </a:p>
          <a:p>
            <a:pPr lvl="1"/>
            <a:r>
              <a:rPr lang="ru-RU" dirty="0" smtClean="0"/>
              <a:t>блок </a:t>
            </a:r>
            <a:r>
              <a:rPr lang="ru-RU" dirty="0"/>
              <a:t>128 </a:t>
            </a:r>
            <a:r>
              <a:rPr lang="ru-RU" dirty="0" err="1"/>
              <a:t>біт</a:t>
            </a:r>
            <a:r>
              <a:rPr lang="ru-RU" dirty="0"/>
              <a:t>, ключ 128, 192 </a:t>
            </a:r>
            <a:r>
              <a:rPr lang="ru-RU" dirty="0" err="1"/>
              <a:t>або</a:t>
            </a:r>
            <a:r>
              <a:rPr lang="ru-RU" dirty="0"/>
              <a:t> 256 </a:t>
            </a:r>
            <a:r>
              <a:rPr lang="ru-RU" dirty="0" err="1" smtClean="0"/>
              <a:t>біт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8 </a:t>
            </a:r>
            <a:r>
              <a:rPr lang="ru-RU" dirty="0" err="1"/>
              <a:t>циклів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складаються</a:t>
            </a:r>
            <a:r>
              <a:rPr lang="ru-RU" dirty="0"/>
              <a:t> з </a:t>
            </a:r>
            <a:r>
              <a:rPr lang="ru-RU" dirty="0" err="1"/>
              <a:t>комбінації</a:t>
            </a:r>
            <a:r>
              <a:rPr lang="ru-RU" dirty="0"/>
              <a:t> </a:t>
            </a:r>
            <a:r>
              <a:rPr lang="ru-RU" dirty="0" err="1"/>
              <a:t>ланцюга</a:t>
            </a:r>
            <a:r>
              <a:rPr lang="ru-RU" dirty="0"/>
              <a:t> </a:t>
            </a:r>
            <a:r>
              <a:rPr lang="ru-RU" dirty="0" err="1"/>
              <a:t>Фейстеля</a:t>
            </a:r>
            <a:r>
              <a:rPr lang="ru-RU" dirty="0"/>
              <a:t> та </a:t>
            </a:r>
            <a:r>
              <a:rPr lang="ru-RU" dirty="0" err="1"/>
              <a:t>схеми</a:t>
            </a:r>
            <a:r>
              <a:rPr lang="ru-RU" dirty="0"/>
              <a:t> </a:t>
            </a:r>
            <a:r>
              <a:rPr lang="ru-RU" dirty="0" smtClean="0"/>
              <a:t>Лая-</a:t>
            </a:r>
            <a:r>
              <a:rPr lang="ru-RU" dirty="0" err="1" smtClean="0"/>
              <a:t>Мессі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один </a:t>
            </a:r>
            <a:r>
              <a:rPr lang="en-US" dirty="0"/>
              <a:t>S-</a:t>
            </a:r>
            <a:r>
              <a:rPr lang="ru-RU" dirty="0"/>
              <a:t>блок (8-біт-в-8)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гарними</a:t>
            </a:r>
            <a:r>
              <a:rPr lang="ru-RU" dirty="0"/>
              <a:t> </a:t>
            </a:r>
            <a:r>
              <a:rPr lang="ru-RU" dirty="0" err="1" smtClean="0"/>
              <a:t>властивостями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відсутність</a:t>
            </a:r>
            <a:r>
              <a:rPr lang="ru-RU" dirty="0" smtClean="0"/>
              <a:t> </a:t>
            </a:r>
            <a:r>
              <a:rPr lang="ru-RU" dirty="0" err="1"/>
              <a:t>схеми</a:t>
            </a:r>
            <a:r>
              <a:rPr lang="ru-RU" dirty="0"/>
              <a:t> </a:t>
            </a:r>
            <a:r>
              <a:rPr lang="ru-RU" dirty="0" err="1"/>
              <a:t>розгортання</a:t>
            </a:r>
            <a:r>
              <a:rPr lang="ru-RU" dirty="0"/>
              <a:t> </a:t>
            </a:r>
            <a:r>
              <a:rPr lang="ru-RU" dirty="0" err="1" smtClean="0"/>
              <a:t>ключів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невідомі</a:t>
            </a:r>
            <a:r>
              <a:rPr lang="ru-RU" dirty="0" smtClean="0"/>
              <a:t> </a:t>
            </a:r>
            <a:r>
              <a:rPr lang="ru-RU" dirty="0" err="1"/>
              <a:t>практичні</a:t>
            </a:r>
            <a:r>
              <a:rPr lang="ru-RU" dirty="0"/>
              <a:t> атаки, </a:t>
            </a:r>
            <a:r>
              <a:rPr lang="ru-RU" dirty="0" err="1"/>
              <a:t>ефективніші</a:t>
            </a:r>
            <a:r>
              <a:rPr lang="ru-RU" dirty="0"/>
              <a:t> </a:t>
            </a:r>
            <a:r>
              <a:rPr lang="ru-RU" dirty="0" err="1"/>
              <a:t>повного</a:t>
            </a:r>
            <a:r>
              <a:rPr lang="ru-RU" dirty="0"/>
              <a:t> </a:t>
            </a:r>
            <a:r>
              <a:rPr lang="ru-RU" dirty="0" smtClean="0"/>
              <a:t>перебору;</a:t>
            </a:r>
            <a:endParaRPr lang="ru-RU" dirty="0"/>
          </a:p>
          <a:p>
            <a:pPr lvl="1"/>
            <a:r>
              <a:rPr lang="ru-RU" dirty="0" err="1" smtClean="0"/>
              <a:t>швидший</a:t>
            </a:r>
            <a:r>
              <a:rPr lang="ru-RU" dirty="0" smtClean="0"/>
              <a:t> </a:t>
            </a:r>
            <a:r>
              <a:rPr lang="ru-RU" dirty="0" err="1"/>
              <a:t>ніж</a:t>
            </a:r>
            <a:r>
              <a:rPr lang="ru-RU" dirty="0"/>
              <a:t> ГОСТ 28147-89, але </a:t>
            </a:r>
            <a:r>
              <a:rPr lang="ru-RU" dirty="0" err="1"/>
              <a:t>повільніший</a:t>
            </a:r>
            <a:r>
              <a:rPr lang="ru-RU" dirty="0"/>
              <a:t>, </a:t>
            </a:r>
            <a:r>
              <a:rPr lang="ru-RU" dirty="0" err="1"/>
              <a:t>ніж</a:t>
            </a:r>
            <a:r>
              <a:rPr lang="ru-RU" dirty="0"/>
              <a:t> </a:t>
            </a:r>
            <a:r>
              <a:rPr lang="en-US" dirty="0" smtClean="0"/>
              <a:t>AES</a:t>
            </a:r>
            <a:r>
              <a:rPr lang="uk-UA" dirty="0"/>
              <a:t>.</a:t>
            </a:r>
            <a:endParaRPr lang="en-US" dirty="0"/>
          </a:p>
          <a:p>
            <a:r>
              <a:rPr lang="en-US" dirty="0"/>
              <a:t>“</a:t>
            </a:r>
            <a:r>
              <a:rPr lang="ru-RU" dirty="0"/>
              <a:t>Кузнечик” (“Коник”, РФ)</a:t>
            </a:r>
          </a:p>
          <a:p>
            <a:pPr lvl="1"/>
            <a:r>
              <a:rPr lang="ru-RU" dirty="0" smtClean="0"/>
              <a:t>блок </a:t>
            </a:r>
            <a:r>
              <a:rPr lang="ru-RU" dirty="0"/>
              <a:t>128 </a:t>
            </a:r>
            <a:r>
              <a:rPr lang="ru-RU" dirty="0" err="1"/>
              <a:t>біт</a:t>
            </a:r>
            <a:r>
              <a:rPr lang="ru-RU" dirty="0"/>
              <a:t>, ключ 256 </a:t>
            </a:r>
            <a:r>
              <a:rPr lang="ru-RU" dirty="0" err="1" smtClean="0"/>
              <a:t>біт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9 </a:t>
            </a:r>
            <a:r>
              <a:rPr lang="ru-RU" dirty="0" err="1"/>
              <a:t>циклів</a:t>
            </a:r>
            <a:r>
              <a:rPr lang="ru-RU" dirty="0"/>
              <a:t> </a:t>
            </a:r>
            <a:r>
              <a:rPr lang="en-US" dirty="0"/>
              <a:t>AES-</a:t>
            </a:r>
            <a:r>
              <a:rPr lang="ru-RU" dirty="0" err="1"/>
              <a:t>подібного</a:t>
            </a:r>
            <a:r>
              <a:rPr lang="ru-RU" dirty="0"/>
              <a:t> </a:t>
            </a:r>
            <a:r>
              <a:rPr lang="ru-RU" dirty="0" err="1" smtClean="0"/>
              <a:t>перетворення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smtClean="0"/>
              <a:t>один </a:t>
            </a:r>
            <a:r>
              <a:rPr lang="en-US" dirty="0"/>
              <a:t>S-</a:t>
            </a:r>
            <a:r>
              <a:rPr lang="ru-RU" dirty="0"/>
              <a:t>блок (8-біт-в-8), </a:t>
            </a:r>
            <a:r>
              <a:rPr lang="ru-RU" dirty="0" err="1"/>
              <a:t>нециркулянтна</a:t>
            </a:r>
            <a:r>
              <a:rPr lang="ru-RU" dirty="0"/>
              <a:t> </a:t>
            </a:r>
            <a:r>
              <a:rPr lang="ru-RU" dirty="0" err="1"/>
              <a:t>матриця</a:t>
            </a:r>
            <a:r>
              <a:rPr lang="ru-RU" dirty="0"/>
              <a:t> </a:t>
            </a:r>
            <a:r>
              <a:rPr lang="ru-RU" dirty="0" err="1"/>
              <a:t>лінійного</a:t>
            </a:r>
            <a:r>
              <a:rPr lang="ru-RU" dirty="0"/>
              <a:t> </a:t>
            </a:r>
            <a:r>
              <a:rPr lang="ru-RU" dirty="0" err="1"/>
              <a:t>перетворення</a:t>
            </a:r>
            <a:r>
              <a:rPr lang="ru-RU" dirty="0"/>
              <a:t>: </a:t>
            </a:r>
            <a:r>
              <a:rPr lang="ru-RU" dirty="0" smtClean="0"/>
              <a:t>16х16 </a:t>
            </a:r>
            <a:r>
              <a:rPr lang="ru-RU" dirty="0"/>
              <a:t>над полем </a:t>
            </a:r>
            <a:r>
              <a:rPr lang="en-US" dirty="0"/>
              <a:t>GF(2 </a:t>
            </a:r>
            <a:r>
              <a:rPr lang="en-US" baseline="30000" dirty="0"/>
              <a:t>8</a:t>
            </a:r>
            <a:r>
              <a:rPr lang="en-US" dirty="0"/>
              <a:t> )</a:t>
            </a:r>
          </a:p>
          <a:p>
            <a:pPr lvl="1"/>
            <a:r>
              <a:rPr lang="ru-RU" dirty="0" smtClean="0"/>
              <a:t>схема </a:t>
            </a:r>
            <a:r>
              <a:rPr lang="ru-RU" dirty="0" err="1"/>
              <a:t>розгортання</a:t>
            </a:r>
            <a:r>
              <a:rPr lang="ru-RU" dirty="0"/>
              <a:t> </a:t>
            </a:r>
            <a:r>
              <a:rPr lang="ru-RU" dirty="0" err="1"/>
              <a:t>ключів</a:t>
            </a:r>
            <a:r>
              <a:rPr lang="ru-RU" dirty="0"/>
              <a:t> на </a:t>
            </a:r>
            <a:r>
              <a:rPr lang="ru-RU" dirty="0" err="1"/>
              <a:t>базі</a:t>
            </a:r>
            <a:r>
              <a:rPr lang="ru-RU" dirty="0"/>
              <a:t> циклового </a:t>
            </a:r>
            <a:r>
              <a:rPr lang="ru-RU" dirty="0" err="1"/>
              <a:t>перетворення</a:t>
            </a:r>
            <a:r>
              <a:rPr lang="ru-RU" dirty="0"/>
              <a:t> і </a:t>
            </a:r>
            <a:r>
              <a:rPr lang="ru-RU" dirty="0" err="1"/>
              <a:t>ланцюга</a:t>
            </a:r>
            <a:r>
              <a:rPr lang="ru-RU" dirty="0"/>
              <a:t> </a:t>
            </a:r>
            <a:r>
              <a:rPr lang="ru-RU" dirty="0" err="1" smtClean="0"/>
              <a:t>Фейстеля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конструкція</a:t>
            </a:r>
            <a:r>
              <a:rPr lang="ru-RU" dirty="0"/>
              <a:t> </a:t>
            </a:r>
            <a:r>
              <a:rPr lang="en-US" dirty="0"/>
              <a:t>CS-cipher</a:t>
            </a:r>
            <a:r>
              <a:rPr lang="en-US" dirty="0" smtClean="0"/>
              <a:t>)</a:t>
            </a:r>
            <a:r>
              <a:rPr lang="uk-UA" dirty="0" smtClean="0"/>
              <a:t>;</a:t>
            </a:r>
            <a:endParaRPr lang="en-US" dirty="0"/>
          </a:p>
          <a:p>
            <a:pPr lvl="1"/>
            <a:r>
              <a:rPr lang="ru-RU" dirty="0" err="1" smtClean="0"/>
              <a:t>однаковий</a:t>
            </a:r>
            <a:r>
              <a:rPr lang="ru-RU" dirty="0" smtClean="0"/>
              <a:t> </a:t>
            </a:r>
            <a:r>
              <a:rPr lang="en-US" dirty="0"/>
              <a:t>S-</a:t>
            </a:r>
            <a:r>
              <a:rPr lang="ru-RU" dirty="0"/>
              <a:t>блок </a:t>
            </a:r>
            <a:r>
              <a:rPr lang="ru-RU" dirty="0" err="1"/>
              <a:t>із</a:t>
            </a:r>
            <a:r>
              <a:rPr lang="ru-RU" dirty="0"/>
              <a:t> новою </a:t>
            </a:r>
            <a:r>
              <a:rPr lang="ru-RU" dirty="0" err="1"/>
              <a:t>функцією</a:t>
            </a:r>
            <a:r>
              <a:rPr lang="ru-RU" dirty="0"/>
              <a:t> </a:t>
            </a:r>
            <a:r>
              <a:rPr lang="ru-RU" dirty="0" err="1"/>
              <a:t>ґешування</a:t>
            </a:r>
            <a:r>
              <a:rPr lang="ru-RU" dirty="0"/>
              <a:t> “</a:t>
            </a:r>
            <a:r>
              <a:rPr lang="ru-RU" dirty="0" err="1"/>
              <a:t>Стрибог</a:t>
            </a:r>
            <a:r>
              <a:rPr lang="ru-RU" dirty="0"/>
              <a:t>” (ГОСТ Р </a:t>
            </a:r>
            <a:r>
              <a:rPr lang="ru-RU" dirty="0" smtClean="0"/>
              <a:t>34.11-2012</a:t>
            </a:r>
            <a:r>
              <a:rPr lang="ru-RU" dirty="0"/>
              <a:t>), але </a:t>
            </a:r>
            <a:r>
              <a:rPr lang="ru-RU" dirty="0" err="1"/>
              <a:t>різні</a:t>
            </a:r>
            <a:r>
              <a:rPr lang="ru-RU" dirty="0"/>
              <a:t> </a:t>
            </a:r>
            <a:r>
              <a:rPr lang="ru-RU" dirty="0" err="1"/>
              <a:t>матриці</a:t>
            </a:r>
            <a:r>
              <a:rPr lang="ru-RU" dirty="0"/>
              <a:t> </a:t>
            </a:r>
            <a:r>
              <a:rPr lang="ru-RU" dirty="0" err="1"/>
              <a:t>лінійного</a:t>
            </a:r>
            <a:r>
              <a:rPr lang="ru-RU" dirty="0"/>
              <a:t> </a:t>
            </a:r>
            <a:r>
              <a:rPr lang="ru-RU" dirty="0" err="1"/>
              <a:t>перетворення</a:t>
            </a:r>
            <a:r>
              <a:rPr lang="ru-RU" dirty="0"/>
              <a:t> (</a:t>
            </a:r>
            <a:r>
              <a:rPr lang="ru-RU" dirty="0" err="1"/>
              <a:t>ускладнена</a:t>
            </a:r>
            <a:r>
              <a:rPr lang="ru-RU" dirty="0"/>
              <a:t>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smtClean="0"/>
              <a:t>систем </a:t>
            </a:r>
            <a:r>
              <a:rPr lang="ru-RU" dirty="0" err="1"/>
              <a:t>криптографічного</a:t>
            </a:r>
            <a:r>
              <a:rPr lang="ru-RU" dirty="0"/>
              <a:t> </a:t>
            </a:r>
            <a:r>
              <a:rPr lang="ru-RU" dirty="0" err="1"/>
              <a:t>захисту</a:t>
            </a:r>
            <a:r>
              <a:rPr lang="ru-RU" dirty="0" smtClean="0"/>
              <a:t>);</a:t>
            </a:r>
            <a:endParaRPr lang="ru-RU" dirty="0"/>
          </a:p>
          <a:p>
            <a:pPr lvl="1"/>
            <a:r>
              <a:rPr lang="ru-RU" dirty="0" smtClean="0"/>
              <a:t>великий </a:t>
            </a:r>
            <a:r>
              <a:rPr lang="ru-RU" dirty="0" err="1"/>
              <a:t>розмір</a:t>
            </a:r>
            <a:r>
              <a:rPr lang="ru-RU" dirty="0"/>
              <a:t> </a:t>
            </a:r>
            <a:r>
              <a:rPr lang="ru-RU" dirty="0" err="1"/>
              <a:t>таблиць</a:t>
            </a:r>
            <a:r>
              <a:rPr lang="ru-RU" dirty="0"/>
              <a:t> для </a:t>
            </a:r>
            <a:r>
              <a:rPr lang="ru-RU" dirty="0" err="1"/>
              <a:t>оптимальної</a:t>
            </a:r>
            <a:r>
              <a:rPr lang="ru-RU" dirty="0"/>
              <a:t> </a:t>
            </a:r>
            <a:r>
              <a:rPr lang="ru-RU" dirty="0" err="1"/>
              <a:t>програмної</a:t>
            </a:r>
            <a:r>
              <a:rPr lang="ru-RU" dirty="0"/>
              <a:t> </a:t>
            </a:r>
            <a:r>
              <a:rPr lang="ru-RU" dirty="0" err="1"/>
              <a:t>реалізації</a:t>
            </a:r>
            <a:r>
              <a:rPr lang="ru-RU" dirty="0"/>
              <a:t> </a:t>
            </a:r>
            <a:r>
              <a:rPr lang="ru-RU" dirty="0" smtClean="0"/>
              <a:t>;</a:t>
            </a:r>
            <a:endParaRPr lang="ru-RU" dirty="0"/>
          </a:p>
          <a:p>
            <a:pPr lvl="1"/>
            <a:r>
              <a:rPr lang="ru-RU" dirty="0" err="1" smtClean="0"/>
              <a:t>швидкодія</a:t>
            </a:r>
            <a:r>
              <a:rPr lang="ru-RU" dirty="0" smtClean="0"/>
              <a:t> </a:t>
            </a:r>
            <a:r>
              <a:rPr lang="ru-RU" dirty="0" err="1"/>
              <a:t>нижча</a:t>
            </a:r>
            <a:r>
              <a:rPr lang="ru-RU" dirty="0"/>
              <a:t> за </a:t>
            </a:r>
            <a:r>
              <a:rPr lang="en-US" dirty="0" smtClean="0"/>
              <a:t>AES</a:t>
            </a:r>
            <a:r>
              <a:rPr lang="uk-UA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53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Основні параметри алгоритму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r>
              <a:rPr lang="uk-UA" dirty="0" smtClean="0"/>
              <a:t>Архітектура: </a:t>
            </a:r>
            <a:r>
              <a:rPr lang="en-US" dirty="0"/>
              <a:t>Substitution-Permutation network (SP-</a:t>
            </a:r>
            <a:r>
              <a:rPr lang="uk-UA" dirty="0"/>
              <a:t>мережа);</a:t>
            </a:r>
          </a:p>
          <a:p>
            <a:r>
              <a:rPr lang="uk-UA" dirty="0"/>
              <a:t>Вхідний блок: </a:t>
            </a:r>
            <a:r>
              <a:rPr lang="uk-UA" dirty="0" smtClean="0"/>
              <a:t>128/256/512 бітів; за </a:t>
            </a:r>
            <a:r>
              <a:rPr lang="uk-UA" dirty="0"/>
              <a:t>цикл обробляється цілий блок;</a:t>
            </a:r>
            <a:endParaRPr lang="en-US" dirty="0"/>
          </a:p>
          <a:p>
            <a:r>
              <a:rPr lang="uk-UA" dirty="0"/>
              <a:t>Довжина ключа: </a:t>
            </a:r>
            <a:r>
              <a:rPr lang="uk-UA" dirty="0" smtClean="0"/>
              <a:t>128/256/512 </a:t>
            </a:r>
            <a:r>
              <a:rPr lang="uk-UA" dirty="0"/>
              <a:t>бітів.</a:t>
            </a:r>
          </a:p>
          <a:p>
            <a:r>
              <a:rPr lang="uk-UA" dirty="0" err="1"/>
              <a:t>К-сть</a:t>
            </a:r>
            <a:r>
              <a:rPr lang="uk-UA" dirty="0"/>
              <a:t> раундів: </a:t>
            </a:r>
            <a:r>
              <a:rPr lang="uk-UA" dirty="0" smtClean="0"/>
              <a:t>10/14/18 </a:t>
            </a:r>
            <a:r>
              <a:rPr lang="uk-UA" dirty="0"/>
              <a:t>(залежить від довжин вхідного блоку та ключа):</a:t>
            </a:r>
          </a:p>
          <a:p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75045"/>
              </p:ext>
            </p:extLst>
          </p:nvPr>
        </p:nvGraphicFramePr>
        <p:xfrm>
          <a:off x="2051720" y="4941168"/>
          <a:ext cx="5112568" cy="12968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2431"/>
                <a:gridCol w="1166946"/>
                <a:gridCol w="1166245"/>
                <a:gridCol w="1166946"/>
              </a:tblGrid>
              <a:tr h="530248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N</a:t>
                      </a:r>
                      <a:r>
                        <a:rPr lang="uk-UA" sz="1400" baseline="-25000" dirty="0" err="1">
                          <a:effectLst/>
                        </a:rPr>
                        <a:t>r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N</a:t>
                      </a:r>
                      <a:r>
                        <a:rPr lang="uk-UA" sz="1400" baseline="-25000" dirty="0" err="1">
                          <a:effectLst/>
                        </a:rPr>
                        <a:t>b</a:t>
                      </a:r>
                      <a:r>
                        <a:rPr lang="uk-UA" sz="1400" dirty="0">
                          <a:effectLst/>
                        </a:rPr>
                        <a:t> = </a:t>
                      </a:r>
                      <a:r>
                        <a:rPr lang="uk-UA" sz="1400" dirty="0" smtClean="0">
                          <a:effectLst/>
                        </a:rPr>
                        <a:t>2 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(128 бітів)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N</a:t>
                      </a:r>
                      <a:r>
                        <a:rPr lang="uk-UA" sz="1400" baseline="-25000" dirty="0" err="1">
                          <a:effectLst/>
                        </a:rPr>
                        <a:t>b</a:t>
                      </a:r>
                      <a:r>
                        <a:rPr lang="uk-UA" sz="1400" dirty="0">
                          <a:effectLst/>
                        </a:rPr>
                        <a:t> = </a:t>
                      </a:r>
                      <a:r>
                        <a:rPr lang="uk-UA" sz="1400" dirty="0" smtClean="0">
                          <a:effectLst/>
                        </a:rPr>
                        <a:t>4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(256 бітів)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N</a:t>
                      </a:r>
                      <a:r>
                        <a:rPr lang="uk-UA" sz="1400" baseline="-25000" dirty="0" err="1">
                          <a:effectLst/>
                        </a:rPr>
                        <a:t>b</a:t>
                      </a:r>
                      <a:r>
                        <a:rPr lang="uk-UA" sz="1400" dirty="0">
                          <a:effectLst/>
                        </a:rPr>
                        <a:t> = 8</a:t>
                      </a:r>
                      <a:endParaRPr lang="ru-RU" sz="1400" dirty="0">
                        <a:effectLst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(512 </a:t>
                      </a:r>
                      <a:r>
                        <a:rPr lang="uk-UA" sz="1400" dirty="0">
                          <a:effectLst/>
                        </a:rPr>
                        <a:t>бітів)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29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N</a:t>
                      </a:r>
                      <a:r>
                        <a:rPr lang="uk-UA" sz="1400" baseline="-25000" dirty="0" err="1">
                          <a:effectLst/>
                        </a:rPr>
                        <a:t>k</a:t>
                      </a:r>
                      <a:r>
                        <a:rPr lang="uk-UA" sz="1400" dirty="0">
                          <a:effectLst/>
                        </a:rPr>
                        <a:t> = </a:t>
                      </a:r>
                      <a:r>
                        <a:rPr lang="uk-UA" sz="1400" dirty="0" smtClean="0">
                          <a:effectLst/>
                        </a:rPr>
                        <a:t>2 </a:t>
                      </a:r>
                      <a:r>
                        <a:rPr lang="uk-UA" sz="1400" dirty="0">
                          <a:effectLst/>
                        </a:rPr>
                        <a:t>(128 бітів)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10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14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29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N</a:t>
                      </a:r>
                      <a:r>
                        <a:rPr lang="uk-UA" sz="1400" baseline="-25000" dirty="0" err="1">
                          <a:effectLst/>
                        </a:rPr>
                        <a:t>k</a:t>
                      </a:r>
                      <a:r>
                        <a:rPr lang="uk-UA" sz="1400" dirty="0">
                          <a:effectLst/>
                        </a:rPr>
                        <a:t> = </a:t>
                      </a:r>
                      <a:r>
                        <a:rPr lang="uk-UA" sz="1400" dirty="0" smtClean="0">
                          <a:effectLst/>
                        </a:rPr>
                        <a:t>4 (256 бітів)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14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18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529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N</a:t>
                      </a:r>
                      <a:r>
                        <a:rPr lang="uk-UA" sz="1400" baseline="-25000" dirty="0" err="1">
                          <a:effectLst/>
                        </a:rPr>
                        <a:t>k</a:t>
                      </a:r>
                      <a:r>
                        <a:rPr lang="uk-UA" sz="1400" dirty="0">
                          <a:effectLst/>
                        </a:rPr>
                        <a:t> = 8 </a:t>
                      </a:r>
                      <a:r>
                        <a:rPr lang="uk-UA" sz="1400" dirty="0" smtClean="0">
                          <a:effectLst/>
                        </a:rPr>
                        <a:t>(512 </a:t>
                      </a:r>
                      <a:r>
                        <a:rPr lang="uk-UA" sz="1400" dirty="0">
                          <a:effectLst/>
                        </a:rPr>
                        <a:t>бітів)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smtClean="0">
                          <a:effectLst/>
                        </a:rPr>
                        <a:t>18</a:t>
                      </a:r>
                      <a:endParaRPr lang="ru-RU" sz="1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508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Блок-схема алгоритму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4968552" cy="47685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0072" y="1628800"/>
            <a:ext cx="36004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Всі операції виконуються над 64-бітовим станом. </a:t>
            </a:r>
          </a:p>
          <a:p>
            <a:r>
              <a:rPr lang="uk-UA" dirty="0" smtClean="0"/>
              <a:t>Процедури відповідають таким в </a:t>
            </a:r>
            <a:r>
              <a:rPr lang="en-US" dirty="0" smtClean="0"/>
              <a:t>AES.</a:t>
            </a:r>
          </a:p>
          <a:p>
            <a:r>
              <a:rPr lang="uk-UA" dirty="0" smtClean="0"/>
              <a:t>1. Процедура </a:t>
            </a:r>
            <a:r>
              <a:rPr lang="en-US" dirty="0" err="1" smtClean="0"/>
              <a:t>SubBytes</a:t>
            </a:r>
            <a:r>
              <a:rPr lang="en-US" dirty="0" smtClean="0"/>
              <a:t> </a:t>
            </a:r>
            <a:r>
              <a:rPr lang="uk-UA" dirty="0" smtClean="0"/>
              <a:t>використовує 8 таблиць заміни, побудованих випадковим чином.</a:t>
            </a:r>
          </a:p>
          <a:p>
            <a:r>
              <a:rPr lang="uk-UA" dirty="0" smtClean="0"/>
              <a:t>2. Інший зсув рядків.</a:t>
            </a:r>
          </a:p>
          <a:p>
            <a:r>
              <a:rPr lang="uk-UA" dirty="0"/>
              <a:t>3</a:t>
            </a:r>
            <a:r>
              <a:rPr lang="uk-UA" dirty="0" smtClean="0"/>
              <a:t>. Використовується додавання за модулем 2 та за модулем 2</a:t>
            </a:r>
            <a:r>
              <a:rPr lang="uk-UA" baseline="30000" dirty="0" smtClean="0"/>
              <a:t>32</a:t>
            </a:r>
            <a:r>
              <a:rPr lang="uk-UA" dirty="0" smtClean="0"/>
              <a:t>.</a:t>
            </a:r>
          </a:p>
          <a:p>
            <a:r>
              <a:rPr lang="uk-UA" dirty="0"/>
              <a:t>4</a:t>
            </a:r>
            <a:r>
              <a:rPr lang="uk-UA" dirty="0" smtClean="0"/>
              <a:t>. Процедура </a:t>
            </a:r>
            <a:r>
              <a:rPr lang="en-US" dirty="0" err="1" smtClean="0"/>
              <a:t>MixColumns</a:t>
            </a:r>
            <a:r>
              <a:rPr lang="en-US" dirty="0" smtClean="0"/>
              <a:t> </a:t>
            </a:r>
            <a:r>
              <a:rPr lang="uk-UA" dirty="0" smtClean="0"/>
              <a:t>використовує інші матриці для множення, побудовані на інших незвідних поліномах. </a:t>
            </a:r>
          </a:p>
          <a:p>
            <a:r>
              <a:rPr lang="uk-UA" dirty="0"/>
              <a:t>5</a:t>
            </a:r>
            <a:r>
              <a:rPr lang="uk-UA" dirty="0" smtClean="0"/>
              <a:t>. Інша процедура розгортання ключа.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384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29600" cy="1066800"/>
          </a:xfrm>
        </p:spPr>
        <p:txBody>
          <a:bodyPr/>
          <a:lstStyle/>
          <a:p>
            <a:r>
              <a:rPr lang="uk-UA" dirty="0" smtClean="0"/>
              <a:t>Зсув рядків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5017744"/>
          </a:xfrm>
        </p:spPr>
        <p:txBody>
          <a:bodyPr/>
          <a:lstStyle/>
          <a:p>
            <a:pPr marL="109728" indent="0">
              <a:buNone/>
            </a:pP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556791"/>
            <a:ext cx="6192688" cy="5114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39307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Городская">
  <a:themeElements>
    <a:clrScheme name="Городская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Городская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Городская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152</TotalTime>
  <Words>781</Words>
  <Application>Microsoft Office PowerPoint</Application>
  <PresentationFormat>Экран (4:3)</PresentationFormat>
  <Paragraphs>102</Paragraphs>
  <Slides>17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Городская</vt:lpstr>
      <vt:lpstr>Національний стандарт України ДСТУ 7624:2014 (шифр «Калина»)</vt:lpstr>
      <vt:lpstr>Симетричні криптоалгоритми, що використовуються в Україні</vt:lpstr>
      <vt:lpstr>ДСТУ ГОСТ 28147:2009</vt:lpstr>
      <vt:lpstr>ДСТУ ГОСТ 28147:2009</vt:lpstr>
      <vt:lpstr>Triple DES</vt:lpstr>
      <vt:lpstr>Заміна ГОСТ 28147-89 в інших країнах</vt:lpstr>
      <vt:lpstr>Основні параметри алгоритму</vt:lpstr>
      <vt:lpstr>Блок-схема алгоритму</vt:lpstr>
      <vt:lpstr>Зсув рядків</vt:lpstr>
      <vt:lpstr>Процедура розгортання ключа</vt:lpstr>
      <vt:lpstr>Оцінка криптографічної стійкості (128-бітовий блок)</vt:lpstr>
      <vt:lpstr>Оцінка криптографічної стійкості (256-бітовий блок)</vt:lpstr>
      <vt:lpstr>Оцінка криптографічної стійкості (512-бітовий блок)</vt:lpstr>
      <vt:lpstr>Запас криптостійкості</vt:lpstr>
      <vt:lpstr>Порівняння швидкодії</vt:lpstr>
      <vt:lpstr>Висновки</vt:lpstr>
      <vt:lpstr>Автори шифру «Калина»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Національний стандарт України ДСТУ 7624:2014 (шифр «Калина»)</dc:title>
  <dc:creator>Sergey</dc:creator>
  <cp:lastModifiedBy>Sergey</cp:lastModifiedBy>
  <cp:revision>15</cp:revision>
  <dcterms:created xsi:type="dcterms:W3CDTF">2015-10-21T16:55:24Z</dcterms:created>
  <dcterms:modified xsi:type="dcterms:W3CDTF">2015-10-21T19:46:11Z</dcterms:modified>
</cp:coreProperties>
</file>