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wmf" ContentType="image/x-wm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Trebuchet MS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1FE1E1D-9A7E-4D89-A09B-ABA6D4FA9E6E}" type="datetime">
              <a:rPr b="0" lang="ru-RU" sz="800" spc="-1" strike="noStrike">
                <a:solidFill>
                  <a:srgbClr val="438086"/>
                </a:solidFill>
                <a:latin typeface="Georgia"/>
              </a:rPr>
              <a:t>15.10.19</a:t>
            </a:fld>
            <a:endParaRPr b="0" lang="ru-RU" sz="8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E2FC81-60C2-4490-9803-1600E355D482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&lt;номер&gt;</a:t>
            </a:fld>
            <a:endParaRPr b="0" lang="ru-RU" sz="18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53548a"/>
                </a:solidFill>
                <a:latin typeface="Georgia"/>
              </a:rPr>
              <a:t>Второй уровень структуры</a:t>
            </a:r>
            <a:endParaRPr b="0" lang="ru-RU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53548a"/>
                </a:solidFill>
                <a:latin typeface="Georgia"/>
              </a:rPr>
              <a:t>Третий уровень структуры</a:t>
            </a:r>
            <a:endParaRPr b="0" lang="ru-RU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a04da3"/>
                </a:solidFill>
                <a:latin typeface="Georgia"/>
              </a:rPr>
              <a:t>Четвёртый уровень структуры</a:t>
            </a:r>
            <a:endParaRPr b="0" lang="ru-RU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04da3"/>
                </a:solidFill>
                <a:latin typeface="Georgia"/>
              </a:rPr>
              <a:t>Пятый уровень структуры</a:t>
            </a:r>
            <a:endParaRPr b="0" lang="ru-RU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04da3"/>
                </a:solidFill>
                <a:latin typeface="Georgia"/>
              </a:rPr>
              <a:t>Шестой уровень структуры</a:t>
            </a:r>
            <a:endParaRPr b="0" lang="ru-RU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04da3"/>
                </a:solidFill>
                <a:latin typeface="Georgia"/>
              </a:rPr>
              <a:t>Седьмой уровень структуры</a:t>
            </a:r>
            <a:endParaRPr b="0" lang="ru-RU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Образец заголовка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Второй уровень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400" spc="-1" strike="noStrike">
                <a:solidFill>
                  <a:srgbClr val="53548a"/>
                </a:solidFill>
                <a:latin typeface="Georgia"/>
              </a:rPr>
              <a:t>Третий уровень</a:t>
            </a:r>
            <a:endParaRPr b="0" lang="ru-RU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720" indent="-200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ru-RU" sz="2200" spc="-1" strike="noStrike">
                <a:solidFill>
                  <a:srgbClr val="53548a"/>
                </a:solidFill>
                <a:latin typeface="Georgia"/>
              </a:rPr>
              <a:t>Четвертый уровень</a:t>
            </a:r>
            <a:endParaRPr b="0" lang="ru-RU" sz="2200" spc="-1" strike="noStrike">
              <a:solidFill>
                <a:srgbClr val="a04da3"/>
              </a:solidFill>
              <a:latin typeface="Georgia"/>
            </a:endParaRPr>
          </a:p>
          <a:p>
            <a:pPr lvl="4" marL="138996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ru-RU" sz="2000" spc="-1" strike="noStrike">
                <a:solidFill>
                  <a:srgbClr val="a04da3"/>
                </a:solidFill>
                <a:latin typeface="Georgia"/>
              </a:rPr>
              <a:t>Пятый уровень</a:t>
            </a:r>
            <a:endParaRPr b="0" lang="ru-RU" sz="2000" spc="-1" strike="noStrike">
              <a:solidFill>
                <a:srgbClr val="a04da3"/>
              </a:solidFill>
              <a:latin typeface="Georgia"/>
            </a:endParaRPr>
          </a:p>
        </p:txBody>
      </p:sp>
      <p:sp>
        <p:nvSpPr>
          <p:cNvPr id="80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D734096-B0AF-4EEC-ADF8-B1F0B9DACB85}" type="datetime">
              <a:rPr b="0" lang="ru-RU" sz="800" spc="-1" strike="noStrike">
                <a:solidFill>
                  <a:srgbClr val="438086"/>
                </a:solidFill>
                <a:latin typeface="Georgia"/>
              </a:rPr>
              <a:t>15.10.19</a:t>
            </a:fld>
            <a:endParaRPr b="0" lang="ru-RU" sz="800" spc="-1" strike="noStrike">
              <a:latin typeface="Times New Roman"/>
            </a:endParaRPr>
          </a:p>
        </p:txBody>
      </p:sp>
      <p:sp>
        <p:nvSpPr>
          <p:cNvPr id="81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2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797DD7-E0B6-4428-B7CF-544AE99CA554}" type="slidenum">
              <a:rPr b="0" lang="ru-RU" sz="1800" spc="-1" strike="noStrike">
                <a:solidFill>
                  <a:srgbClr val="ffffff"/>
                </a:solidFill>
                <a:latin typeface="Georgia"/>
              </a:rPr>
              <a:t>&lt;номер&gt;</a:t>
            </a:fld>
            <a:endParaRPr b="0" lang="ru-RU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Trebuchet MS"/>
              </a:rPr>
              <a:t>Стандарт AES</a:t>
            </a:r>
            <a:endParaRPr b="0" lang="ru-RU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Перетворення inv</a:t>
            </a:r>
            <a:r>
              <a:rPr b="0" i="1" lang="ru-RU" sz="4000" spc="-1" strike="noStrike">
                <a:solidFill>
                  <a:srgbClr val="424456"/>
                </a:solidFill>
                <a:latin typeface="Trebuchet MS"/>
              </a:rPr>
              <a:t>SubBytes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Під час розшифрування використовують обернену таблицю: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46" name="Рисунок 3" descr=""/>
          <p:cNvPicPr/>
          <p:nvPr/>
        </p:nvPicPr>
        <p:blipFill>
          <a:blip r:embed="rId1"/>
          <a:stretch/>
        </p:blipFill>
        <p:spPr>
          <a:xfrm>
            <a:off x="467640" y="2565000"/>
            <a:ext cx="5468400" cy="301032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6012000" y="2637000"/>
            <a:ext cx="2448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Georgia"/>
              </a:rPr>
              <a:t>Наприклад, байт {bb} буде замінено на {fe}.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Перетворення </a:t>
            </a:r>
            <a:r>
              <a:rPr b="0" i="1" lang="ru-RU" sz="4000" spc="-1" strike="noStrike">
                <a:solidFill>
                  <a:srgbClr val="424456"/>
                </a:solidFill>
                <a:latin typeface="Trebuchet MS"/>
              </a:rPr>
              <a:t>ShiftRows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772640"/>
            <a:ext cx="8229240" cy="48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Georgia"/>
              </a:rPr>
              <a:t>Суть перетворення полягає в циклічному зсуві рядків стану. Перший рядок залишається незмінним, другий – зсувається вліво на один байт, а перший байт записується в кінець рядка. Третій зсувається на два байти, а четвертий – на три. Обернене перетворення – зсув вправо.</a:t>
            </a:r>
            <a:endParaRPr b="0" lang="ru-RU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24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50" name="Рисунок 3" descr=""/>
          <p:cNvPicPr/>
          <p:nvPr/>
        </p:nvPicPr>
        <p:blipFill>
          <a:blip r:embed="rId1"/>
          <a:stretch/>
        </p:blipFill>
        <p:spPr>
          <a:xfrm>
            <a:off x="2339640" y="4077000"/>
            <a:ext cx="4824000" cy="23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Перетворення </a:t>
            </a:r>
            <a:r>
              <a:rPr b="0" i="1" lang="ru-RU" sz="4000" spc="-1" strike="noStrike">
                <a:solidFill>
                  <a:srgbClr val="424456"/>
                </a:solidFill>
                <a:latin typeface="Trebuchet MS"/>
              </a:rPr>
              <a:t>MixColumns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latin typeface="Georgia"/>
              </a:rPr>
              <a:t> 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2"/>
          <a:stretch/>
        </p:blipFill>
        <p:spPr>
          <a:xfrm>
            <a:off x="1440000" y="2448000"/>
            <a:ext cx="6344280" cy="31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Переваги AES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772640"/>
            <a:ext cx="8229240" cy="48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Найбільш досліджений з сучасних криптоалгоритмів;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Забезпечує високу криптографічну стійкість, стандартизований ISO;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Оптимізований для виконання на 32-бітових платформах;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Наявність апаратних акселераторів (включені до інструкцій Core iX Haswell)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Недоліки AES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Наявність теоретичних атак зі складністю, меншою за атаку «грубою силою»;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Знайдено недоліки алгоритму розгортання ключа;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Не оптимізований для 64-бітових платформ;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Деяка моральна застарілість;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Наявність сучасніших алгоритмів криптографічного перетворення, в т.ч. тих, які стали відомими на конкурсі SHA-3.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================================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Недовіра до апаратної підтримки алгоритму у процесорах іноземного виробництва.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Порівняння алгоритмів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59" name="Table 2"/>
          <p:cNvGraphicFramePr/>
          <p:nvPr/>
        </p:nvGraphicFramePr>
        <p:xfrm>
          <a:off x="457200" y="1628640"/>
          <a:ext cx="8229240" cy="2224800"/>
        </p:xfrm>
        <a:graphic>
          <a:graphicData uri="http://schemas.openxmlformats.org/drawingml/2006/table">
            <a:tbl>
              <a:tblPr/>
              <a:tblGrid>
                <a:gridCol w="730080"/>
                <a:gridCol w="3384360"/>
                <a:gridCol w="2057400"/>
                <a:gridCol w="2057400"/>
              </a:tblGrid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No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Категорії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DES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Georgia"/>
                        </a:rPr>
                        <a:t>AES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61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Архітектура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Мережа Фейстеля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SP-мережа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613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2.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Вхідний блок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64 біта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128 бітів (128/192/256)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3.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Довжина ключа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56+8 бітів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128/192/256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35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4.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Кількість раундів обробки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10/12/14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1395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5.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Еквівалентність прямого/оберненого перетворень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Ключі подаються в оберненому порядку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Обернений порядок процедур, ключів, блоків заміни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Чому потрібен новий стандарт?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1997 рік – Distributed NET, атака «грубою силою» на DES - 96 днів;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1998 рік – 41 день;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1999 рік – 2 дні і 8 годин;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1999 рік – 22 години.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=================================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Застаріла архітектура;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Модифікації (3DES) – повільні.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67640" y="836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Конкурс симетричних алгоритмів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845000"/>
            <a:ext cx="8229240" cy="472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2 січня 1997 року – Національний інститут стандартів і технологій США (NIST) оголошує конкурс на новий стандарт симетричного шифрування.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Претендентами було 15 алгоритмів, з яких після першого етапу залишилося 5: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MARS (IBM) – модифікований ланцюг Фейстеля;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RC6 (Ron Rivest, RSA - модифікований ланцюг Фейстеля );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Rijndael (V.Rijmen, J.Daemen - SP-мережа);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Serpent (Ross Anderson, Eli Biham, Lars Knudsen – SP-мережа);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Twofish (Bruce Schneier - модифікований ланцюг Фейстеля).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Конкурс симетричних алгоритмів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Переможець – алгоритм Rijndael, який отримав назву AES.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2001 – оголошено переможця;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2002 рік – випущено стандарт;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FIPS 197 – специфікація шифру та опис стандарту.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Основні параметри алгоритму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772640"/>
            <a:ext cx="8229240" cy="48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Архітектура: Substitution-Permutation network (SP-мережа);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Вхідний блок: 128/192/256 бітів (128 бітів – AES); за цикл обробляється цілий блок;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Довжина ключа: 128/192/256 бітів.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К-сть раундів: 10/12/14 (залежить від довжин вхідного блоку та ключа):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2051640" y="4941000"/>
          <a:ext cx="5112360" cy="1295640"/>
        </p:xfrm>
        <a:graphic>
          <a:graphicData uri="http://schemas.openxmlformats.org/drawingml/2006/table">
            <a:tbl>
              <a:tblPr/>
              <a:tblGrid>
                <a:gridCol w="1612080"/>
                <a:gridCol w="1166760"/>
                <a:gridCol w="1166040"/>
                <a:gridCol w="1167480"/>
              </a:tblGrid>
              <a:tr h="519120"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</a:t>
                      </a:r>
                      <a:r>
                        <a:rPr b="0" lang="ru-RU" sz="1400" spc="-1" strike="noStrike" baseline="-25000">
                          <a:solidFill>
                            <a:srgbClr val="000000"/>
                          </a:solidFill>
                          <a:latin typeface="Georgia"/>
                        </a:rPr>
                        <a:t>r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</a:t>
                      </a:r>
                      <a:r>
                        <a:rPr b="0" lang="ru-RU" sz="1400" spc="-1" strike="noStrike" baseline="-25000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= 4 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(128 бітів)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</a:t>
                      </a:r>
                      <a:r>
                        <a:rPr b="0" lang="ru-RU" sz="1400" spc="-1" strike="noStrike" baseline="-25000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= 6 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(192 біти)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</a:t>
                      </a:r>
                      <a:r>
                        <a:rPr b="0" lang="ru-RU" sz="1400" spc="-1" strike="noStrike" baseline="-25000">
                          <a:solidFill>
                            <a:srgbClr val="000000"/>
                          </a:solidFill>
                          <a:latin typeface="Georgia"/>
                        </a:rPr>
                        <a:t>b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= 8</a:t>
                      </a:r>
                      <a:endParaRPr b="0" lang="ru-RU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(256 бітів)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76120"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</a:t>
                      </a:r>
                      <a:r>
                        <a:rPr b="0" lang="ru-RU" sz="1400" spc="-1" strike="noStrike" baseline="-25000">
                          <a:solidFill>
                            <a:srgbClr val="000000"/>
                          </a:solidFill>
                          <a:latin typeface="Georgia"/>
                        </a:rPr>
                        <a:t>k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= 4 (128 бітів)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76120"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</a:t>
                      </a:r>
                      <a:r>
                        <a:rPr b="0" lang="ru-RU" sz="1400" spc="-1" strike="noStrike" baseline="-25000">
                          <a:solidFill>
                            <a:srgbClr val="000000"/>
                          </a:solidFill>
                          <a:latin typeface="Georgia"/>
                        </a:rPr>
                        <a:t>k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= 6 (192 біти)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276120"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</a:t>
                      </a:r>
                      <a:r>
                        <a:rPr b="0" lang="ru-RU" sz="1400" spc="-1" strike="noStrike" baseline="-25000">
                          <a:solidFill>
                            <a:srgbClr val="000000"/>
                          </a:solidFill>
                          <a:latin typeface="Georgia"/>
                        </a:rPr>
                        <a:t>k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 = 8 (256 бітів)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Блок-схема алгоритму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31" name="Объект 3" descr=""/>
          <p:cNvPicPr/>
          <p:nvPr/>
        </p:nvPicPr>
        <p:blipFill>
          <a:blip r:embed="rId1"/>
          <a:stretch/>
        </p:blipFill>
        <p:spPr>
          <a:xfrm>
            <a:off x="323640" y="1628640"/>
            <a:ext cx="3647880" cy="494460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3132000" y="4703760"/>
            <a:ext cx="360" cy="21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Рисунок 5" descr=""/>
          <p:cNvPicPr/>
          <p:nvPr/>
        </p:nvPicPr>
        <p:blipFill>
          <a:blip r:embed="rId2"/>
          <a:stretch/>
        </p:blipFill>
        <p:spPr>
          <a:xfrm>
            <a:off x="5076000" y="1700640"/>
            <a:ext cx="3672360" cy="44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Процедура </a:t>
            </a:r>
            <a:r>
              <a:rPr b="0" i="1" lang="ru-RU" sz="4000" spc="-1" strike="noStrike">
                <a:solidFill>
                  <a:srgbClr val="424456"/>
                </a:solidFill>
                <a:latin typeface="Trebuchet MS"/>
              </a:rPr>
              <a:t>ExpandKey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772640"/>
            <a:ext cx="8229240" cy="480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Процедура </a:t>
            </a:r>
            <a:r>
              <a:rPr b="0" i="1" lang="ru-RU" sz="2800" spc="-1" strike="noStrike">
                <a:solidFill>
                  <a:srgbClr val="000000"/>
                </a:solidFill>
                <a:latin typeface="Georgia"/>
              </a:rPr>
              <a:t>ExpandKey</a:t>
            </a: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 – розгортання ключа шифрування: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Необхідна кількість раундових ключів – N</a:t>
            </a:r>
            <a:r>
              <a:rPr b="0" lang="ru-RU" sz="2600" spc="-1" strike="noStrike" baseline="-25000">
                <a:solidFill>
                  <a:srgbClr val="438086"/>
                </a:solidFill>
                <a:latin typeface="Georgia"/>
              </a:rPr>
              <a:t>b</a:t>
            </a: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×(N</a:t>
            </a:r>
            <a:r>
              <a:rPr b="0" lang="ru-RU" sz="2600" spc="-1" strike="noStrike" baseline="-25000">
                <a:solidFill>
                  <a:srgbClr val="438086"/>
                </a:solidFill>
                <a:latin typeface="Georgia"/>
              </a:rPr>
              <a:t>r</a:t>
            </a: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+1), де N</a:t>
            </a:r>
            <a:r>
              <a:rPr b="0" lang="ru-RU" sz="2600" spc="-1" strike="noStrike" baseline="-25000">
                <a:solidFill>
                  <a:srgbClr val="438086"/>
                </a:solidFill>
                <a:latin typeface="Georgia"/>
              </a:rPr>
              <a:t>b </a:t>
            </a: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– довжина блоку; N</a:t>
            </a:r>
            <a:r>
              <a:rPr b="0" lang="ru-RU" sz="2600" spc="-1" strike="noStrike" baseline="-25000">
                <a:solidFill>
                  <a:srgbClr val="438086"/>
                </a:solidFill>
                <a:latin typeface="Georgia"/>
              </a:rPr>
              <a:t>r </a:t>
            </a: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– кількість раундів;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Використовують заміну кожного байта ключа за таблицями заміни (функція </a:t>
            </a:r>
            <a:r>
              <a:rPr b="0" i="1" lang="ru-RU" sz="2600" spc="-1" strike="noStrike">
                <a:solidFill>
                  <a:srgbClr val="438086"/>
                </a:solidFill>
                <a:latin typeface="Georgia"/>
              </a:rPr>
              <a:t>SubWord</a:t>
            </a: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);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Циклічний зсув процедурою </a:t>
            </a:r>
            <a:r>
              <a:rPr b="0" i="1" lang="ru-RU" sz="2600" spc="-1" strike="noStrike">
                <a:solidFill>
                  <a:srgbClr val="438086"/>
                </a:solidFill>
                <a:latin typeface="Georgia"/>
              </a:rPr>
              <a:t>RotWord</a:t>
            </a:r>
            <a:r>
              <a:rPr b="0" lang="ru-RU" sz="2600" spc="-1" strike="noStrike">
                <a:solidFill>
                  <a:srgbClr val="438086"/>
                </a:solidFill>
                <a:latin typeface="Georgia"/>
              </a:rPr>
              <a:t>:</a:t>
            </a:r>
            <a:endParaRPr b="0" lang="ru-RU" sz="2600" spc="-1" strike="noStrike">
              <a:solidFill>
                <a:srgbClr val="53548a"/>
              </a:solidFill>
              <a:latin typeface="Georgia"/>
            </a:endParaRPr>
          </a:p>
          <a:p>
            <a:endParaRPr b="0" lang="ru-RU" sz="2600" spc="-1" strike="noStrike">
              <a:solidFill>
                <a:srgbClr val="000000"/>
              </a:solidFill>
              <a:latin typeface="Georgia"/>
            </a:endParaRPr>
          </a:p>
          <a:p>
            <a:pPr marL="411480">
              <a:lnSpc>
                <a:spcPct val="100000"/>
              </a:lnSpc>
              <a:spcBef>
                <a:spcPts val="300"/>
              </a:spcBef>
            </a:pPr>
            <a:endParaRPr b="0" lang="ru-RU" sz="2600" spc="-1" strike="noStrike">
              <a:solidFill>
                <a:srgbClr val="000000"/>
              </a:solidFill>
              <a:latin typeface="Georgia"/>
            </a:endParaRPr>
          </a:p>
          <a:p>
            <a:pPr marL="411480">
              <a:lnSpc>
                <a:spcPct val="100000"/>
              </a:lnSpc>
              <a:spcBef>
                <a:spcPts val="300"/>
              </a:spcBef>
            </a:pPr>
            <a:endParaRPr b="0" lang="ru-RU" sz="26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3420000" y="5229360"/>
            <a:ext cx="2162520" cy="5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Процедура </a:t>
            </a:r>
            <a:r>
              <a:rPr b="0" i="1" lang="ru-RU" sz="4000" spc="-1" strike="noStrike">
                <a:solidFill>
                  <a:srgbClr val="424456"/>
                </a:solidFill>
                <a:latin typeface="Trebuchet MS"/>
              </a:rPr>
              <a:t>AddRoundKey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i="1" lang="ru-RU" sz="2800" spc="-1" strike="noStrike">
                <a:solidFill>
                  <a:srgbClr val="000000"/>
                </a:solidFill>
                <a:latin typeface="Georgia"/>
              </a:rPr>
              <a:t>AddRoundKey</a:t>
            </a: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 – додавання раундового ключа: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899640" y="2781000"/>
            <a:ext cx="717516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24456"/>
                </a:solidFill>
                <a:latin typeface="Trebuchet MS"/>
              </a:rPr>
              <a:t>Перетворення </a:t>
            </a:r>
            <a:r>
              <a:rPr b="0" i="1" lang="ru-RU" sz="4000" spc="-1" strike="noStrike">
                <a:solidFill>
                  <a:srgbClr val="424456"/>
                </a:solidFill>
                <a:latin typeface="Trebuchet MS"/>
              </a:rPr>
              <a:t>SubBytes</a:t>
            </a:r>
            <a:endParaRPr b="0" lang="ru-RU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Georgia"/>
              </a:rPr>
              <a:t>Перетворення SubBytes виконує заміну кожного байта блоку за допомогою таблиці замін:</a:t>
            </a: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ru-RU" sz="28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42" name="Рисунок 4" descr=""/>
          <p:cNvPicPr/>
          <p:nvPr/>
        </p:nvPicPr>
        <p:blipFill>
          <a:blip r:embed="rId1"/>
          <a:stretch/>
        </p:blipFill>
        <p:spPr>
          <a:xfrm>
            <a:off x="637560" y="3069000"/>
            <a:ext cx="6120360" cy="324000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6732360" y="2925000"/>
            <a:ext cx="1944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Georgia"/>
              </a:rPr>
              <a:t>Наприклад, байт {fe} буде замінено на {bb}.</a:t>
            </a:r>
            <a:endParaRPr b="0" lang="ru-RU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286</TotalTime>
  <Application>LibreOffice/6.0.7.3$Linux_X86_64 LibreOffice_project/00m0$Build-3</Application>
  <Words>918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2015-10-21T08:25:47Z</dcterms:created>
  <dc:creator>Сергей Остапов</dc:creator>
  <dc:description/>
  <dc:language>ru-RU</dc:language>
  <cp:lastModifiedBy/>
  <dcterms:modified xsi:type="dcterms:W3CDTF">2019-10-15T20:49:27Z</dcterms:modified>
  <cp:revision>20</cp:revision>
  <dc:subject/>
  <dc:title>Стандарт AES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