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tx1"/>
                </a:solidFill>
              </a:rPr>
              <a:t>Робота на тему «Алгоритм </a:t>
            </a:r>
            <a:r>
              <a:rPr lang="uk-UA" dirty="0" err="1" smtClean="0">
                <a:solidFill>
                  <a:schemeClr val="tx1"/>
                </a:solidFill>
              </a:rPr>
              <a:t>Хорспула</a:t>
            </a:r>
            <a:r>
              <a:rPr lang="uk-UA" dirty="0" smtClean="0">
                <a:solidFill>
                  <a:schemeClr val="tx1"/>
                </a:solidFill>
              </a:rPr>
              <a:t>»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uk-UA" dirty="0" smtClean="0">
                <a:solidFill>
                  <a:schemeClr val="tx1"/>
                </a:solidFill>
              </a:rPr>
              <a:t>Виконав </a:t>
            </a:r>
          </a:p>
          <a:p>
            <a:pPr algn="r"/>
            <a:r>
              <a:rPr lang="uk-UA" dirty="0" smtClean="0">
                <a:solidFill>
                  <a:schemeClr val="tx1"/>
                </a:solidFill>
              </a:rPr>
              <a:t>Студент групи КМ-12</a:t>
            </a:r>
          </a:p>
          <a:p>
            <a:pPr algn="r"/>
            <a:r>
              <a:rPr lang="uk-UA" dirty="0" err="1" smtClean="0">
                <a:solidFill>
                  <a:schemeClr val="tx1"/>
                </a:solidFill>
              </a:rPr>
              <a:t>Ігнатьєв</a:t>
            </a:r>
            <a:r>
              <a:rPr lang="uk-UA" dirty="0" smtClean="0">
                <a:solidFill>
                  <a:schemeClr val="tx1"/>
                </a:solidFill>
              </a:rPr>
              <a:t> Олександр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87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060848"/>
            <a:ext cx="7408333" cy="4065315"/>
          </a:xfrm>
        </p:spPr>
        <p:txBody>
          <a:bodyPr/>
          <a:lstStyle/>
          <a:p>
            <a:r>
              <a:rPr lang="uk-UA" dirty="0" smtClean="0"/>
              <a:t>Ми можемо попередньо обчислити величини таких зсувів для кожного можливого символу і зберігати їх у таблиці. Така таблиця містить два стовпчики: перший – множина усіх можливих символів. У моїй реалізації алгоритму враховані наступні символи</a:t>
            </a:r>
            <a:r>
              <a:rPr lang="en-US" dirty="0" smtClean="0"/>
              <a:t> (</a:t>
            </a:r>
            <a:r>
              <a:rPr lang="uk-UA" dirty="0" smtClean="0"/>
              <a:t>алфавіт + знаки пунктуації):</a:t>
            </a:r>
            <a:endParaRPr lang="en-US" dirty="0" smtClean="0"/>
          </a:p>
          <a:p>
            <a:r>
              <a:rPr lang="en-US" dirty="0" err="1"/>
              <a:t>abcdefghijklmnopqrstuvwxyzABCDEFGHIJKLMNOPQRSTUVWXYZ</a:t>
            </a:r>
            <a:r>
              <a:rPr lang="en-US" dirty="0"/>
              <a:t>!?,. ;:""()/'</a:t>
            </a:r>
            <a:r>
              <a:rPr lang="uk-UA" dirty="0" smtClean="0"/>
              <a:t> </a:t>
            </a:r>
          </a:p>
          <a:p>
            <a:r>
              <a:rPr lang="uk-UA" dirty="0" smtClean="0"/>
              <a:t>Другий – власне, величини шуканих зсувів.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Ідея покращення вхідних даних.</a:t>
            </a:r>
            <a:br>
              <a:rPr lang="uk-UA" dirty="0" smtClean="0"/>
            </a:br>
            <a:r>
              <a:rPr lang="uk-UA" dirty="0" smtClean="0"/>
              <a:t>Таблиця зсувів.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165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8352927" cy="4353347"/>
              </a:xfrm>
            </p:spPr>
            <p:txBody>
              <a:bodyPr>
                <a:normAutofit/>
              </a:bodyPr>
              <a:lstStyle/>
              <a:p>
                <a:r>
                  <a:rPr lang="uk-UA" dirty="0" smtClean="0"/>
                  <a:t>1)  Для даного зразка довжиною </a:t>
                </a:r>
                <a:r>
                  <a:rPr lang="en-US" dirty="0" smtClean="0"/>
                  <a:t>m </a:t>
                </a:r>
                <a:r>
                  <a:rPr lang="uk-UA" dirty="0" smtClean="0"/>
                  <a:t>і </a:t>
                </a:r>
                <a:r>
                  <a:rPr lang="uk-UA" dirty="0" err="1" smtClean="0"/>
                  <a:t>алфавіта</a:t>
                </a:r>
                <a:r>
                  <a:rPr lang="uk-UA" dirty="0" smtClean="0"/>
                  <a:t>, використовуваного в тексті будується таблиця зсувів за формулою: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uk-UA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 якщо</m:t>
                            </m:r>
                            <m:r>
                              <a:rPr lang="uk-UA" b="0" i="1" smtClean="0">
                                <a:latin typeface="Cambria Math"/>
                              </a:rPr>
                              <m:t> с немає серед перших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 симв</m:t>
                            </m:r>
                            <m:r>
                              <a:rPr lang="uk-UA" b="0" i="1" smtClean="0">
                                <a:latin typeface="Cambria Math"/>
                              </a:rPr>
                              <m:t>олів</m:t>
                            </m:r>
                          </m:e>
                          <m:e>
                            <m:r>
                              <a:rPr lang="uk-UA" b="0" i="1" smtClean="0">
                                <a:latin typeface="Cambria Math"/>
                              </a:rPr>
                              <m:t> зразка</m:t>
                            </m:r>
                          </m:e>
                          <m:e/>
                          <m:e>
                            <m:r>
                              <a:rPr lang="uk-UA" b="0" i="1" smtClean="0">
                                <a:latin typeface="Cambria Math"/>
                              </a:rPr>
                              <m:t>інакше, відстань від крайнього </m:t>
                            </m:r>
                          </m:e>
                          <m:e>
                            <m:r>
                              <a:rPr lang="uk-UA" b="0" i="1" smtClean="0">
                                <a:latin typeface="Cambria Math"/>
                              </a:rPr>
                              <m:t>правого символу с серед перших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 симв</m:t>
                            </m:r>
                            <m:r>
                              <a:rPr lang="uk-UA" b="0" i="1" smtClean="0">
                                <a:latin typeface="Cambria Math"/>
                              </a:rPr>
                              <m:t>олів </m:t>
                            </m:r>
                          </m:e>
                          <m:e>
                            <m:r>
                              <a:rPr lang="uk-UA" b="0" i="1" smtClean="0">
                                <a:latin typeface="Cambria Math"/>
                              </a:rPr>
                              <m:t>зразка, до його останнього символу</m:t>
                            </m:r>
                          </m:e>
                        </m:eqArr>
                      </m:e>
                    </m: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8352927" cy="4353347"/>
              </a:xfrm>
              <a:blipFill rotWithShape="1">
                <a:blip r:embed="rId2"/>
                <a:stretch>
                  <a:fillRect l="-1168" t="-1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Отже, так виглядає алгоритм </a:t>
            </a:r>
            <a:r>
              <a:rPr lang="uk-UA" dirty="0" err="1" smtClean="0"/>
              <a:t>Хорспула</a:t>
            </a:r>
            <a:r>
              <a:rPr lang="uk-UA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682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Вирівнюємо початок зразку з початком тексту.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-2-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645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484784"/>
            <a:ext cx="7408333" cy="4641379"/>
          </a:xfrm>
        </p:spPr>
        <p:txBody>
          <a:bodyPr/>
          <a:lstStyle/>
          <a:p>
            <a:r>
              <a:rPr lang="uk-UA" dirty="0" smtClean="0"/>
              <a:t>Доти, доки не буде знайдена шукана </a:t>
            </a:r>
            <a:r>
              <a:rPr lang="uk-UA" dirty="0" err="1" smtClean="0"/>
              <a:t>підстрока</a:t>
            </a:r>
            <a:r>
              <a:rPr lang="uk-UA" dirty="0" smtClean="0"/>
              <a:t> або доти доки зразок не досягне останнього символу тексту, повторюємо наступні дії:</a:t>
            </a:r>
          </a:p>
          <a:p>
            <a:r>
              <a:rPr lang="uk-UA" dirty="0" smtClean="0"/>
              <a:t>Починаючи з останнього символу зразку, порівнюємо відповідні символи в шаблоні та тексті доки не буде встановлена рівність усіх символів (при цьому пошук зупиняється) або доки не буде знайдено пару різних символів. В останньому випадку знаходимо відповідний елемент таблиці зсувів </a:t>
            </a:r>
            <a:r>
              <a:rPr lang="en-US" dirty="0" smtClean="0"/>
              <a:t>t(c) </a:t>
            </a:r>
            <a:r>
              <a:rPr lang="uk-UA" dirty="0" smtClean="0"/>
              <a:t>і зсуваємо зразок вправо на </a:t>
            </a:r>
            <a:r>
              <a:rPr lang="en-US" dirty="0" smtClean="0"/>
              <a:t>t(c) </a:t>
            </a:r>
            <a:r>
              <a:rPr lang="uk-UA" dirty="0" smtClean="0"/>
              <a:t>символів.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-3-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7685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252728"/>
          </a:xfrm>
        </p:spPr>
        <p:txBody>
          <a:bodyPr/>
          <a:lstStyle/>
          <a:p>
            <a:r>
              <a:rPr lang="uk-UA" dirty="0" smtClean="0"/>
              <a:t>Приклади роботи програми</a:t>
            </a:r>
            <a:endParaRPr lang="ru-RU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408862" cy="299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608" y="5301208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 знайшла </a:t>
            </a:r>
            <a:r>
              <a:rPr lang="uk-U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підстроку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 тексті й вивела номер першого символу – 5.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918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5157191"/>
            <a:ext cx="7408333" cy="968971"/>
          </a:xfrm>
        </p:spPr>
        <p:txBody>
          <a:bodyPr/>
          <a:lstStyle/>
          <a:p>
            <a:r>
              <a:rPr lang="uk-UA" dirty="0" smtClean="0"/>
              <a:t>Програма не знайшла </a:t>
            </a:r>
            <a:r>
              <a:rPr lang="uk-UA" dirty="0" err="1" smtClean="0"/>
              <a:t>підстроку</a:t>
            </a:r>
            <a:r>
              <a:rPr lang="uk-UA" dirty="0" smtClean="0"/>
              <a:t> у тексті й вивела -1.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41" y="1340768"/>
            <a:ext cx="7704856" cy="311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82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Програма читає текст з файлу, та використовуючи функцію </a:t>
            </a:r>
            <a:r>
              <a:rPr lang="en-US" dirty="0" smtClean="0"/>
              <a:t>main()</a:t>
            </a:r>
            <a:r>
              <a:rPr lang="uk-UA" dirty="0" smtClean="0"/>
              <a:t>, яка приймає 2 параметри – текст та зразок, повертає відповідь: якщо знайшла слово то номер першого символу, якщо ні – то -1.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999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У найгіршому випадку ефективність алгоритму </a:t>
            </a:r>
            <a:r>
              <a:rPr lang="uk-UA" dirty="0" err="1" smtClean="0"/>
              <a:t>Хорспула</a:t>
            </a:r>
            <a:r>
              <a:rPr lang="uk-UA" dirty="0" smtClean="0"/>
              <a:t> складає </a:t>
            </a:r>
            <a:r>
              <a:rPr lang="en-US" dirty="0" smtClean="0"/>
              <a:t>O(nm). </a:t>
            </a:r>
            <a:r>
              <a:rPr lang="uk-UA" dirty="0" smtClean="0"/>
              <a:t>Проте для випадкових текстів, вона дорівнює </a:t>
            </a:r>
            <a:r>
              <a:rPr lang="en-US" dirty="0" smtClean="0"/>
              <a:t>O(n).</a:t>
            </a:r>
          </a:p>
          <a:p>
            <a:r>
              <a:rPr lang="uk-UA" dirty="0" smtClean="0"/>
              <a:t>Таким чином, хоча алгоритм </a:t>
            </a:r>
            <a:r>
              <a:rPr lang="uk-UA" dirty="0" err="1" smtClean="0"/>
              <a:t>Хорспула</a:t>
            </a:r>
            <a:r>
              <a:rPr lang="uk-UA" dirty="0" smtClean="0"/>
              <a:t> відноситься до того ж класу ефективності, що й алгоритм, заснований на методі грубої сили, очевидно, що в середньому він переважає останній.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Аналіз складності алгоритму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963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3140968"/>
            <a:ext cx="8229600" cy="1252728"/>
          </a:xfrm>
        </p:spPr>
        <p:txBody>
          <a:bodyPr/>
          <a:lstStyle/>
          <a:p>
            <a:r>
              <a:rPr lang="uk-UA" dirty="0" smtClean="0">
                <a:solidFill>
                  <a:schemeClr val="tx1"/>
                </a:solidFill>
              </a:rPr>
              <a:t>Додатково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265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Код програми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99592" y="5229200"/>
            <a:ext cx="7408333" cy="1080120"/>
          </a:xfrm>
        </p:spPr>
        <p:txBody>
          <a:bodyPr/>
          <a:lstStyle/>
          <a:p>
            <a:r>
              <a:rPr lang="uk-UA" dirty="0" smtClean="0"/>
              <a:t>Створено алфавіт символів та функцію для побудови таблиці зсувів.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8291513" cy="287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55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tx1"/>
                </a:solidFill>
              </a:rPr>
              <a:t>Задача полягає в тому, щоб знайти задане слово в тексті. Формально: потрібно знайти номер першого символу заданої </a:t>
            </a:r>
            <a:r>
              <a:rPr lang="uk-UA" dirty="0" err="1" smtClean="0">
                <a:solidFill>
                  <a:schemeClr val="tx1"/>
                </a:solidFill>
              </a:rPr>
              <a:t>підстроки</a:t>
            </a:r>
            <a:r>
              <a:rPr lang="uk-UA" dirty="0" smtClean="0">
                <a:solidFill>
                  <a:schemeClr val="tx1"/>
                </a:solidFill>
              </a:rPr>
              <a:t> в заданому тексті.</a:t>
            </a:r>
          </a:p>
          <a:p>
            <a:r>
              <a:rPr lang="uk-UA" dirty="0" smtClean="0">
                <a:solidFill>
                  <a:schemeClr val="tx1"/>
                </a:solidFill>
              </a:rPr>
              <a:t>Наприклад, для тексту «</a:t>
            </a:r>
            <a:r>
              <a:rPr lang="en-US" dirty="0" smtClean="0">
                <a:solidFill>
                  <a:schemeClr val="tx1"/>
                </a:solidFill>
              </a:rPr>
              <a:t>I love algorithms</a:t>
            </a:r>
            <a:r>
              <a:rPr lang="uk-UA" dirty="0" smtClean="0">
                <a:solidFill>
                  <a:schemeClr val="tx1"/>
                </a:solidFill>
              </a:rPr>
              <a:t>» та слова «</a:t>
            </a:r>
            <a:r>
              <a:rPr lang="en-US" dirty="0" smtClean="0">
                <a:solidFill>
                  <a:schemeClr val="tx1"/>
                </a:solidFill>
              </a:rPr>
              <a:t>love</a:t>
            </a:r>
            <a:r>
              <a:rPr lang="uk-UA" dirty="0" smtClean="0">
                <a:solidFill>
                  <a:schemeClr val="tx1"/>
                </a:solidFill>
              </a:rPr>
              <a:t>», програма має повернути число 3, оскільки слово </a:t>
            </a:r>
            <a:r>
              <a:rPr lang="uk-UA" dirty="0">
                <a:solidFill>
                  <a:schemeClr val="tx1"/>
                </a:solidFill>
              </a:rPr>
              <a:t>«</a:t>
            </a:r>
            <a:r>
              <a:rPr lang="en-US" dirty="0">
                <a:solidFill>
                  <a:schemeClr val="tx1"/>
                </a:solidFill>
              </a:rPr>
              <a:t>love</a:t>
            </a:r>
            <a:r>
              <a:rPr lang="uk-UA" dirty="0" smtClean="0">
                <a:solidFill>
                  <a:schemeClr val="tx1"/>
                </a:solidFill>
              </a:rPr>
              <a:t>» у заданому тексті починається з третього символу.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tx1"/>
                </a:solidFill>
              </a:rPr>
              <a:t>Постановка задачі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71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5373215"/>
            <a:ext cx="7408333" cy="752947"/>
          </a:xfrm>
        </p:spPr>
        <p:txBody>
          <a:bodyPr/>
          <a:lstStyle/>
          <a:p>
            <a:r>
              <a:rPr lang="uk-UA" dirty="0" smtClean="0"/>
              <a:t>Основна функція, для пошуку </a:t>
            </a:r>
            <a:r>
              <a:rPr lang="uk-UA" dirty="0" err="1" smtClean="0"/>
              <a:t>підстроки</a:t>
            </a:r>
            <a:r>
              <a:rPr lang="uk-UA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48955"/>
            <a:ext cx="6858835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242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8" y="4293096"/>
            <a:ext cx="7408333" cy="1938528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Відкриття файлу з текстом для читання, запис тексту у змінну </a:t>
            </a:r>
            <a:r>
              <a:rPr lang="en-US" dirty="0" smtClean="0"/>
              <a:t>s.</a:t>
            </a:r>
            <a:r>
              <a:rPr lang="uk-UA" dirty="0" smtClean="0"/>
              <a:t> Задання слова, яке потрібно шукати.</a:t>
            </a:r>
          </a:p>
          <a:p>
            <a:r>
              <a:rPr lang="uk-UA" dirty="0" smtClean="0"/>
              <a:t>Виведення відповіді – результат виконання функції від цих двох параметрів.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20688"/>
            <a:ext cx="6963820" cy="32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488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А. </a:t>
            </a:r>
            <a:r>
              <a:rPr lang="uk-UA" dirty="0" err="1" smtClean="0"/>
              <a:t>Левітін</a:t>
            </a:r>
            <a:r>
              <a:rPr lang="uk-UA" dirty="0" smtClean="0"/>
              <a:t> «Алгоритми. Вступ до розробки та аналізу»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Джерела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169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800" dirty="0" smtClean="0"/>
              <a:t>Дякую за увагу!</a:t>
            </a:r>
            <a:endParaRPr lang="ru-RU" sz="4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16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067" y="1196752"/>
            <a:ext cx="7408333" cy="4929411"/>
          </a:xfrm>
        </p:spPr>
        <p:txBody>
          <a:bodyPr>
            <a:normAutofit/>
          </a:bodyPr>
          <a:lstStyle/>
          <a:p>
            <a:r>
              <a:rPr lang="uk-UA" dirty="0" smtClean="0">
                <a:solidFill>
                  <a:schemeClr val="tx1"/>
                </a:solidFill>
              </a:rPr>
              <a:t>Якщо порівнювати задане слово довжиною </a:t>
            </a:r>
            <a:r>
              <a:rPr lang="en-US" dirty="0" smtClean="0">
                <a:solidFill>
                  <a:schemeClr val="tx1"/>
                </a:solidFill>
              </a:rPr>
              <a:t>m </a:t>
            </a:r>
            <a:r>
              <a:rPr lang="uk-UA" dirty="0" smtClean="0">
                <a:solidFill>
                  <a:schemeClr val="tx1"/>
                </a:solidFill>
              </a:rPr>
              <a:t>з першими </a:t>
            </a:r>
            <a:r>
              <a:rPr lang="en-US" dirty="0" smtClean="0">
                <a:solidFill>
                  <a:schemeClr val="tx1"/>
                </a:solidFill>
              </a:rPr>
              <a:t>m </a:t>
            </a:r>
            <a:r>
              <a:rPr lang="uk-UA" dirty="0" smtClean="0">
                <a:solidFill>
                  <a:schemeClr val="tx1"/>
                </a:solidFill>
              </a:rPr>
              <a:t>символами тексту, та у разі розбіжності будь-якого символу, зсувати шаблон (задане слово) на один символ вправо, то звичайно можна отримати шукану відповідь. Але, у найгіршому випадку, на це знадобиться </a:t>
            </a:r>
            <a:r>
              <a:rPr lang="en-US" dirty="0" smtClean="0">
                <a:solidFill>
                  <a:schemeClr val="tx1"/>
                </a:solidFill>
              </a:rPr>
              <a:t>m(n-m+1) </a:t>
            </a:r>
            <a:r>
              <a:rPr lang="uk-UA" dirty="0" smtClean="0">
                <a:solidFill>
                  <a:schemeClr val="tx1"/>
                </a:solidFill>
              </a:rPr>
              <a:t>перевірок.</a:t>
            </a:r>
          </a:p>
          <a:p>
            <a:r>
              <a:rPr lang="uk-UA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uk-UA" dirty="0" smtClean="0">
                <a:solidFill>
                  <a:schemeClr val="tx1"/>
                </a:solidFill>
              </a:rPr>
              <a:t> – довжина слова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smtClean="0">
                <a:solidFill>
                  <a:schemeClr val="tx1"/>
                </a:solidFill>
              </a:rPr>
              <a:t>– довжина тексту)</a:t>
            </a:r>
          </a:p>
          <a:p>
            <a:r>
              <a:rPr lang="en-US" dirty="0">
                <a:solidFill>
                  <a:schemeClr val="tx1"/>
                </a:solidFill>
              </a:rPr>
              <a:t>(n-m+1) </a:t>
            </a:r>
            <a:r>
              <a:rPr lang="uk-UA" dirty="0" smtClean="0">
                <a:solidFill>
                  <a:schemeClr val="tx1"/>
                </a:solidFill>
              </a:rPr>
              <a:t>– найбільша можлива кількість порівнянь шаблону з шматком тексту, </a:t>
            </a:r>
            <a:r>
              <a:rPr lang="en-US" dirty="0" smtClean="0">
                <a:solidFill>
                  <a:schemeClr val="tx1"/>
                </a:solidFill>
              </a:rPr>
              <a:t>m – </a:t>
            </a:r>
            <a:r>
              <a:rPr lang="uk-UA" dirty="0" smtClean="0">
                <a:solidFill>
                  <a:schemeClr val="tx1"/>
                </a:solidFill>
              </a:rPr>
              <a:t>найбільша можлива кількість порівнянь у самому слові з </a:t>
            </a:r>
            <a:r>
              <a:rPr lang="en-US" dirty="0" smtClean="0">
                <a:solidFill>
                  <a:schemeClr val="tx1"/>
                </a:solidFill>
              </a:rPr>
              <a:t>m </a:t>
            </a:r>
            <a:r>
              <a:rPr lang="uk-UA" dirty="0" smtClean="0">
                <a:solidFill>
                  <a:schemeClr val="tx1"/>
                </a:solidFill>
              </a:rPr>
              <a:t>символів.</a:t>
            </a:r>
          </a:p>
          <a:p>
            <a:r>
              <a:rPr lang="uk-UA" dirty="0" smtClean="0">
                <a:solidFill>
                  <a:schemeClr val="tx1"/>
                </a:solidFill>
              </a:rPr>
              <a:t>Можливо є варіант досягти бажаного за меншу кількість порівнянь?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34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067" y="1844824"/>
            <a:ext cx="7408333" cy="4281339"/>
          </a:xfrm>
        </p:spPr>
        <p:txBody>
          <a:bodyPr/>
          <a:lstStyle/>
          <a:p>
            <a:r>
              <a:rPr lang="uk-UA" dirty="0" smtClean="0"/>
              <a:t>Порівнюються відповідні пари символів з шаблону та тексту, починаючи з останнього символу шаблону й переміщуючись з права на ліво.</a:t>
            </a:r>
          </a:p>
          <a:p>
            <a:r>
              <a:rPr lang="uk-UA" dirty="0" smtClean="0"/>
              <a:t>Якщо знайдена розбіжність деякої пари символів, то зсуваємо шаблон вправо. Зрозуміло, що хотілося б зсунути якомога далі вправо, але без ризику пропустити можливе входження </a:t>
            </a:r>
            <a:r>
              <a:rPr lang="uk-UA" dirty="0" err="1" smtClean="0"/>
              <a:t>підстроки</a:t>
            </a:r>
            <a:r>
              <a:rPr lang="uk-UA" dirty="0" smtClean="0"/>
              <a:t> в текст. </a:t>
            </a:r>
          </a:p>
          <a:p>
            <a:r>
              <a:rPr lang="uk-UA" dirty="0" smtClean="0"/>
              <a:t>Алгоритм </a:t>
            </a:r>
            <a:r>
              <a:rPr lang="uk-UA" dirty="0" err="1" smtClean="0"/>
              <a:t>Хорспула</a:t>
            </a:r>
            <a:r>
              <a:rPr lang="uk-UA" dirty="0" smtClean="0"/>
              <a:t> визначає величину такого зсуву.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Алгоритм </a:t>
            </a:r>
            <a:r>
              <a:rPr lang="uk-UA" dirty="0" err="1" smtClean="0"/>
              <a:t>Хорспула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511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067" y="1844824"/>
            <a:ext cx="7408333" cy="4281339"/>
          </a:xfrm>
        </p:spPr>
        <p:txBody>
          <a:bodyPr/>
          <a:lstStyle/>
          <a:p>
            <a:r>
              <a:rPr lang="uk-UA" dirty="0" smtClean="0"/>
              <a:t>*</a:t>
            </a:r>
            <a:r>
              <a:rPr lang="en-US" dirty="0" smtClean="0"/>
              <a:t>c – </a:t>
            </a:r>
            <a:r>
              <a:rPr lang="uk-UA" dirty="0" smtClean="0"/>
              <a:t>символ тексту, який при вирівнюванні знаходиться навпроти останнього символу шаблону.</a:t>
            </a:r>
          </a:p>
          <a:p>
            <a:pPr algn="ctr"/>
            <a:r>
              <a:rPr lang="uk-UA" sz="3600" dirty="0" smtClean="0"/>
              <a:t>-1-</a:t>
            </a:r>
          </a:p>
          <a:p>
            <a:r>
              <a:rPr lang="uk-UA" dirty="0" smtClean="0"/>
              <a:t>Якщо символу </a:t>
            </a:r>
            <a:r>
              <a:rPr lang="en-US" dirty="0" smtClean="0"/>
              <a:t>c</a:t>
            </a:r>
            <a:r>
              <a:rPr lang="uk-UA" dirty="0" smtClean="0"/>
              <a:t> немає у зразку.</a:t>
            </a:r>
          </a:p>
          <a:p>
            <a:r>
              <a:rPr lang="uk-UA" dirty="0" smtClean="0"/>
              <a:t>Тоді можна зсувати шаблон на всю його довжину.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У загальному випадку можливі 4 ситуації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53136"/>
            <a:ext cx="8362528" cy="1810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24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067" y="2060848"/>
            <a:ext cx="7408333" cy="4065315"/>
          </a:xfrm>
        </p:spPr>
        <p:txBody>
          <a:bodyPr/>
          <a:lstStyle/>
          <a:p>
            <a:r>
              <a:rPr lang="uk-UA" dirty="0" smtClean="0"/>
              <a:t>Якщо символ с є у зразку, але він не останній.</a:t>
            </a:r>
            <a:endParaRPr lang="ru-RU" dirty="0"/>
          </a:p>
          <a:p>
            <a:r>
              <a:rPr lang="uk-UA" dirty="0" smtClean="0"/>
              <a:t>Тоді зсув повинен вирівняти шаблон так, щоб навпроти с у тексті було перше справа входження цього символу у зразок.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-2-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064"/>
            <a:ext cx="7204100" cy="2122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72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Якщо с – останній символ зразка, і серед інших </a:t>
            </a:r>
            <a:r>
              <a:rPr lang="en-US" dirty="0" smtClean="0"/>
              <a:t>m-1 </a:t>
            </a:r>
            <a:r>
              <a:rPr lang="uk-UA" dirty="0" smtClean="0"/>
              <a:t>символів шаблону такого символу більше немає, то зсув має бути подібно першому випадку – на всю довжину </a:t>
            </a:r>
            <a:r>
              <a:rPr lang="en-US" dirty="0" smtClean="0"/>
              <a:t>m.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-3-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14746"/>
            <a:ext cx="7920880" cy="1632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07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Якщо с – останній символ зразка, і серед інших </a:t>
            </a:r>
            <a:r>
              <a:rPr lang="en-US" dirty="0" smtClean="0"/>
              <a:t>m-1 </a:t>
            </a:r>
            <a:r>
              <a:rPr lang="uk-UA" dirty="0" smtClean="0"/>
              <a:t>символів шаблону є інші входження цього символу, то зсув має бути подібним до випадку 2 – крайнє праве входження с серед інших </a:t>
            </a:r>
            <a:r>
              <a:rPr lang="en-US" dirty="0" smtClean="0"/>
              <a:t>m-1 </a:t>
            </a:r>
            <a:r>
              <a:rPr lang="uk-UA" dirty="0" smtClean="0"/>
              <a:t>символів має розташуватись навпроти символу с у  тексті.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-4-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45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Таким чином, можна досягти більших зсувів, ніж застосовуючи алгоритм на основі грубої сили.</a:t>
            </a:r>
          </a:p>
          <a:p>
            <a:r>
              <a:rPr lang="uk-UA" dirty="0" smtClean="0"/>
              <a:t>Але якщо алгоритм буде продивлятись усі символи зразка при кожній перевірці, то всю його перевагу буде втрачено.</a:t>
            </a:r>
          </a:p>
          <a:p>
            <a:r>
              <a:rPr lang="uk-UA" dirty="0" smtClean="0"/>
              <a:t>Ідея покращення вхідних даних робить такі маніпуляції зайвими.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075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95</TotalTime>
  <Words>831</Words>
  <Application>Microsoft Office PowerPoint</Application>
  <PresentationFormat>Экран (4:3)</PresentationFormat>
  <Paragraphs>58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Волна</vt:lpstr>
      <vt:lpstr>Робота на тему «Алгоритм Хорспула»</vt:lpstr>
      <vt:lpstr>Постановка задачі</vt:lpstr>
      <vt:lpstr>Презентация PowerPoint</vt:lpstr>
      <vt:lpstr>Алгоритм Хорспула</vt:lpstr>
      <vt:lpstr>У загальному випадку можливі 4 ситуації</vt:lpstr>
      <vt:lpstr>-2-</vt:lpstr>
      <vt:lpstr>-3-</vt:lpstr>
      <vt:lpstr>-4-</vt:lpstr>
      <vt:lpstr>Презентация PowerPoint</vt:lpstr>
      <vt:lpstr>Ідея покращення вхідних даних. Таблиця зсувів.</vt:lpstr>
      <vt:lpstr>Отже, так виглядає алгоритм Хорспула </vt:lpstr>
      <vt:lpstr>-2-</vt:lpstr>
      <vt:lpstr>-3-</vt:lpstr>
      <vt:lpstr>Приклади роботи програми</vt:lpstr>
      <vt:lpstr>Презентация PowerPoint</vt:lpstr>
      <vt:lpstr>Презентация PowerPoint</vt:lpstr>
      <vt:lpstr>Аналіз складності алгоритму</vt:lpstr>
      <vt:lpstr>Додатково</vt:lpstr>
      <vt:lpstr>Код програми</vt:lpstr>
      <vt:lpstr>Презентация PowerPoint</vt:lpstr>
      <vt:lpstr>Презентация PowerPoint</vt:lpstr>
      <vt:lpstr>Джерела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Робота на тему «Алгоритм Хорспула»</dc:title>
  <dc:creator>User</dc:creator>
  <cp:lastModifiedBy>User</cp:lastModifiedBy>
  <cp:revision>11</cp:revision>
  <dcterms:created xsi:type="dcterms:W3CDTF">2022-06-15T08:19:29Z</dcterms:created>
  <dcterms:modified xsi:type="dcterms:W3CDTF">2022-06-15T10:05:39Z</dcterms:modified>
</cp:coreProperties>
</file>