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71" r:id="rId12"/>
    <p:sldId id="272" r:id="rId13"/>
    <p:sldId id="265" r:id="rId14"/>
    <p:sldId id="273" r:id="rId15"/>
    <p:sldId id="274" r:id="rId16"/>
    <p:sldId id="268" r:id="rId17"/>
    <p:sldId id="275" r:id="rId18"/>
    <p:sldId id="267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2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F08AF09-DE7F-5B33-9714-246882D62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319A46A0-7DAB-CDA4-E0D2-6ECE071469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D48944E8-640E-2CDD-17F0-0775127457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437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1823754-2080-6900-ED8F-B561AF1D7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C419D844-DB57-45DC-D301-5EA0B4FE37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3E56896B-2DAB-10D5-28C5-D7C8B384F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109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C6E9EA-36BF-FA06-9195-F8821BAA8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9D77C369-157A-3A4C-5DD1-683440375C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BDC8921D-8117-65BC-32FA-E623710B8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836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EA8D0FB6-DF02-D7A0-45B4-4587A60F7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B86698F-DCA0-551D-0519-80ADA4293C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503576D9-BDFD-11A7-FA5A-8DCD69263A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156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0D7E904-8A2C-36F2-1AC1-0298A34A7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309BD5E1-03F5-BFA5-203C-272AE1C5AB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71E4111A-E7C8-81DD-5BF7-E0EFE30CA6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8821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8565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dirty="0"/>
              <a:t>Веб-</a:t>
            </a:r>
            <a:r>
              <a:rPr lang="ru-RU" sz="2400" dirty="0" err="1"/>
              <a:t>застосунок</a:t>
            </a:r>
            <a:r>
              <a:rPr lang="ru-RU" sz="2400" dirty="0"/>
              <a:t> </a:t>
            </a:r>
            <a:r>
              <a:rPr lang="ru-RU" sz="2400" dirty="0" err="1"/>
              <a:t>системи</a:t>
            </a:r>
            <a:r>
              <a:rPr lang="ru-RU" sz="2400" dirty="0"/>
              <a:t> </a:t>
            </a:r>
            <a:r>
              <a:rPr lang="ru-RU" sz="2400" dirty="0" err="1"/>
              <a:t>обліку</a:t>
            </a:r>
            <a:r>
              <a:rPr lang="ru-RU" sz="2400" dirty="0"/>
              <a:t> </a:t>
            </a:r>
            <a:r>
              <a:rPr lang="ru-RU" sz="2400" dirty="0" err="1"/>
              <a:t>кандидатів</a:t>
            </a:r>
            <a:r>
              <a:rPr lang="ru-RU" sz="2400" dirty="0"/>
              <a:t> для </a:t>
            </a:r>
            <a:r>
              <a:rPr lang="ru-RU" sz="2400" dirty="0" err="1"/>
              <a:t>відділу</a:t>
            </a:r>
            <a:r>
              <a:rPr lang="ru-RU" sz="2400" dirty="0"/>
              <a:t> рекрутменту IT-компанії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73271" y="3277922"/>
            <a:ext cx="4977471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Булгакова Олександра Олександрівна,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група ПЗПІпз-23-1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/>
            <a:r>
              <a:rPr lang="uk" dirty="0"/>
              <a:t>Керівник:                </a:t>
            </a:r>
            <a:r>
              <a:rPr lang="uk-UA" u="sng" dirty="0"/>
              <a:t>доц. кафедри ПІ </a:t>
            </a:r>
          </a:p>
          <a:p>
            <a:pPr marL="0" lvl="0" indent="0" algn="l"/>
            <a:r>
              <a:rPr lang="uk-UA" u="sng" dirty="0"/>
              <a:t>Олександр Володимирович </a:t>
            </a:r>
            <a:r>
              <a:rPr lang="uk-UA" u="sng" dirty="0" err="1"/>
              <a:t>Вечур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25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906236"/>
            <a:ext cx="8520600" cy="3672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Economica" panose="020B0604020202020204" charset="0"/>
              </a:rPr>
              <a:t>Клейми в токені для використання на </a:t>
            </a:r>
            <a:r>
              <a:rPr lang="uk-UA" dirty="0" err="1">
                <a:latin typeface="Economica" panose="020B0604020202020204" charset="0"/>
              </a:rPr>
              <a:t>бекенді</a:t>
            </a:r>
            <a:r>
              <a:rPr lang="uk-UA" dirty="0">
                <a:latin typeface="Economica" panose="020B0604020202020204" charset="0"/>
              </a:rPr>
              <a:t> та фронтенді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 descr="Зображення, що містить текст, знімок екрана, Шрифт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681F8241-7451-0DD3-D765-6783889C7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709" y="1592895"/>
            <a:ext cx="6485182" cy="26443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497647E-7DC1-4787-70DA-886A0813F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ECBE7695-7183-6EB3-2CED-72440F280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2C33D74F-13D8-F36A-98F8-48DE1DDC72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86511"/>
            <a:ext cx="8520600" cy="3672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uk-UA" dirty="0"/>
              <a:t>@EmbeddedId для додавання полів до проміжної таблиці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C8A3124-9A81-3CAE-C423-3154CA9E75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29B4F2-4BD2-CDFC-268C-CAA8FE4FBC4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5" name="Рисунок 4" descr="Зображення, що містить текст, знімок екрана, програмне забезпечення, Мультимедійне програмне забезпеченн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18529198-81AF-B173-B48B-075510ACC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2" y="1230209"/>
            <a:ext cx="3639294" cy="322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58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282EC31C-C49A-FA71-C114-5D78120FA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4FD44BA-5AAC-2DA7-6C81-5EFB4DD95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5E76F771-F580-F073-EB8E-00257F74A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86511"/>
            <a:ext cx="8520600" cy="3672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uk-UA" dirty="0"/>
              <a:t>Реалізація оновлення даних кандидата на фронтенді без необхідності перезавантажувати сторінку повністю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D950108D-50FF-B41A-FBD6-21311AD675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877C91-BA0E-9035-D95E-2152E66109E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 descr="Зображення, що містить текст, знімок екрана, програмне забезпечення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37E48256-3B83-489E-7FC3-1262D5B9A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147" y="1506204"/>
            <a:ext cx="5185706" cy="285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4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</a:t>
            </a:r>
            <a:r>
              <a:rPr lang="en-US" sz="3200" dirty="0"/>
              <a:t>: </a:t>
            </a:r>
            <a:r>
              <a:rPr lang="uk-UA" sz="3200" dirty="0"/>
              <a:t>профіль користувача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865412"/>
            <a:ext cx="8110316" cy="3473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Рисунок 3" descr="Зображення, що містить текст, знімок екрана, Веб-сайт, Веб-сторінка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2E9B8765-64A0-18DC-C964-4FED290EC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9134" y="804296"/>
            <a:ext cx="7172882" cy="353490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2F73FD5-5231-7799-62A8-A3815E36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D102BE73-6F8B-29BC-FBAC-41721D91AA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</a:t>
            </a:r>
            <a:r>
              <a:rPr lang="en-US" sz="3200" dirty="0"/>
              <a:t>: </a:t>
            </a:r>
            <a:r>
              <a:rPr lang="uk-UA" sz="3200" dirty="0"/>
              <a:t>звіт</a:t>
            </a:r>
            <a:endParaRPr sz="3200" dirty="0"/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7287BDF6-AECC-01CE-DA46-3AB463F25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5412"/>
            <a:ext cx="8110316" cy="3473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0A57ECB4-BA93-302C-2374-B24170B675F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F307E2-16B7-0A7E-8D90-0C8AC3BB8D5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9" name="Рисунок 8" descr="Зображення, що містить текст, знімок екрана, Барвистість, число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9BFA595B-BB98-F2E9-AAB1-3473A3A8C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4157" y="865412"/>
            <a:ext cx="5196400" cy="347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1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B2EBE70-9DB1-FE17-2CFE-405D4C323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DC65498E-1C16-5F53-00F0-8682652540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</a:t>
            </a:r>
            <a:r>
              <a:rPr lang="en-US" sz="3200" dirty="0"/>
              <a:t>: </a:t>
            </a:r>
            <a:r>
              <a:rPr lang="uk-UA" sz="3200" dirty="0"/>
              <a:t>вакансія</a:t>
            </a:r>
            <a:endParaRPr sz="3200" dirty="0"/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AED5ADA3-1261-4AC1-30A6-E16E3E773B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65412"/>
            <a:ext cx="8110316" cy="3473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DB6F48FB-F459-1191-102E-3ECBA85943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1B4A3C-2AF5-FA02-4854-B9F75DCC6A5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5" name="Рисунок 4" descr="Зображення, що містить текст, знімок екрана, програмне забезпечення, число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97512706-3662-22CC-2868-F8F555023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667" y="1543051"/>
            <a:ext cx="4115510" cy="2283606"/>
          </a:xfrm>
          <a:prstGeom prst="rect">
            <a:avLst/>
          </a:prstGeom>
        </p:spPr>
      </p:pic>
      <p:pic>
        <p:nvPicPr>
          <p:cNvPr id="7" name="Рисунок 6" descr="Зображення, що містить текст, знімок екрана, Шрифт, число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4B2B7A22-F022-D6E5-A431-9C57F879D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646" y="865412"/>
            <a:ext cx="4543419" cy="326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687680"/>
            <a:ext cx="8520600" cy="389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FB58D659-73FA-F911-3CC6-469507996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94091"/>
              </p:ext>
            </p:extLst>
          </p:nvPr>
        </p:nvGraphicFramePr>
        <p:xfrm>
          <a:off x="311700" y="981762"/>
          <a:ext cx="8520599" cy="296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99">
                  <a:extLst>
                    <a:ext uri="{9D8B030D-6E8A-4147-A177-3AD203B41FA5}">
                      <a16:colId xmlns:a16="http://schemas.microsoft.com/office/drawing/2014/main" val="284479848"/>
                    </a:ext>
                  </a:extLst>
                </a:gridCol>
              </a:tblGrid>
              <a:tr h="317474">
                <a:tc>
                  <a:txBody>
                    <a:bodyPr/>
                    <a:lstStyle/>
                    <a:p>
                      <a:pPr algn="ctr"/>
                      <a:r>
                        <a:rPr lang="uk-UA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Ручне тестування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0266"/>
                  </a:ext>
                </a:extLst>
              </a:tr>
              <a:tr h="2626808">
                <a:tc>
                  <a:txBody>
                    <a:bodyPr/>
                    <a:lstStyle/>
                    <a:p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Інтерфейс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користувача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протестовано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вручну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–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перевірялась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коректність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валідації форм,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обробка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помилок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логіка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відображення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та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маршрутизації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  <a:p>
                      <a:endParaRPr lang="ru-RU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Виконано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ручне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тестування </a:t>
                      </a: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API 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через </a:t>
                      </a: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Postman </a:t>
                      </a:r>
                      <a:r>
                        <a:rPr lang="uk-UA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–</a:t>
                      </a: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перевірялись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усі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основні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ендпоінти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сценарії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6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авторизації</a:t>
                      </a:r>
                      <a:r>
                        <a:rPr lang="ru-RU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доступів.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21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6F73520-2B1A-7594-A735-92E4251F5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6F20DFCD-203B-A851-69B0-E309A87C89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666B3845-BBB6-5F28-2705-825FE1E7E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687680"/>
            <a:ext cx="8520600" cy="389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endParaRPr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F014A0F9-72EA-892C-F074-C1C524E0C1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93D58E-5F34-2F2B-CAAD-EB7853EB5CC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8FADEAFD-2E7F-C84A-D748-CF3D4655A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50392"/>
              </p:ext>
            </p:extLst>
          </p:nvPr>
        </p:nvGraphicFramePr>
        <p:xfrm>
          <a:off x="311700" y="675917"/>
          <a:ext cx="8520599" cy="3446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99">
                  <a:extLst>
                    <a:ext uri="{9D8B030D-6E8A-4147-A177-3AD203B41FA5}">
                      <a16:colId xmlns:a16="http://schemas.microsoft.com/office/drawing/2014/main" val="284479848"/>
                    </a:ext>
                  </a:extLst>
                </a:gridCol>
              </a:tblGrid>
              <a:tr h="280956">
                <a:tc>
                  <a:txBody>
                    <a:bodyPr/>
                    <a:lstStyle/>
                    <a:p>
                      <a:pPr algn="ctr"/>
                      <a:r>
                        <a:rPr lang="uk-UA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Автоматизоване тестування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30266"/>
                  </a:ext>
                </a:extLst>
              </a:tr>
              <a:tr h="314159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Security-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тести – доступ до ендпоінтів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перевірено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з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різними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ролями через @</a:t>
                      </a:r>
                      <a:r>
                        <a:rPr lang="en-US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WithMockUser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  <a:p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Інтеграційний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тест – протестовано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реальну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взаємодію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компонентів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на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рівні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@</a:t>
                      </a:r>
                      <a:r>
                        <a:rPr lang="en-US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SpringBootTest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  <a:p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Репозиторії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– протестовано роботу з базою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даних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у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ізольованому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середовищі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через 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Testcontainers (PostgreSQL).</a:t>
                      </a:r>
                    </a:p>
                    <a:p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Сервіси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–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логіка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обробки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сутностей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перевірена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через юніт-тести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зі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стабами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/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моками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  <a:p>
                      <a:endParaRPr lang="ru-RU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Мапери – тести на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відповідність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DTO  Entity 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та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навпаки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  <a:p>
                      <a:endParaRPr lang="ru-RU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Контролери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– протестовано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відповідь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REST-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контролерів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формат, </a:t>
                      </a:r>
                      <a:r>
                        <a:rPr lang="ru-RU" sz="1400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статуси</a:t>
                      </a:r>
                      <a:r>
                        <a:rPr lang="ru-RU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US" sz="14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21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68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796013"/>
            <a:ext cx="8520600" cy="378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b="1" dirty="0" err="1"/>
              <a:t>Поточна</a:t>
            </a:r>
            <a:r>
              <a:rPr lang="ru-RU" b="1" dirty="0"/>
              <a:t> </a:t>
            </a:r>
            <a:r>
              <a:rPr lang="ru-RU" b="1" dirty="0" err="1"/>
              <a:t>реалізація</a:t>
            </a:r>
            <a:endParaRPr lang="ru-RU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ru-RU" dirty="0" err="1"/>
              <a:t>Реалізовано</a:t>
            </a:r>
            <a:r>
              <a:rPr lang="ru-RU" dirty="0"/>
              <a:t> продукт для </a:t>
            </a:r>
            <a:r>
              <a:rPr lang="ru-RU" dirty="0" err="1"/>
              <a:t>внутрішнього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рекрутинговою командою. </a:t>
            </a:r>
            <a:r>
              <a:rPr lang="ru-RU" dirty="0" err="1"/>
              <a:t>Реалізовано</a:t>
            </a:r>
            <a:r>
              <a:rPr lang="ru-RU" dirty="0"/>
              <a:t> </a:t>
            </a:r>
            <a:r>
              <a:rPr lang="ru-RU" dirty="0" err="1"/>
              <a:t>функціонал</a:t>
            </a:r>
            <a:r>
              <a:rPr lang="ru-RU" dirty="0"/>
              <a:t> </a:t>
            </a:r>
            <a:r>
              <a:rPr lang="ru-RU" dirty="0" err="1"/>
              <a:t>керування</a:t>
            </a:r>
            <a:r>
              <a:rPr lang="ru-RU" dirty="0"/>
              <a:t> кандидатами, </a:t>
            </a:r>
            <a:r>
              <a:rPr lang="ru-RU" dirty="0" err="1"/>
              <a:t>клієнтами</a:t>
            </a:r>
            <a:r>
              <a:rPr lang="ru-RU" dirty="0"/>
              <a:t>, </a:t>
            </a:r>
            <a:r>
              <a:rPr lang="ru-RU" dirty="0" err="1"/>
              <a:t>вакансіями</a:t>
            </a:r>
            <a:r>
              <a:rPr lang="ru-RU" dirty="0"/>
              <a:t>,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контактів</a:t>
            </a:r>
            <a:r>
              <a:rPr lang="ru-RU" dirty="0"/>
              <a:t> та </a:t>
            </a:r>
            <a:r>
              <a:rPr lang="ru-RU" dirty="0" err="1"/>
              <a:t>файлів</a:t>
            </a:r>
            <a:r>
              <a:rPr lang="ru-RU" dirty="0"/>
              <a:t>,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 та статистик.</a:t>
            </a:r>
          </a:p>
          <a:p>
            <a:pPr marL="0" lvl="0" indent="0">
              <a:lnSpc>
                <a:spcPct val="150000"/>
              </a:lnSpc>
              <a:buNone/>
            </a:pPr>
            <a:endParaRPr lang="ru-RU" dirty="0"/>
          </a:p>
          <a:p>
            <a:pPr marL="0" lvl="0" indent="0">
              <a:lnSpc>
                <a:spcPct val="150000"/>
              </a:lnSpc>
              <a:buNone/>
            </a:pPr>
            <a:r>
              <a:rPr lang="ru-RU" b="1" dirty="0" err="1"/>
              <a:t>Можливості</a:t>
            </a:r>
            <a:r>
              <a:rPr lang="ru-RU" b="1" dirty="0"/>
              <a:t> </a:t>
            </a:r>
            <a:r>
              <a:rPr lang="ru-RU" b="1" dirty="0" err="1"/>
              <a:t>використання</a:t>
            </a:r>
            <a:endParaRPr lang="ru-RU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ru-RU" dirty="0"/>
              <a:t>Система </a:t>
            </a:r>
            <a:r>
              <a:rPr lang="ru-RU" dirty="0" err="1"/>
              <a:t>вже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застосовуватись</a:t>
            </a:r>
            <a:r>
              <a:rPr lang="ru-RU" dirty="0"/>
              <a:t> у </a:t>
            </a:r>
            <a:r>
              <a:rPr lang="ru-RU" dirty="0" err="1"/>
              <a:t>малих</a:t>
            </a:r>
            <a:r>
              <a:rPr lang="ru-RU" dirty="0"/>
              <a:t> рекрутингових командах, де </a:t>
            </a:r>
            <a:r>
              <a:rPr lang="ru-RU" dirty="0" err="1"/>
              <a:t>потрібна</a:t>
            </a:r>
            <a:r>
              <a:rPr lang="ru-RU" dirty="0"/>
              <a:t> </a:t>
            </a:r>
            <a:r>
              <a:rPr lang="ru-RU" dirty="0" err="1"/>
              <a:t>структурованість</a:t>
            </a:r>
            <a:r>
              <a:rPr lang="ru-RU" dirty="0"/>
              <a:t> без </a:t>
            </a:r>
            <a:r>
              <a:rPr lang="ru-RU" dirty="0" err="1"/>
              <a:t>перевантаженого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 й </a:t>
            </a:r>
            <a:r>
              <a:rPr lang="ru-RU" dirty="0" err="1"/>
              <a:t>високої</a:t>
            </a:r>
            <a:r>
              <a:rPr lang="ru-RU" dirty="0"/>
              <a:t> </a:t>
            </a:r>
            <a:r>
              <a:rPr lang="ru-RU" dirty="0" err="1"/>
              <a:t>вартості</a:t>
            </a:r>
            <a:r>
              <a:rPr lang="ru-RU" dirty="0"/>
              <a:t> </a:t>
            </a:r>
            <a:r>
              <a:rPr lang="ru-RU" dirty="0" err="1"/>
              <a:t>сторонніх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.</a:t>
            </a:r>
          </a:p>
          <a:p>
            <a:pPr marL="0" lvl="0" indent="0">
              <a:lnSpc>
                <a:spcPct val="150000"/>
              </a:lnSpc>
              <a:buNone/>
            </a:pPr>
            <a:endParaRPr lang="ru-RU" dirty="0"/>
          </a:p>
          <a:p>
            <a:pPr marL="0" lvl="0" indent="0">
              <a:lnSpc>
                <a:spcPct val="150000"/>
              </a:lnSpc>
              <a:buNone/>
            </a:pPr>
            <a:r>
              <a:rPr lang="ru-RU" b="1" dirty="0" err="1"/>
              <a:t>Перспективи</a:t>
            </a:r>
            <a:r>
              <a:rPr lang="ru-RU" b="1" dirty="0"/>
              <a:t> </a:t>
            </a:r>
            <a:r>
              <a:rPr lang="ru-RU" b="1" dirty="0" err="1"/>
              <a:t>розвитку</a:t>
            </a:r>
            <a:endParaRPr lang="ru-RU" b="1" dirty="0"/>
          </a:p>
          <a:p>
            <a:pPr marL="0" lvl="0" indent="0">
              <a:lnSpc>
                <a:spcPct val="150000"/>
              </a:lnSpc>
              <a:buNone/>
            </a:pPr>
            <a:r>
              <a:rPr lang="ru-RU" dirty="0"/>
              <a:t>У </a:t>
            </a:r>
            <a:r>
              <a:rPr lang="ru-RU" dirty="0" err="1"/>
              <a:t>майбутньому</a:t>
            </a:r>
            <a:r>
              <a:rPr lang="ru-RU" dirty="0"/>
              <a:t> </a:t>
            </a:r>
            <a:r>
              <a:rPr lang="ru-RU" dirty="0" err="1"/>
              <a:t>можливе</a:t>
            </a:r>
            <a:r>
              <a:rPr lang="ru-RU" dirty="0"/>
              <a:t> </a:t>
            </a:r>
            <a:r>
              <a:rPr lang="ru-RU" dirty="0" err="1"/>
              <a:t>вдосконалення</a:t>
            </a:r>
            <a:r>
              <a:rPr lang="ru-RU" dirty="0"/>
              <a:t> продукту через </a:t>
            </a:r>
            <a:r>
              <a:rPr lang="ru-RU" dirty="0" err="1"/>
              <a:t>краще</a:t>
            </a:r>
            <a:r>
              <a:rPr lang="ru-RU" dirty="0"/>
              <a:t> </a:t>
            </a:r>
            <a:r>
              <a:rPr lang="ru-RU" dirty="0" err="1"/>
              <a:t>покриття</a:t>
            </a:r>
            <a:r>
              <a:rPr lang="ru-RU" dirty="0"/>
              <a:t> тестами, рефакторинг коду, </a:t>
            </a:r>
            <a:r>
              <a:rPr lang="ru-RU" dirty="0" err="1"/>
              <a:t>додавання</a:t>
            </a:r>
            <a:r>
              <a:rPr lang="ru-RU" dirty="0"/>
              <a:t> </a:t>
            </a:r>
            <a:r>
              <a:rPr lang="ru-RU" dirty="0" err="1"/>
              <a:t>автоматизованої</a:t>
            </a:r>
            <a:r>
              <a:rPr lang="ru-RU" dirty="0"/>
              <a:t> </a:t>
            </a:r>
            <a:r>
              <a:rPr lang="ru-RU" dirty="0" err="1"/>
              <a:t>розсилки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 на </a:t>
            </a:r>
            <a:r>
              <a:rPr lang="en-US" dirty="0"/>
              <a:t>email, </a:t>
            </a:r>
            <a:r>
              <a:rPr lang="ru-RU" dirty="0" err="1"/>
              <a:t>інтеграції</a:t>
            </a:r>
            <a:r>
              <a:rPr lang="ru-RU" dirty="0"/>
              <a:t> з телеграм-ботом для </a:t>
            </a:r>
            <a:r>
              <a:rPr lang="ru-RU" dirty="0" err="1"/>
              <a:t>швидкої</a:t>
            </a:r>
            <a:r>
              <a:rPr lang="ru-RU" dirty="0"/>
              <a:t> </a:t>
            </a:r>
            <a:r>
              <a:rPr lang="ru-RU" dirty="0" err="1"/>
              <a:t>комунікації</a:t>
            </a:r>
            <a:r>
              <a:rPr lang="ru-RU" dirty="0"/>
              <a:t> з кандидатами та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 </a:t>
            </a:r>
            <a:r>
              <a:rPr lang="ru-RU" dirty="0" err="1"/>
              <a:t>скрапінгу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/>
              <a:t>кандидатів</a:t>
            </a:r>
            <a:r>
              <a:rPr lang="ru-RU" dirty="0"/>
              <a:t> з </a:t>
            </a:r>
            <a:r>
              <a:rPr lang="en-US" dirty="0"/>
              <a:t>LinkedIn.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99666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sz="1400" dirty="0" err="1"/>
              <a:t>Розробити</a:t>
            </a:r>
            <a:r>
              <a:rPr lang="ru-RU" sz="1400" dirty="0"/>
              <a:t> </a:t>
            </a:r>
            <a:r>
              <a:rPr lang="ru-RU" sz="1400" dirty="0" err="1"/>
              <a:t>вебзастосунок</a:t>
            </a:r>
            <a:r>
              <a:rPr lang="ru-RU" sz="1400" dirty="0"/>
              <a:t> </a:t>
            </a:r>
            <a:r>
              <a:rPr lang="en-US" sz="1400" dirty="0"/>
              <a:t>SmartBase </a:t>
            </a:r>
            <a:r>
              <a:rPr lang="ru-RU" sz="1400" dirty="0"/>
              <a:t>для </a:t>
            </a:r>
            <a:r>
              <a:rPr lang="ru-RU" sz="1400" dirty="0" err="1"/>
              <a:t>підтримки</a:t>
            </a:r>
            <a:r>
              <a:rPr lang="ru-RU" sz="1400" dirty="0"/>
              <a:t> рекрутингового </a:t>
            </a:r>
            <a:r>
              <a:rPr lang="ru-RU" sz="1400" dirty="0" err="1"/>
              <a:t>процесу</a:t>
            </a:r>
            <a:r>
              <a:rPr lang="ru-RU" sz="1400" dirty="0"/>
              <a:t> в компанії,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дозволяє</a:t>
            </a:r>
            <a:r>
              <a:rPr lang="ru-RU" sz="1400" dirty="0"/>
              <a:t>:</a:t>
            </a:r>
          </a:p>
          <a:p>
            <a:pPr marL="285750" indent="-285750">
              <a:spcBef>
                <a:spcPts val="1200"/>
              </a:spcBef>
            </a:pPr>
            <a:r>
              <a:rPr lang="ru-RU" sz="1400" dirty="0" err="1"/>
              <a:t>зручно</a:t>
            </a:r>
            <a:r>
              <a:rPr lang="ru-RU" sz="1400" dirty="0"/>
              <a:t> </a:t>
            </a:r>
            <a:r>
              <a:rPr lang="ru-RU" sz="1400" dirty="0" err="1"/>
              <a:t>зберігати</a:t>
            </a:r>
            <a:r>
              <a:rPr lang="ru-RU" sz="1400" dirty="0"/>
              <a:t> </a:t>
            </a:r>
            <a:r>
              <a:rPr lang="ru-RU" sz="1400" dirty="0" err="1"/>
              <a:t>дані</a:t>
            </a:r>
            <a:r>
              <a:rPr lang="ru-RU" sz="1400" dirty="0"/>
              <a:t> про </a:t>
            </a:r>
            <a:r>
              <a:rPr lang="ru-RU" sz="1400" dirty="0" err="1"/>
              <a:t>кандидатів</a:t>
            </a:r>
            <a:r>
              <a:rPr lang="ru-RU" sz="1400" dirty="0"/>
              <a:t> та </a:t>
            </a:r>
            <a:r>
              <a:rPr lang="ru-RU" sz="1400" dirty="0" err="1"/>
              <a:t>вакансії</a:t>
            </a:r>
            <a:r>
              <a:rPr lang="ru-RU" sz="1400" dirty="0"/>
              <a:t>, </a:t>
            </a:r>
            <a:r>
              <a:rPr lang="ru-RU" sz="1400" dirty="0" err="1"/>
              <a:t>клієнтів</a:t>
            </a:r>
            <a:r>
              <a:rPr lang="ru-RU" sz="1400" dirty="0"/>
              <a:t> та </a:t>
            </a:r>
            <a:r>
              <a:rPr lang="ru-RU" sz="1400" dirty="0" err="1"/>
              <a:t>взаємодії</a:t>
            </a:r>
            <a:r>
              <a:rPr lang="ru-RU" sz="1400" dirty="0"/>
              <a:t>;</a:t>
            </a:r>
          </a:p>
          <a:p>
            <a:pPr marL="285750" indent="-285750">
              <a:spcBef>
                <a:spcPts val="1200"/>
              </a:spcBef>
            </a:pPr>
            <a:r>
              <a:rPr lang="ru-RU" sz="1400" dirty="0" err="1"/>
              <a:t>формувати</a:t>
            </a:r>
            <a:r>
              <a:rPr lang="ru-RU" sz="1400" dirty="0"/>
              <a:t> </a:t>
            </a:r>
            <a:r>
              <a:rPr lang="ru-RU" sz="1400" dirty="0" err="1"/>
              <a:t>аналітичні</a:t>
            </a:r>
            <a:r>
              <a:rPr lang="ru-RU" sz="1400" dirty="0"/>
              <a:t> </a:t>
            </a:r>
            <a:r>
              <a:rPr lang="ru-RU" sz="1400" dirty="0" err="1"/>
              <a:t>звіти</a:t>
            </a:r>
            <a:r>
              <a:rPr lang="ru-RU" sz="1400" dirty="0"/>
              <a:t> для </a:t>
            </a:r>
            <a:r>
              <a:rPr lang="ru-RU" sz="1400" dirty="0" err="1"/>
              <a:t>оцінки</a:t>
            </a:r>
            <a:r>
              <a:rPr lang="ru-RU" sz="1400" dirty="0"/>
              <a:t> </a:t>
            </a:r>
            <a:r>
              <a:rPr lang="ru-RU" sz="1400" dirty="0" err="1"/>
              <a:t>ефективності</a:t>
            </a:r>
            <a:r>
              <a:rPr lang="ru-RU" sz="140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sz="1400" dirty="0" err="1"/>
              <a:t>Зі</a:t>
            </a:r>
            <a:r>
              <a:rPr lang="ru-RU" sz="1400" dirty="0"/>
              <a:t> </a:t>
            </a:r>
            <a:r>
              <a:rPr lang="ru-RU" sz="1400" dirty="0" err="1"/>
              <a:t>зростанням</a:t>
            </a:r>
            <a:r>
              <a:rPr lang="ru-RU" sz="1400" dirty="0"/>
              <a:t> </a:t>
            </a:r>
            <a:r>
              <a:rPr lang="ru-RU" sz="1400" dirty="0" err="1"/>
              <a:t>кількості</a:t>
            </a:r>
            <a:r>
              <a:rPr lang="ru-RU" sz="1400" dirty="0"/>
              <a:t> </a:t>
            </a:r>
            <a:r>
              <a:rPr lang="ru-RU" sz="1400" dirty="0" err="1"/>
              <a:t>кандидатів</a:t>
            </a:r>
            <a:r>
              <a:rPr lang="ru-RU" sz="1400" dirty="0"/>
              <a:t> і </a:t>
            </a:r>
            <a:r>
              <a:rPr lang="ru-RU" sz="1400" dirty="0" err="1"/>
              <a:t>вакансій</a:t>
            </a:r>
            <a:r>
              <a:rPr lang="ru-RU" sz="1400" dirty="0"/>
              <a:t> компанії </a:t>
            </a:r>
            <a:r>
              <a:rPr lang="ru-RU" sz="1400" dirty="0" err="1"/>
              <a:t>потребують</a:t>
            </a:r>
            <a:r>
              <a:rPr lang="ru-RU" sz="1400" dirty="0"/>
              <a:t> </a:t>
            </a:r>
            <a:r>
              <a:rPr lang="ru-RU" sz="1400" dirty="0" err="1"/>
              <a:t>інструментів</a:t>
            </a:r>
            <a:r>
              <a:rPr lang="ru-RU" sz="1400" dirty="0"/>
              <a:t> для </a:t>
            </a:r>
            <a:r>
              <a:rPr lang="ru-RU" sz="1400" dirty="0" err="1"/>
              <a:t>структурованого</a:t>
            </a:r>
            <a:r>
              <a:rPr lang="ru-RU" sz="1400" dirty="0"/>
              <a:t> </a:t>
            </a:r>
            <a:r>
              <a:rPr lang="ru-RU" sz="1400" dirty="0" err="1"/>
              <a:t>збереження</a:t>
            </a:r>
            <a:r>
              <a:rPr lang="ru-RU" sz="1400" dirty="0"/>
              <a:t> та </a:t>
            </a:r>
            <a:r>
              <a:rPr lang="ru-RU" sz="1400" dirty="0" err="1"/>
              <a:t>швидкого</a:t>
            </a:r>
            <a:r>
              <a:rPr lang="ru-RU" sz="1400" dirty="0"/>
              <a:t> доступу до </a:t>
            </a:r>
            <a:r>
              <a:rPr lang="ru-RU" sz="1400" dirty="0" err="1"/>
              <a:t>даних</a:t>
            </a:r>
            <a:r>
              <a:rPr lang="ru-RU" sz="1400" dirty="0"/>
              <a:t>.</a:t>
            </a:r>
            <a:endParaRPr sz="14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та ринку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559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buNone/>
            </a:pPr>
            <a:r>
              <a:rPr lang="ru-RU" sz="1600" b="1" dirty="0">
                <a:highlight>
                  <a:srgbClr val="FFFFFF"/>
                </a:highlight>
              </a:rPr>
              <a:t>Проблема:</a:t>
            </a:r>
          </a:p>
          <a:p>
            <a:pPr marL="114300" indent="0">
              <a:buNone/>
            </a:pPr>
            <a:br>
              <a:rPr lang="ru-RU" sz="1600" dirty="0">
                <a:highlight>
                  <a:srgbClr val="FFFFFF"/>
                </a:highlight>
              </a:rPr>
            </a:br>
            <a:r>
              <a:rPr lang="ru-RU" sz="1600" dirty="0">
                <a:highlight>
                  <a:srgbClr val="FFFFFF"/>
                </a:highlight>
              </a:rPr>
              <a:t>- </a:t>
            </a:r>
            <a:r>
              <a:rPr lang="ru-RU" sz="1600" dirty="0" err="1">
                <a:highlight>
                  <a:srgbClr val="FFFFFF"/>
                </a:highlight>
              </a:rPr>
              <a:t>більшість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українських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компаній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прагнуть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оптимізувати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витрати</a:t>
            </a:r>
            <a:r>
              <a:rPr lang="ru-RU" sz="1600" dirty="0">
                <a:highlight>
                  <a:srgbClr val="FFFFFF"/>
                </a:highlight>
              </a:rPr>
              <a:t> на рекрутинг;</a:t>
            </a:r>
          </a:p>
          <a:p>
            <a:pPr marL="114300" indent="0">
              <a:buNone/>
            </a:pPr>
            <a:r>
              <a:rPr lang="ru-RU" sz="1600" dirty="0">
                <a:highlight>
                  <a:srgbClr val="FFFFFF"/>
                </a:highlight>
              </a:rPr>
              <a:t>- </a:t>
            </a:r>
            <a:r>
              <a:rPr lang="ru-RU" sz="1600" dirty="0" err="1">
                <a:highlight>
                  <a:srgbClr val="FFFFFF"/>
                </a:highlight>
              </a:rPr>
              <a:t>сучасні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en-US" sz="1600" dirty="0">
                <a:highlight>
                  <a:srgbClr val="FFFFFF"/>
                </a:highlight>
              </a:rPr>
              <a:t>ATS-</a:t>
            </a:r>
            <a:r>
              <a:rPr lang="ru-RU" sz="1600" dirty="0" err="1">
                <a:highlight>
                  <a:srgbClr val="FFFFFF"/>
                </a:highlight>
              </a:rPr>
              <a:t>системи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мають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занадто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загальний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функціонал</a:t>
            </a:r>
            <a:r>
              <a:rPr lang="ru-RU" sz="1600" dirty="0">
                <a:highlight>
                  <a:srgbClr val="FFFFFF"/>
                </a:highlight>
              </a:rPr>
              <a:t> і </a:t>
            </a:r>
            <a:r>
              <a:rPr lang="ru-RU" sz="1600" dirty="0" err="1">
                <a:highlight>
                  <a:srgbClr val="FFFFFF"/>
                </a:highlight>
              </a:rPr>
              <a:t>високу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ціну</a:t>
            </a:r>
            <a:r>
              <a:rPr lang="ru-RU" sz="1600" dirty="0">
                <a:highlight>
                  <a:srgbClr val="FFFFFF"/>
                </a:highlight>
              </a:rPr>
              <a:t>;</a:t>
            </a:r>
            <a:br>
              <a:rPr lang="ru-RU" sz="1600" dirty="0">
                <a:highlight>
                  <a:srgbClr val="FFFFFF"/>
                </a:highlight>
              </a:rPr>
            </a:br>
            <a:r>
              <a:rPr lang="ru-RU" sz="1600" dirty="0">
                <a:highlight>
                  <a:srgbClr val="FFFFFF"/>
                </a:highlight>
              </a:rPr>
              <a:t>- </a:t>
            </a:r>
            <a:r>
              <a:rPr lang="ru-RU" sz="1600" dirty="0" err="1">
                <a:highlight>
                  <a:srgbClr val="FFFFFF"/>
                </a:highlight>
              </a:rPr>
              <a:t>виникає</a:t>
            </a:r>
            <a:r>
              <a:rPr lang="ru-RU" sz="1600" dirty="0">
                <a:highlight>
                  <a:srgbClr val="FFFFFF"/>
                </a:highlight>
              </a:rPr>
              <a:t> потреба у простому та доступному </a:t>
            </a:r>
            <a:r>
              <a:rPr lang="ru-RU" sz="1600" dirty="0" err="1">
                <a:highlight>
                  <a:srgbClr val="FFFFFF"/>
                </a:highlight>
              </a:rPr>
              <a:t>рішенні</a:t>
            </a:r>
            <a:r>
              <a:rPr lang="ru-RU" sz="1600" dirty="0">
                <a:highlight>
                  <a:srgbClr val="FFFFFF"/>
                </a:highlight>
              </a:rPr>
              <a:t>, </a:t>
            </a:r>
            <a:r>
              <a:rPr lang="ru-RU" sz="1600" dirty="0" err="1">
                <a:highlight>
                  <a:srgbClr val="FFFFFF"/>
                </a:highlight>
              </a:rPr>
              <a:t>адаптованому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під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en-US" sz="1600" dirty="0">
                <a:highlight>
                  <a:srgbClr val="FFFFFF"/>
                </a:highlight>
              </a:rPr>
              <a:t>IT-</a:t>
            </a:r>
            <a:r>
              <a:rPr lang="ru-RU" sz="1600" dirty="0">
                <a:highlight>
                  <a:srgbClr val="FFFFFF"/>
                </a:highlight>
              </a:rPr>
              <a:t>рекрутинг.</a:t>
            </a:r>
          </a:p>
          <a:p>
            <a:pPr marL="114300" indent="0">
              <a:buNone/>
            </a:pPr>
            <a:endParaRPr lang="ru-RU" sz="1600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ru-RU" sz="1600" b="1" dirty="0" err="1">
                <a:highlight>
                  <a:srgbClr val="FFFFFF"/>
                </a:highlight>
              </a:rPr>
              <a:t>Актуальність</a:t>
            </a:r>
            <a:r>
              <a:rPr lang="ru-RU" sz="1600" b="1" dirty="0">
                <a:highlight>
                  <a:srgbClr val="FFFFFF"/>
                </a:highlight>
              </a:rPr>
              <a:t>:</a:t>
            </a:r>
          </a:p>
          <a:p>
            <a:pPr marL="114300" indent="0">
              <a:buNone/>
            </a:pPr>
            <a:br>
              <a:rPr lang="ru-RU" sz="1600" dirty="0">
                <a:highlight>
                  <a:srgbClr val="FFFFFF"/>
                </a:highlight>
              </a:rPr>
            </a:br>
            <a:r>
              <a:rPr lang="ru-RU" sz="1600" dirty="0">
                <a:highlight>
                  <a:srgbClr val="FFFFFF"/>
                </a:highlight>
              </a:rPr>
              <a:t>- </a:t>
            </a:r>
            <a:r>
              <a:rPr lang="ru-RU" sz="1600" dirty="0" err="1">
                <a:highlight>
                  <a:srgbClr val="FFFFFF"/>
                </a:highlight>
              </a:rPr>
              <a:t>зменшення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кількості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наймів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змушує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бізнеси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шукати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ефективніші</a:t>
            </a:r>
            <a:r>
              <a:rPr lang="ru-RU" sz="1600" dirty="0">
                <a:highlight>
                  <a:srgbClr val="FFFFFF"/>
                </a:highlight>
              </a:rPr>
              <a:t>, </a:t>
            </a:r>
            <a:r>
              <a:rPr lang="ru-RU" sz="1600" dirty="0" err="1">
                <a:highlight>
                  <a:srgbClr val="FFFFFF"/>
                </a:highlight>
              </a:rPr>
              <a:t>але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дешевші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інструменти</a:t>
            </a:r>
            <a:r>
              <a:rPr lang="ru-RU" sz="1600" dirty="0">
                <a:highlight>
                  <a:srgbClr val="FFFFFF"/>
                </a:highlight>
              </a:rPr>
              <a:t>;</a:t>
            </a:r>
            <a:br>
              <a:rPr lang="ru-RU" sz="1600" dirty="0">
                <a:highlight>
                  <a:srgbClr val="FFFFFF"/>
                </a:highlight>
              </a:rPr>
            </a:br>
            <a:r>
              <a:rPr lang="ru-RU" sz="1600" dirty="0">
                <a:highlight>
                  <a:srgbClr val="FFFFFF"/>
                </a:highlight>
              </a:rPr>
              <a:t>- </a:t>
            </a:r>
            <a:r>
              <a:rPr lang="ru-RU" sz="1600" dirty="0" err="1">
                <a:highlight>
                  <a:srgbClr val="FFFFFF"/>
                </a:highlight>
              </a:rPr>
              <a:t>складність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адаптації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закордонних</a:t>
            </a:r>
            <a:r>
              <a:rPr lang="ru-RU" sz="1600" dirty="0">
                <a:highlight>
                  <a:srgbClr val="FFFFFF"/>
                </a:highlight>
              </a:rPr>
              <a:t> систем до </a:t>
            </a:r>
            <a:r>
              <a:rPr lang="ru-RU" sz="1600" dirty="0" err="1">
                <a:highlight>
                  <a:srgbClr val="FFFFFF"/>
                </a:highlight>
              </a:rPr>
              <a:t>українських</a:t>
            </a:r>
            <a:r>
              <a:rPr lang="ru-RU" sz="1600" dirty="0">
                <a:highlight>
                  <a:srgbClr val="FFFFFF"/>
                </a:highlight>
              </a:rPr>
              <a:t> </a:t>
            </a:r>
            <a:r>
              <a:rPr lang="ru-RU" sz="1600" dirty="0" err="1">
                <a:highlight>
                  <a:srgbClr val="FFFFFF"/>
                </a:highlight>
              </a:rPr>
              <a:t>реалій</a:t>
            </a:r>
            <a:r>
              <a:rPr lang="ru-RU" sz="1600" dirty="0">
                <a:highlight>
                  <a:srgbClr val="FFFFFF"/>
                </a:highlight>
              </a:rPr>
              <a:t> та </a:t>
            </a:r>
            <a:r>
              <a:rPr lang="ru-RU" sz="1600" dirty="0" err="1">
                <a:highlight>
                  <a:srgbClr val="FFFFFF"/>
                </a:highlight>
              </a:rPr>
              <a:t>процесів</a:t>
            </a:r>
            <a:r>
              <a:rPr lang="ru-RU" sz="1600" dirty="0">
                <a:highlight>
                  <a:srgbClr val="FFFFFF"/>
                </a:highlight>
              </a:rPr>
              <a:t>.</a:t>
            </a:r>
          </a:p>
          <a:p>
            <a:pPr marL="114300" indent="0">
              <a:buNone/>
            </a:pPr>
            <a:endParaRPr lang="ru-RU" sz="1600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ru-RU" sz="1600" b="1" dirty="0" err="1">
                <a:highlight>
                  <a:srgbClr val="FFFFFF"/>
                </a:highlight>
              </a:rPr>
              <a:t>Досліджені</a:t>
            </a:r>
            <a:r>
              <a:rPr lang="ru-RU" sz="1600" b="1" dirty="0">
                <a:highlight>
                  <a:srgbClr val="FFFFFF"/>
                </a:highlight>
              </a:rPr>
              <a:t> </a:t>
            </a:r>
            <a:r>
              <a:rPr lang="ru-RU" sz="1600" b="1" dirty="0" err="1">
                <a:highlight>
                  <a:srgbClr val="FFFFFF"/>
                </a:highlight>
              </a:rPr>
              <a:t>конкуренти</a:t>
            </a:r>
            <a:r>
              <a:rPr lang="ru-RU" sz="1600" b="1" dirty="0">
                <a:highlight>
                  <a:srgbClr val="FFFFFF"/>
                </a:highlight>
              </a:rPr>
              <a:t>:</a:t>
            </a:r>
          </a:p>
          <a:p>
            <a:pPr marL="114300" indent="0">
              <a:buNone/>
            </a:pPr>
            <a:endParaRPr lang="ru-RU" sz="1600" b="1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uk-UA" sz="1600" dirty="0"/>
              <a:t>- </a:t>
            </a:r>
            <a:r>
              <a:rPr lang="en-US" sz="1600" dirty="0"/>
              <a:t>Peopleforce</a:t>
            </a:r>
            <a:r>
              <a:rPr lang="uk-UA" sz="1600" dirty="0"/>
              <a:t>;</a:t>
            </a:r>
          </a:p>
          <a:p>
            <a:pPr marL="114300" indent="0">
              <a:buNone/>
            </a:pPr>
            <a:r>
              <a:rPr lang="uk-UA" sz="1600" dirty="0"/>
              <a:t>- </a:t>
            </a:r>
            <a:r>
              <a:rPr lang="en-US" sz="1600" dirty="0"/>
              <a:t>Cleverstaff.</a:t>
            </a:r>
            <a:endParaRPr lang="ru-RU" sz="1600" dirty="0">
              <a:highlight>
                <a:srgbClr val="FFFFFF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C6A5A-034E-72ED-F332-F185FCE4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" sz="4400" dirty="0"/>
              <a:t>Порівняння існуючих рішень</a:t>
            </a:r>
            <a:endParaRPr lang="en-US" dirty="0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6E698645-F50C-6E48-1D3A-9B277E96D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F65F0-7854-E01C-7E07-0710B52B9DB4}"/>
              </a:ext>
            </a:extLst>
          </p:cNvPr>
          <p:cNvSpPr txBox="1"/>
          <p:nvPr/>
        </p:nvSpPr>
        <p:spPr>
          <a:xfrm>
            <a:off x="8772604" y="4657225"/>
            <a:ext cx="27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5EEF41-5B9E-4186-8855-3C8162DCC2D6}" type="slidenum">
              <a:rPr lang="uk-UA" smtClean="0"/>
              <a:pPr/>
              <a:t>4</a:t>
            </a:fld>
            <a:endParaRPr lang="en-US" dirty="0"/>
          </a:p>
        </p:txBody>
      </p:sp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4AEEE622-7D86-AE54-1042-E3D23827A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88829"/>
              </p:ext>
            </p:extLst>
          </p:nvPr>
        </p:nvGraphicFramePr>
        <p:xfrm>
          <a:off x="414299" y="1225225"/>
          <a:ext cx="8295361" cy="3346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518">
                  <a:extLst>
                    <a:ext uri="{9D8B030D-6E8A-4147-A177-3AD203B41FA5}">
                      <a16:colId xmlns:a16="http://schemas.microsoft.com/office/drawing/2014/main" val="932064965"/>
                    </a:ext>
                  </a:extLst>
                </a:gridCol>
                <a:gridCol w="3685779">
                  <a:extLst>
                    <a:ext uri="{9D8B030D-6E8A-4147-A177-3AD203B41FA5}">
                      <a16:colId xmlns:a16="http://schemas.microsoft.com/office/drawing/2014/main" val="869223817"/>
                    </a:ext>
                  </a:extLst>
                </a:gridCol>
                <a:gridCol w="3187064">
                  <a:extLst>
                    <a:ext uri="{9D8B030D-6E8A-4147-A177-3AD203B41FA5}">
                      <a16:colId xmlns:a16="http://schemas.microsoft.com/office/drawing/2014/main" val="982818020"/>
                    </a:ext>
                  </a:extLst>
                </a:gridCol>
              </a:tblGrid>
              <a:tr h="603706"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Система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Переваги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Недоліки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451289"/>
                  </a:ext>
                </a:extLst>
              </a:tr>
              <a:tr h="130803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Peopleforce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Канбан-воронка найму		</a:t>
                      </a:r>
                    </a:p>
                    <a:p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Розвинена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аналітика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з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візуалізацією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		</a:t>
                      </a:r>
                    </a:p>
                    <a:p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Інтеграції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та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підтримка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командної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роботи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Надлишковий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функціонал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для невеликих команд</a:t>
                      </a:r>
                    </a:p>
                    <a:p>
                      <a:pPr algn="l"/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	</a:t>
                      </a:r>
                    </a:p>
                    <a:p>
                      <a:pPr algn="l"/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Висока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вартість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підписки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		</a:t>
                      </a:r>
                    </a:p>
                    <a:p>
                      <a:pPr algn="l"/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Орієнтована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на великий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бізнес</a:t>
                      </a:r>
                      <a:endParaRPr lang="ru-RU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l"/>
                      <a:endParaRPr lang="ru-RU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algn="l"/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Охоплює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всі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сфери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діяльності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uk-UA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необхідно самостійно налаштовувати 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для 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378821"/>
                  </a:ext>
                </a:extLst>
              </a:tr>
              <a:tr h="13664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Cleverstaff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Візуалізація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воронки найму		</a:t>
                      </a:r>
                    </a:p>
                    <a:p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Планування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задач (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дзвінки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інтерв’ю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)		</a:t>
                      </a:r>
                    </a:p>
                    <a:p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Можливість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використання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без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повної</a:t>
                      </a:r>
                      <a:r>
                        <a:rPr lang="ru-RU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ru-RU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автоматизації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7885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19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764699"/>
            <a:ext cx="8520600" cy="3721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dirty="0">
                <a:solidFill>
                  <a:srgbClr val="0D0D0D"/>
                </a:solidFill>
              </a:rPr>
              <a:t>Задача – </a:t>
            </a:r>
            <a:r>
              <a:rPr lang="ru-RU" dirty="0" err="1">
                <a:solidFill>
                  <a:srgbClr val="0D0D0D"/>
                </a:solidFill>
              </a:rPr>
              <a:t>створити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інформаційну</a:t>
            </a:r>
            <a:r>
              <a:rPr lang="ru-RU" dirty="0">
                <a:solidFill>
                  <a:srgbClr val="0D0D0D"/>
                </a:solidFill>
              </a:rPr>
              <a:t> систему, яка </a:t>
            </a:r>
            <a:r>
              <a:rPr lang="ru-RU" dirty="0" err="1">
                <a:solidFill>
                  <a:srgbClr val="0D0D0D"/>
                </a:solidFill>
              </a:rPr>
              <a:t>забезпечує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зручне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управління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процесом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підбору</a:t>
            </a:r>
            <a:r>
              <a:rPr lang="ru-RU" dirty="0">
                <a:solidFill>
                  <a:srgbClr val="0D0D0D"/>
                </a:solidFill>
              </a:rPr>
              <a:t> персоналу для невеликих рекрутингових команд.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 b="1" dirty="0" err="1">
                <a:solidFill>
                  <a:srgbClr val="0D0D0D"/>
                </a:solidFill>
              </a:rPr>
              <a:t>Очікувані</a:t>
            </a:r>
            <a:r>
              <a:rPr lang="ru-RU" b="1" dirty="0">
                <a:solidFill>
                  <a:srgbClr val="0D0D0D"/>
                </a:solidFill>
              </a:rPr>
              <a:t> </a:t>
            </a:r>
            <a:r>
              <a:rPr lang="ru-RU" b="1" dirty="0" err="1">
                <a:solidFill>
                  <a:srgbClr val="0D0D0D"/>
                </a:solidFill>
              </a:rPr>
              <a:t>результати</a:t>
            </a:r>
            <a:r>
              <a:rPr lang="ru-RU" b="1" dirty="0">
                <a:solidFill>
                  <a:srgbClr val="0D0D0D"/>
                </a:solidFill>
              </a:rPr>
              <a:t>: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 dirty="0">
                <a:solidFill>
                  <a:srgbClr val="0D0D0D"/>
                </a:solidFill>
              </a:rPr>
              <a:t>– </a:t>
            </a:r>
            <a:r>
              <a:rPr lang="ru-RU" dirty="0" err="1">
                <a:solidFill>
                  <a:srgbClr val="0D0D0D"/>
                </a:solidFill>
              </a:rPr>
              <a:t>реалізація</a:t>
            </a:r>
            <a:r>
              <a:rPr lang="ru-RU" dirty="0">
                <a:solidFill>
                  <a:srgbClr val="0D0D0D"/>
                </a:solidFill>
              </a:rPr>
              <a:t> вебзастосунку </a:t>
            </a:r>
            <a:r>
              <a:rPr lang="en-US" dirty="0">
                <a:solidFill>
                  <a:srgbClr val="0D0D0D"/>
                </a:solidFill>
              </a:rPr>
              <a:t>SmartBase</a:t>
            </a:r>
            <a:r>
              <a:rPr lang="uk-UA" dirty="0">
                <a:solidFill>
                  <a:srgbClr val="0D0D0D"/>
                </a:solidFill>
              </a:rPr>
              <a:t>, орієнтованого на </a:t>
            </a:r>
            <a:r>
              <a:rPr lang="en-US" dirty="0">
                <a:solidFill>
                  <a:srgbClr val="0D0D0D"/>
                </a:solidFill>
              </a:rPr>
              <a:t>IT-</a:t>
            </a:r>
            <a:r>
              <a:rPr lang="uk-UA" dirty="0">
                <a:solidFill>
                  <a:srgbClr val="0D0D0D"/>
                </a:solidFill>
              </a:rPr>
              <a:t>галузь;</a:t>
            </a:r>
            <a:endParaRPr lang="en-US" dirty="0">
              <a:solidFill>
                <a:srgbClr val="0D0D0D"/>
              </a:solidFill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en-US" dirty="0">
                <a:solidFill>
                  <a:srgbClr val="0D0D0D"/>
                </a:solidFill>
              </a:rPr>
              <a:t>– </a:t>
            </a:r>
            <a:r>
              <a:rPr lang="ru-RU" dirty="0" err="1">
                <a:solidFill>
                  <a:srgbClr val="0D0D0D"/>
                </a:solidFill>
              </a:rPr>
              <a:t>можливість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створення</a:t>
            </a:r>
            <a:r>
              <a:rPr lang="ru-RU" dirty="0">
                <a:solidFill>
                  <a:srgbClr val="0D0D0D"/>
                </a:solidFill>
              </a:rPr>
              <a:t> та перегляду </a:t>
            </a:r>
            <a:r>
              <a:rPr lang="ru-RU" dirty="0" err="1">
                <a:solidFill>
                  <a:srgbClr val="0D0D0D"/>
                </a:solidFill>
              </a:rPr>
              <a:t>кандидатів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вакансій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клієнтів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користувачів</a:t>
            </a:r>
            <a:r>
              <a:rPr lang="ru-RU" dirty="0">
                <a:solidFill>
                  <a:srgbClr val="0D0D0D"/>
                </a:solidFill>
              </a:rPr>
              <a:t>;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 dirty="0">
                <a:solidFill>
                  <a:srgbClr val="0D0D0D"/>
                </a:solidFill>
              </a:rPr>
              <a:t>– </a:t>
            </a:r>
            <a:r>
              <a:rPr lang="uk-UA" dirty="0">
                <a:solidFill>
                  <a:srgbClr val="0D0D0D"/>
                </a:solidFill>
              </a:rPr>
              <a:t>з</a:t>
            </a:r>
            <a:r>
              <a:rPr lang="ru-RU" dirty="0" err="1">
                <a:solidFill>
                  <a:srgbClr val="0D0D0D"/>
                </a:solidFill>
              </a:rPr>
              <a:t>береження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контактної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інформації</a:t>
            </a:r>
            <a:r>
              <a:rPr lang="ru-RU" dirty="0">
                <a:solidFill>
                  <a:srgbClr val="0D0D0D"/>
                </a:solidFill>
              </a:rPr>
              <a:t> та </a:t>
            </a:r>
            <a:r>
              <a:rPr lang="ru-RU" dirty="0" err="1">
                <a:solidFill>
                  <a:srgbClr val="0D0D0D"/>
                </a:solidFill>
              </a:rPr>
              <a:t>файлів</a:t>
            </a:r>
            <a:r>
              <a:rPr lang="ru-RU" dirty="0">
                <a:solidFill>
                  <a:srgbClr val="0D0D0D"/>
                </a:solidFill>
              </a:rPr>
              <a:t>;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 dirty="0">
                <a:solidFill>
                  <a:srgbClr val="0D0D0D"/>
                </a:solidFill>
              </a:rPr>
              <a:t>– </a:t>
            </a:r>
            <a:r>
              <a:rPr lang="ru-RU" dirty="0" err="1">
                <a:solidFill>
                  <a:srgbClr val="0D0D0D"/>
                </a:solidFill>
              </a:rPr>
              <a:t>призначення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типів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взаємодії</a:t>
            </a:r>
            <a:r>
              <a:rPr lang="ru-RU" dirty="0">
                <a:solidFill>
                  <a:srgbClr val="0D0D0D"/>
                </a:solidFill>
              </a:rPr>
              <a:t> (</a:t>
            </a:r>
            <a:r>
              <a:rPr lang="ru-RU" dirty="0" err="1">
                <a:solidFill>
                  <a:srgbClr val="0D0D0D"/>
                </a:solidFill>
              </a:rPr>
              <a:t>інтервʼю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дзвінки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тощо</a:t>
            </a:r>
            <a:r>
              <a:rPr lang="ru-RU" dirty="0">
                <a:solidFill>
                  <a:srgbClr val="0D0D0D"/>
                </a:solidFill>
              </a:rPr>
              <a:t>);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 dirty="0">
                <a:solidFill>
                  <a:srgbClr val="0D0D0D"/>
                </a:solidFill>
              </a:rPr>
              <a:t>– </a:t>
            </a:r>
            <a:r>
              <a:rPr lang="ru-RU" dirty="0" err="1">
                <a:solidFill>
                  <a:srgbClr val="0D0D0D"/>
                </a:solidFill>
              </a:rPr>
              <a:t>побудова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звіту</a:t>
            </a:r>
            <a:r>
              <a:rPr lang="ru-RU" dirty="0">
                <a:solidFill>
                  <a:srgbClr val="0D0D0D"/>
                </a:solidFill>
              </a:rPr>
              <a:t> про </a:t>
            </a:r>
            <a:r>
              <a:rPr lang="ru-RU" dirty="0" err="1">
                <a:solidFill>
                  <a:srgbClr val="0D0D0D"/>
                </a:solidFill>
              </a:rPr>
              <a:t>активність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користувачів</a:t>
            </a:r>
            <a:r>
              <a:rPr lang="ru-RU" dirty="0">
                <a:solidFill>
                  <a:srgbClr val="0D0D0D"/>
                </a:solidFill>
              </a:rPr>
              <a:t> та </a:t>
            </a:r>
            <a:r>
              <a:rPr lang="ru-RU" dirty="0" err="1">
                <a:solidFill>
                  <a:srgbClr val="0D0D0D"/>
                </a:solidFill>
              </a:rPr>
              <a:t>отримання</a:t>
            </a:r>
            <a:r>
              <a:rPr lang="ru-RU" dirty="0">
                <a:solidFill>
                  <a:srgbClr val="0D0D0D"/>
                </a:solidFill>
              </a:rPr>
              <a:t> статистики за </a:t>
            </a:r>
            <a:r>
              <a:rPr lang="ru-RU" dirty="0" err="1">
                <a:solidFill>
                  <a:srgbClr val="0D0D0D"/>
                </a:solidFill>
              </a:rPr>
              <a:t>вакансіями</a:t>
            </a:r>
            <a:r>
              <a:rPr lang="ru-RU" dirty="0">
                <a:solidFill>
                  <a:srgbClr val="0D0D0D"/>
                </a:solidFill>
              </a:rPr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804E13F7-0A74-9419-3379-F4249887D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956437"/>
              </p:ext>
            </p:extLst>
          </p:nvPr>
        </p:nvGraphicFramePr>
        <p:xfrm>
          <a:off x="338730" y="953770"/>
          <a:ext cx="846654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180">
                  <a:extLst>
                    <a:ext uri="{9D8B030D-6E8A-4147-A177-3AD203B41FA5}">
                      <a16:colId xmlns:a16="http://schemas.microsoft.com/office/drawing/2014/main" val="1604476036"/>
                    </a:ext>
                  </a:extLst>
                </a:gridCol>
                <a:gridCol w="2822180">
                  <a:extLst>
                    <a:ext uri="{9D8B030D-6E8A-4147-A177-3AD203B41FA5}">
                      <a16:colId xmlns:a16="http://schemas.microsoft.com/office/drawing/2014/main" val="3803322898"/>
                    </a:ext>
                  </a:extLst>
                </a:gridCol>
                <a:gridCol w="2822180">
                  <a:extLst>
                    <a:ext uri="{9D8B030D-6E8A-4147-A177-3AD203B41FA5}">
                      <a16:colId xmlns:a16="http://schemas.microsoft.com/office/drawing/2014/main" val="3183582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Інше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6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☕</a:t>
                      </a:r>
                      <a:r>
                        <a:rPr lang="uk-UA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Java 21</a:t>
                      </a: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🌱</a:t>
                      </a:r>
                      <a:r>
                        <a:rPr lang="uk-UA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Spring Boot</a:t>
                      </a: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🛢️ PostgreSQL</a:t>
                      </a: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📦 JPA / Hibernate, Liquibase</a:t>
                      </a: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🔐 Spring Security + JWT</a:t>
                      </a: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🧪 JUnit / Mockito</a:t>
                      </a: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☁️ Azure 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⚛️</a:t>
                      </a:r>
                      <a:r>
                        <a:rPr lang="uk-UA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React.js</a:t>
                      </a: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🧰 Axios, React Router</a:t>
                      </a: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🖌️ </a:t>
                      </a:r>
                      <a:r>
                        <a:rPr lang="en-US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TailwindCSS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🔔 React Hot Toast</a:t>
                      </a: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📅 React </a:t>
                      </a:r>
                      <a:r>
                        <a:rPr lang="en-US" dirty="0" err="1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Datepicker</a:t>
                      </a:r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⚙️ Postman</a:t>
                      </a:r>
                    </a:p>
                    <a:p>
                      <a:endParaRPr lang="en-US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🔁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612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384221" y="1118507"/>
            <a:ext cx="4490854" cy="34607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en-US" b="1" dirty="0">
                <a:solidFill>
                  <a:srgbClr val="0D0D0D"/>
                </a:solidFill>
              </a:rPr>
              <a:t>Front-end (React)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 dirty="0" err="1">
                <a:solidFill>
                  <a:srgbClr val="0D0D0D"/>
                </a:solidFill>
              </a:rPr>
              <a:t>Відповідає</a:t>
            </a:r>
            <a:r>
              <a:rPr lang="ru-RU" dirty="0">
                <a:solidFill>
                  <a:srgbClr val="0D0D0D"/>
                </a:solidFill>
              </a:rPr>
              <a:t> за </a:t>
            </a:r>
            <a:r>
              <a:rPr lang="ru-RU" dirty="0" err="1">
                <a:solidFill>
                  <a:srgbClr val="0D0D0D"/>
                </a:solidFill>
              </a:rPr>
              <a:t>інтерфейс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користувача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маршрутизацію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форми</a:t>
            </a:r>
            <a:r>
              <a:rPr lang="ru-RU" dirty="0">
                <a:solidFill>
                  <a:srgbClr val="0D0D0D"/>
                </a:solidFill>
              </a:rPr>
              <a:t> та </a:t>
            </a:r>
            <a:r>
              <a:rPr lang="ru-RU" dirty="0" err="1">
                <a:solidFill>
                  <a:srgbClr val="0D0D0D"/>
                </a:solidFill>
              </a:rPr>
              <a:t>взаємодію</a:t>
            </a:r>
            <a:r>
              <a:rPr lang="ru-RU" dirty="0">
                <a:solidFill>
                  <a:srgbClr val="0D0D0D"/>
                </a:solidFill>
              </a:rPr>
              <a:t> з </a:t>
            </a:r>
            <a:r>
              <a:rPr lang="en-US" dirty="0">
                <a:solidFill>
                  <a:srgbClr val="0D0D0D"/>
                </a:solidFill>
              </a:rPr>
              <a:t>API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en-US" b="1" dirty="0">
                <a:solidFill>
                  <a:srgbClr val="0D0D0D"/>
                </a:solidFill>
              </a:rPr>
              <a:t>Back-end (Spring Boot)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 dirty="0" err="1">
                <a:solidFill>
                  <a:srgbClr val="0D0D0D"/>
                </a:solidFill>
              </a:rPr>
              <a:t>Обробка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запитів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авторизація</a:t>
            </a:r>
            <a:r>
              <a:rPr lang="ru-RU" dirty="0">
                <a:solidFill>
                  <a:srgbClr val="0D0D0D"/>
                </a:solidFill>
              </a:rPr>
              <a:t> (</a:t>
            </a:r>
            <a:r>
              <a:rPr lang="en-US" dirty="0">
                <a:solidFill>
                  <a:srgbClr val="0D0D0D"/>
                </a:solidFill>
              </a:rPr>
              <a:t>JWT), </a:t>
            </a:r>
            <a:r>
              <a:rPr lang="ru-RU" dirty="0" err="1">
                <a:solidFill>
                  <a:srgbClr val="0D0D0D"/>
                </a:solidFill>
              </a:rPr>
              <a:t>бізнес-логіка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звіт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збереження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ru-RU" dirty="0" err="1">
                <a:solidFill>
                  <a:srgbClr val="0D0D0D"/>
                </a:solidFill>
              </a:rPr>
              <a:t>даних</a:t>
            </a:r>
            <a:endParaRPr lang="ru-RU" dirty="0">
              <a:solidFill>
                <a:srgbClr val="0D0D0D"/>
              </a:solidFill>
            </a:endParaRPr>
          </a:p>
          <a:p>
            <a:pPr marL="0" lvl="0" indent="0">
              <a:spcBef>
                <a:spcPts val="1500"/>
              </a:spcBef>
              <a:buNone/>
            </a:pPr>
            <a:r>
              <a:rPr lang="ru-RU" b="1" dirty="0">
                <a:solidFill>
                  <a:srgbClr val="0D0D0D"/>
                </a:solidFill>
              </a:rPr>
              <a:t>База </a:t>
            </a:r>
            <a:r>
              <a:rPr lang="ru-RU" b="1" dirty="0" err="1">
                <a:solidFill>
                  <a:srgbClr val="0D0D0D"/>
                </a:solidFill>
              </a:rPr>
              <a:t>даних</a:t>
            </a:r>
            <a:r>
              <a:rPr lang="ru-RU" b="1" dirty="0">
                <a:solidFill>
                  <a:srgbClr val="0D0D0D"/>
                </a:solidFill>
              </a:rPr>
              <a:t> (</a:t>
            </a:r>
            <a:r>
              <a:rPr lang="en-US" b="1" dirty="0">
                <a:solidFill>
                  <a:srgbClr val="0D0D0D"/>
                </a:solidFill>
              </a:rPr>
              <a:t>PostgreSQL)</a:t>
            </a:r>
          </a:p>
          <a:p>
            <a:pPr marL="0" lvl="0" indent="0">
              <a:spcBef>
                <a:spcPts val="1500"/>
              </a:spcBef>
              <a:buNone/>
            </a:pPr>
            <a:r>
              <a:rPr lang="ru-RU" dirty="0" err="1">
                <a:solidFill>
                  <a:srgbClr val="0D0D0D"/>
                </a:solidFill>
              </a:rPr>
              <a:t>Таблиці</a:t>
            </a:r>
            <a:r>
              <a:rPr lang="ru-RU" dirty="0">
                <a:solidFill>
                  <a:srgbClr val="0D0D0D"/>
                </a:solidFill>
              </a:rPr>
              <a:t> з кандидатами, </a:t>
            </a:r>
            <a:r>
              <a:rPr lang="ru-RU" dirty="0" err="1">
                <a:solidFill>
                  <a:srgbClr val="0D0D0D"/>
                </a:solidFill>
              </a:rPr>
              <a:t>клієнтами</a:t>
            </a:r>
            <a:r>
              <a:rPr lang="ru-RU" dirty="0">
                <a:solidFill>
                  <a:srgbClr val="0D0D0D"/>
                </a:solidFill>
              </a:rPr>
              <a:t>, </a:t>
            </a:r>
            <a:r>
              <a:rPr lang="ru-RU" dirty="0" err="1">
                <a:solidFill>
                  <a:srgbClr val="0D0D0D"/>
                </a:solidFill>
              </a:rPr>
              <a:t>вакансіями</a:t>
            </a:r>
            <a:r>
              <a:rPr lang="ru-RU" dirty="0">
                <a:solidFill>
                  <a:srgbClr val="0D0D0D"/>
                </a:solidFill>
              </a:rPr>
              <a:t>, контактами. </a:t>
            </a:r>
            <a:r>
              <a:rPr lang="ru-RU" dirty="0" err="1">
                <a:solidFill>
                  <a:srgbClr val="0D0D0D"/>
                </a:solidFill>
              </a:rPr>
              <a:t>Використовується</a:t>
            </a:r>
            <a:r>
              <a:rPr lang="ru-RU" dirty="0">
                <a:solidFill>
                  <a:srgbClr val="0D0D0D"/>
                </a:solidFill>
              </a:rPr>
              <a:t> </a:t>
            </a:r>
            <a:r>
              <a:rPr lang="en-US" dirty="0">
                <a:solidFill>
                  <a:srgbClr val="0D0D0D"/>
                </a:solidFill>
              </a:rPr>
              <a:t>Spring Data JPA </a:t>
            </a:r>
            <a:r>
              <a:rPr lang="ru-RU" dirty="0">
                <a:solidFill>
                  <a:srgbClr val="0D0D0D"/>
                </a:solidFill>
              </a:rPr>
              <a:t>для </a:t>
            </a:r>
            <a:r>
              <a:rPr lang="ru-RU" dirty="0" err="1">
                <a:solidFill>
                  <a:srgbClr val="0D0D0D"/>
                </a:solidFill>
              </a:rPr>
              <a:t>збереження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4" name="Рисунок 3" descr="Зображення, що містить текст, знімок екрана, схема, ряд&#10;&#10;Вміст на основі ШІ може бути неправильним.">
            <a:extLst>
              <a:ext uri="{FF2B5EF4-FFF2-40B4-BE49-F238E27FC236}">
                <a16:creationId xmlns:a16="http://schemas.microsoft.com/office/drawing/2014/main" id="{A026F21F-2FFF-0ABA-F408-BBB43CC8B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42" y="1453900"/>
            <a:ext cx="3778116" cy="2818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202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3200" dirty="0" err="1"/>
              <a:t>Процес</a:t>
            </a:r>
            <a:r>
              <a:rPr lang="ru-RU" sz="3200" dirty="0"/>
              <a:t> </a:t>
            </a:r>
            <a:r>
              <a:rPr lang="ru-RU" sz="3200" dirty="0" err="1"/>
              <a:t>розробки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54475" y="918949"/>
            <a:ext cx="8520600" cy="36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Обрана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монолітна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архітектура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оптимальне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рішення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невеликого проєкту, яке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спрощує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розгортання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дозволяє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швидко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розробляти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новий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функціонал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без складностей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мікросервісної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інфраструктури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Побудовано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принципо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 – Service – Repository,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забезпечує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чисту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структуру коду та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просту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підтримку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API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обміну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між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фронтендом і бекендом.</a:t>
            </a:r>
          </a:p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БД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 Data JPA,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міграцій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Liquibase,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дозволяє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керувати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схемою через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контрольовані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changelog-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файли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ru-RU" sz="3200" dirty="0" err="1"/>
              <a:t>Ключові</a:t>
            </a:r>
            <a:r>
              <a:rPr lang="ru-RU" sz="3200" dirty="0"/>
              <a:t> </a:t>
            </a:r>
            <a:r>
              <a:rPr lang="ru-RU" sz="3200" dirty="0" err="1"/>
              <a:t>рішення</a:t>
            </a:r>
            <a:r>
              <a:rPr lang="ru-RU" sz="3200" dirty="0"/>
              <a:t> та </a:t>
            </a:r>
            <a:r>
              <a:rPr lang="ru-RU" sz="3200" dirty="0" err="1"/>
              <a:t>особливості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840693"/>
            <a:ext cx="8520600" cy="3518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 dirty="0"/>
              <a:t>DTO (Data Transfer Object)</a:t>
            </a:r>
          </a:p>
          <a:p>
            <a:pPr marL="0" lvl="0" indent="0">
              <a:buNone/>
            </a:pP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запити</a:t>
            </a:r>
            <a:r>
              <a:rPr lang="ru-RU" dirty="0"/>
              <a:t> й </a:t>
            </a:r>
            <a:r>
              <a:rPr lang="ru-RU" dirty="0" err="1"/>
              <a:t>відповіді</a:t>
            </a:r>
            <a:r>
              <a:rPr lang="ru-RU" dirty="0"/>
              <a:t> </a:t>
            </a:r>
            <a:r>
              <a:rPr lang="ru-RU" dirty="0" err="1"/>
              <a:t>побудовані</a:t>
            </a:r>
            <a:r>
              <a:rPr lang="ru-RU" dirty="0"/>
              <a:t> через </a:t>
            </a:r>
            <a:r>
              <a:rPr lang="ru-RU" dirty="0" err="1"/>
              <a:t>окремі</a:t>
            </a:r>
            <a:r>
              <a:rPr lang="ru-RU" dirty="0"/>
              <a:t> </a:t>
            </a:r>
            <a:r>
              <a:rPr lang="en-US" dirty="0"/>
              <a:t>DTO-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підвищує</a:t>
            </a:r>
            <a:r>
              <a:rPr lang="ru-RU" dirty="0"/>
              <a:t> </a:t>
            </a:r>
            <a:r>
              <a:rPr lang="ru-RU" dirty="0" err="1"/>
              <a:t>безпеку</a:t>
            </a:r>
            <a:r>
              <a:rPr lang="ru-RU" dirty="0"/>
              <a:t>, </a:t>
            </a:r>
            <a:r>
              <a:rPr lang="ru-RU" dirty="0" err="1"/>
              <a:t>приховує</a:t>
            </a:r>
            <a:r>
              <a:rPr lang="ru-RU" dirty="0"/>
              <a:t> </a:t>
            </a:r>
            <a:r>
              <a:rPr lang="ru-RU" dirty="0" err="1"/>
              <a:t>внутрішню</a:t>
            </a:r>
            <a:r>
              <a:rPr lang="ru-RU" dirty="0"/>
              <a:t> структуру </a:t>
            </a:r>
            <a:r>
              <a:rPr lang="ru-RU" dirty="0" err="1"/>
              <a:t>сутностей</a:t>
            </a:r>
            <a:r>
              <a:rPr lang="ru-RU" dirty="0"/>
              <a:t> і </a:t>
            </a:r>
            <a:r>
              <a:rPr lang="ru-RU" dirty="0" err="1"/>
              <a:t>спрощує</a:t>
            </a:r>
            <a:r>
              <a:rPr lang="ru-RU" dirty="0"/>
              <a:t> </a:t>
            </a:r>
            <a:r>
              <a:rPr lang="ru-RU" dirty="0" err="1"/>
              <a:t>форматування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на фронтенді.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b="1" dirty="0" err="1"/>
              <a:t>Реалізовано</a:t>
            </a:r>
            <a:r>
              <a:rPr lang="ru-RU" b="1" dirty="0"/>
              <a:t> </a:t>
            </a:r>
            <a:r>
              <a:rPr lang="ru-RU" b="1" dirty="0" err="1"/>
              <a:t>рольову</a:t>
            </a:r>
            <a:r>
              <a:rPr lang="ru-RU" b="1" dirty="0"/>
              <a:t> </a:t>
            </a:r>
            <a:r>
              <a:rPr lang="ru-RU" b="1" dirty="0" err="1"/>
              <a:t>реєстрацію</a:t>
            </a:r>
            <a:r>
              <a:rPr lang="ru-RU" dirty="0"/>
              <a:t>: </a:t>
            </a:r>
            <a:r>
              <a:rPr lang="ru-RU" dirty="0" err="1"/>
              <a:t>створити</a:t>
            </a:r>
            <a:r>
              <a:rPr lang="ru-RU" dirty="0"/>
              <a:t> </a:t>
            </a:r>
            <a:r>
              <a:rPr lang="ru-RU" dirty="0" err="1"/>
              <a:t>компанію</a:t>
            </a:r>
            <a:r>
              <a:rPr lang="ru-RU" dirty="0"/>
              <a:t> та </a:t>
            </a:r>
            <a:r>
              <a:rPr lang="ru-RU" dirty="0" err="1"/>
              <a:t>додати</a:t>
            </a:r>
            <a:r>
              <a:rPr lang="ru-RU" dirty="0"/>
              <a:t> </a:t>
            </a:r>
            <a:r>
              <a:rPr lang="ru-RU" dirty="0" err="1"/>
              <a:t>учасників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en-US" dirty="0"/>
              <a:t>OWNER.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користувач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en-US" dirty="0"/>
              <a:t>email </a:t>
            </a:r>
            <a:r>
              <a:rPr lang="ru-RU" dirty="0"/>
              <a:t>з </a:t>
            </a:r>
            <a:r>
              <a:rPr lang="ru-RU" dirty="0" err="1"/>
              <a:t>унікальним</a:t>
            </a:r>
            <a:r>
              <a:rPr lang="ru-RU" dirty="0"/>
              <a:t> токеном для </a:t>
            </a:r>
            <a:r>
              <a:rPr lang="ru-RU" dirty="0" err="1"/>
              <a:t>завершення</a:t>
            </a:r>
            <a:r>
              <a:rPr lang="ru-RU" dirty="0"/>
              <a:t> </a:t>
            </a:r>
            <a:r>
              <a:rPr lang="ru-RU" dirty="0" err="1"/>
              <a:t>реєстрації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 err="1"/>
              <a:t>Такий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, яку </a:t>
            </a:r>
            <a:r>
              <a:rPr lang="ru-RU" dirty="0" err="1"/>
              <a:t>застосовують</a:t>
            </a:r>
            <a:r>
              <a:rPr lang="ru-RU" dirty="0"/>
              <a:t> </a:t>
            </a:r>
            <a:r>
              <a:rPr lang="ru-RU" dirty="0" err="1"/>
              <a:t>провідні</a:t>
            </a:r>
            <a:r>
              <a:rPr lang="ru-RU" dirty="0"/>
              <a:t> </a:t>
            </a:r>
            <a:r>
              <a:rPr lang="en-US" dirty="0"/>
              <a:t>ATS-</a:t>
            </a:r>
            <a:r>
              <a:rPr lang="ru-RU" dirty="0" err="1"/>
              <a:t>системи</a:t>
            </a:r>
            <a:r>
              <a:rPr lang="ru-RU" dirty="0"/>
              <a:t> (</a:t>
            </a:r>
            <a:r>
              <a:rPr lang="en-US" dirty="0"/>
              <a:t>PeopleForce, </a:t>
            </a:r>
            <a:r>
              <a:rPr lang="en-US" dirty="0" err="1"/>
              <a:t>CleverStaff</a:t>
            </a:r>
            <a:r>
              <a:rPr lang="en-US" dirty="0"/>
              <a:t>).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ru-RU" b="1" dirty="0" err="1"/>
              <a:t>Поліморфна</a:t>
            </a:r>
            <a:r>
              <a:rPr lang="ru-RU" b="1" dirty="0"/>
              <a:t> модель </a:t>
            </a:r>
            <a:r>
              <a:rPr lang="ru-RU" b="1" dirty="0" err="1"/>
              <a:t>контактних</a:t>
            </a:r>
            <a:r>
              <a:rPr lang="ru-RU" b="1" dirty="0"/>
              <a:t> </a:t>
            </a:r>
            <a:r>
              <a:rPr lang="ru-RU" b="1" dirty="0" err="1"/>
              <a:t>даних</a:t>
            </a:r>
            <a:r>
              <a:rPr lang="ru-RU" b="1" dirty="0"/>
              <a:t> і адрес</a:t>
            </a:r>
          </a:p>
          <a:p>
            <a:pPr marL="0" lvl="0" indent="0">
              <a:buNone/>
            </a:pPr>
            <a:r>
              <a:rPr lang="ru-RU" dirty="0" err="1"/>
              <a:t>Контакти</a:t>
            </a:r>
            <a:r>
              <a:rPr lang="ru-RU" dirty="0"/>
              <a:t> та </a:t>
            </a:r>
            <a:r>
              <a:rPr lang="ru-RU" dirty="0" err="1"/>
              <a:t>адреси</a:t>
            </a:r>
            <a:r>
              <a:rPr lang="ru-RU" dirty="0"/>
              <a:t> не </a:t>
            </a:r>
            <a:r>
              <a:rPr lang="ru-RU" dirty="0" err="1"/>
              <a:t>прив’язані</a:t>
            </a:r>
            <a:r>
              <a:rPr lang="ru-RU" dirty="0"/>
              <a:t> </a:t>
            </a:r>
            <a:r>
              <a:rPr lang="ru-RU" dirty="0" err="1"/>
              <a:t>жорстко</a:t>
            </a:r>
            <a:r>
              <a:rPr lang="ru-RU" dirty="0"/>
              <a:t> до </a:t>
            </a:r>
            <a:r>
              <a:rPr lang="ru-RU" dirty="0" err="1"/>
              <a:t>однієї</a:t>
            </a:r>
            <a:r>
              <a:rPr lang="ru-RU" dirty="0"/>
              <a:t> </a:t>
            </a:r>
            <a:r>
              <a:rPr lang="ru-RU" dirty="0" err="1"/>
              <a:t>сутності</a:t>
            </a:r>
            <a:r>
              <a:rPr lang="ru-RU" dirty="0"/>
              <a:t> (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ru-RU" dirty="0" err="1"/>
              <a:t>тільки</a:t>
            </a:r>
            <a:r>
              <a:rPr lang="ru-RU" dirty="0"/>
              <a:t> до </a:t>
            </a:r>
            <a:r>
              <a:rPr lang="ru-RU" dirty="0" err="1"/>
              <a:t>користувача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компанії), а </a:t>
            </a:r>
            <a:r>
              <a:rPr lang="ru-RU" dirty="0" err="1"/>
              <a:t>реалізовані</a:t>
            </a:r>
            <a:r>
              <a:rPr lang="ru-RU" dirty="0"/>
              <a:t> через </a:t>
            </a:r>
            <a:r>
              <a:rPr lang="ru-RU" dirty="0" err="1"/>
              <a:t>універсальну</a:t>
            </a:r>
            <a:r>
              <a:rPr lang="ru-RU" dirty="0"/>
              <a:t> </a:t>
            </a:r>
            <a:r>
              <a:rPr lang="ru-RU" dirty="0" err="1"/>
              <a:t>звʼязку</a:t>
            </a:r>
            <a:r>
              <a:rPr lang="ru-RU" dirty="0"/>
              <a:t>:</a:t>
            </a:r>
          </a:p>
          <a:p>
            <a:pPr marL="0" lvl="0" indent="0">
              <a:buNone/>
            </a:pPr>
            <a:r>
              <a:rPr lang="en-US" dirty="0" err="1"/>
              <a:t>ownable_type</a:t>
            </a:r>
            <a:r>
              <a:rPr lang="en-US" dirty="0"/>
              <a:t> + </a:t>
            </a:r>
            <a:r>
              <a:rPr lang="en-US" dirty="0" err="1"/>
              <a:t>owner_id</a:t>
            </a:r>
            <a:r>
              <a:rPr lang="en-US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легко повторно </a:t>
            </a:r>
            <a:r>
              <a:rPr lang="ru-RU" dirty="0" err="1"/>
              <a:t>використовувати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обʼєктів</a:t>
            </a:r>
            <a:r>
              <a:rPr lang="ru-RU" dirty="0"/>
              <a:t> без </a:t>
            </a:r>
            <a:r>
              <a:rPr lang="ru-RU" dirty="0" err="1"/>
              <a:t>дублювання</a:t>
            </a:r>
            <a:r>
              <a:rPr lang="ru-RU" dirty="0"/>
              <a:t>.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 кв_р_бакалавра Булгакова О.О</Template>
  <TotalTime>131</TotalTime>
  <Words>901</Words>
  <Application>Microsoft Office PowerPoint</Application>
  <PresentationFormat>Екран (16:9)</PresentationFormat>
  <Paragraphs>155</Paragraphs>
  <Slides>18</Slides>
  <Notes>17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18</vt:i4>
      </vt:variant>
    </vt:vector>
  </HeadingPairs>
  <TitlesOfParts>
    <vt:vector size="22" baseType="lpstr">
      <vt:lpstr>Arial</vt:lpstr>
      <vt:lpstr>Economica</vt:lpstr>
      <vt:lpstr>Open Sans</vt:lpstr>
      <vt:lpstr>Шаблон презентації кваліфікаційної роботи магістрів</vt:lpstr>
      <vt:lpstr>Веб-застосунок системи обліку кандидатів для відділу рекрутменту IT-компанії</vt:lpstr>
      <vt:lpstr>Мета роботи</vt:lpstr>
      <vt:lpstr>Аналіз проблеми та ринку</vt:lpstr>
      <vt:lpstr>Порівняння існуючих рішень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Процес розробки</vt:lpstr>
      <vt:lpstr>Ключові рішення та особливості</vt:lpstr>
      <vt:lpstr>Приклад реалізації</vt:lpstr>
      <vt:lpstr>Приклад реалізації</vt:lpstr>
      <vt:lpstr>Приклад реалізації</vt:lpstr>
      <vt:lpstr>Інтерфейс користувача: профіль користувача</vt:lpstr>
      <vt:lpstr>Інтерфейс користувача: звіт</vt:lpstr>
      <vt:lpstr>Інтерфейс користувача: вакансія</vt:lpstr>
      <vt:lpstr>Тестування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Oleksandra Bulhakova</dc:creator>
  <cp:lastModifiedBy>Oleksandra Bulhakova</cp:lastModifiedBy>
  <cp:revision>6</cp:revision>
  <dcterms:created xsi:type="dcterms:W3CDTF">2025-06-22T07:07:15Z</dcterms:created>
  <dcterms:modified xsi:type="dcterms:W3CDTF">2025-06-22T09:21:48Z</dcterms:modified>
</cp:coreProperties>
</file>