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27"/>
  </p:notesMasterIdLst>
  <p:sldIdLst>
    <p:sldId id="256" r:id="rId3"/>
    <p:sldId id="309" r:id="rId4"/>
    <p:sldId id="267" r:id="rId5"/>
    <p:sldId id="258" r:id="rId6"/>
    <p:sldId id="260" r:id="rId7"/>
    <p:sldId id="289" r:id="rId8"/>
    <p:sldId id="262" r:id="rId9"/>
    <p:sldId id="311" r:id="rId10"/>
    <p:sldId id="314" r:id="rId11"/>
    <p:sldId id="315" r:id="rId12"/>
    <p:sldId id="317" r:id="rId13"/>
    <p:sldId id="316" r:id="rId14"/>
    <p:sldId id="318" r:id="rId15"/>
    <p:sldId id="310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271" r:id="rId24"/>
    <p:sldId id="264" r:id="rId25"/>
    <p:sldId id="308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Encode Sans Semi Condensed" panose="020B0604020202020204" charset="0"/>
      <p:regular r:id="rId33"/>
      <p:bold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Proxima Nova" panose="020B0604020202020204" charset="0"/>
      <p:regular r:id="rId39"/>
      <p:bold r:id="rId40"/>
      <p:italic r:id="rId41"/>
      <p:boldItalic r:id="rId42"/>
    </p:embeddedFont>
    <p:embeddedFont>
      <p:font typeface="Proxima Nova Semibold" panose="020B0604020202020204" charset="0"/>
      <p:regular r:id="rId43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E40"/>
    <a:srgbClr val="FF9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702F38-76A6-49E5-B387-1E0AA2E30371}">
  <a:tblStyle styleId="{B5702F38-76A6-49E5-B387-1E0AA2E30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3784" autoAdjust="0"/>
  </p:normalViewPr>
  <p:slideViewPr>
    <p:cSldViewPr snapToGrid="0">
      <p:cViewPr>
        <p:scale>
          <a:sx n="100" d="100"/>
          <a:sy n="100" d="100"/>
        </p:scale>
        <p:origin x="22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4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24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856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687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983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0541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296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0469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0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7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298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40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220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fe33d863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fe33d863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2" name="Google Shape;12662;g9fe33d8633_3_10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3" name="Google Shape;12663;g9fe33d8633_3_10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665d9e5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f665d9e5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g9fe33d863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7" name="Google Shape;2247;g9fe33d863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fe33d863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fe33d863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806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e33d8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e33d8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88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66650" y="2177700"/>
            <a:ext cx="34107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wikipedia.org/w/index.php?title=%D0%9C%D1%96%D0%BD%D1%96%D0%BC%D1%96%D0%B7%D0%B0%D1%86%D1%96%D1%8F&amp;action=edit&amp;redlink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uk.wikipedia.org/wiki/%D0%94%D1%80%D0%BE%D0%B1%D0%BE%D0%B2%D0%BE-%D0%BB%D1%96%D0%BD%D1%96%D0%B9%D0%BD%D0%B0_%D1%84%D1%83%D0%BD%D0%BA%D1%86%D1%96%D1%8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807180" y="979170"/>
            <a:ext cx="7529640" cy="1813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600" dirty="0"/>
              <a:t>ДИПЛОМНИЙ ПРОЄКТ</a:t>
            </a:r>
            <a:br>
              <a:rPr lang="uk-UA" dirty="0"/>
            </a:br>
            <a:r>
              <a:rPr lang="uk-UA" sz="2000" b="0" dirty="0"/>
              <a:t>на тему</a:t>
            </a:r>
            <a:r>
              <a:rPr lang="en-US" sz="2000" b="0" dirty="0"/>
              <a:t>: “</a:t>
            </a:r>
            <a:r>
              <a:rPr lang="ru-RU" sz="2000" b="0" i="0" u="none" strike="noStrike" dirty="0" err="1">
                <a:solidFill>
                  <a:srgbClr val="192E40"/>
                </a:solidFill>
                <a:effectLst/>
                <a:latin typeface="Times New Roman" panose="02020603050405020304" pitchFamily="18" charset="0"/>
              </a:rPr>
              <a:t>Інформаційна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система з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підтримки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процесу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дослідження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задачі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дробово-лінійного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програмування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в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умовах</a:t>
            </a:r>
            <a:r>
              <a:rPr lang="ru-RU" sz="20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ru-RU" sz="2000" b="0" i="0" u="none" strike="noStrike" dirty="0" err="1">
                <a:effectLst/>
                <a:latin typeface="Times New Roman" panose="02020603050405020304" pitchFamily="18" charset="0"/>
              </a:rPr>
              <a:t>невизначеності</a:t>
            </a:r>
            <a:r>
              <a:rPr lang="en-US" sz="2000" b="0" dirty="0"/>
              <a:t>”</a:t>
            </a:r>
            <a:endParaRPr sz="2000" b="0"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3854700" y="4786503"/>
            <a:ext cx="1434600" cy="356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Київ - </a:t>
            </a:r>
            <a:r>
              <a:rPr lang="en" sz="1800" dirty="0"/>
              <a:t>202</a:t>
            </a:r>
            <a:r>
              <a:rPr lang="uk-UA" sz="1800" dirty="0"/>
              <a:t>1</a:t>
            </a:r>
            <a:endParaRPr sz="1800" dirty="0"/>
          </a:p>
        </p:txBody>
      </p:sp>
      <p:sp>
        <p:nvSpPr>
          <p:cNvPr id="4" name="Google Shape;168;p28">
            <a:extLst>
              <a:ext uri="{FF2B5EF4-FFF2-40B4-BE49-F238E27FC236}">
                <a16:creationId xmlns:a16="http://schemas.microsoft.com/office/drawing/2014/main" id="{CF8F97F1-02F7-45E3-AC75-D364F5B24623}"/>
              </a:ext>
            </a:extLst>
          </p:cNvPr>
          <p:cNvSpPr txBox="1">
            <a:spLocks/>
          </p:cNvSpPr>
          <p:nvPr/>
        </p:nvSpPr>
        <p:spPr>
          <a:xfrm>
            <a:off x="807180" y="-1970"/>
            <a:ext cx="7529640" cy="98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ru-RU" sz="1400" b="0" dirty="0"/>
              <a:t>МІНІСТЕРСВО ОСВІТИ І НАУКИ УКРАЇНИ</a:t>
            </a:r>
          </a:p>
          <a:p>
            <a:r>
              <a:rPr lang="ru-RU" sz="1400" b="0" dirty="0"/>
              <a:t>НАЦІОНАЛЬНИЙ ТЕХНІЧНИЙ УНІВЕРСИТЕТ УКРАЇНИ</a:t>
            </a:r>
          </a:p>
          <a:p>
            <a:r>
              <a:rPr lang="en-US" sz="1400" b="0" dirty="0"/>
              <a:t>“</a:t>
            </a:r>
            <a:r>
              <a:rPr lang="uk-UA" sz="1400" b="0" dirty="0"/>
              <a:t>КИЇВСЬКИЙ ПОЛІТЕХНІЧНИЙ ІНСТИТУТ ІМЕНІ ІГОРЯ СІКОРСЬКОГО</a:t>
            </a:r>
            <a:r>
              <a:rPr lang="en-US" sz="1400" b="0" dirty="0"/>
              <a:t>”</a:t>
            </a:r>
            <a:endParaRPr lang="ru-RU" sz="1400" b="0" dirty="0"/>
          </a:p>
        </p:txBody>
      </p:sp>
      <p:sp>
        <p:nvSpPr>
          <p:cNvPr id="5" name="Google Shape;168;p28">
            <a:extLst>
              <a:ext uri="{FF2B5EF4-FFF2-40B4-BE49-F238E27FC236}">
                <a16:creationId xmlns:a16="http://schemas.microsoft.com/office/drawing/2014/main" id="{158C2C70-D96A-4345-A6FF-E31656067DE1}"/>
              </a:ext>
            </a:extLst>
          </p:cNvPr>
          <p:cNvSpPr txBox="1">
            <a:spLocks/>
          </p:cNvSpPr>
          <p:nvPr/>
        </p:nvSpPr>
        <p:spPr>
          <a:xfrm>
            <a:off x="593820" y="3512818"/>
            <a:ext cx="18903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ru-RU" sz="2000" b="0" dirty="0" err="1">
                <a:solidFill>
                  <a:schemeClr val="bg1"/>
                </a:solidFill>
              </a:rPr>
              <a:t>Виконала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Керівник ДП</a:t>
            </a:r>
            <a:r>
              <a:rPr lang="en-US" sz="2000" b="0" dirty="0">
                <a:solidFill>
                  <a:schemeClr val="bg1"/>
                </a:solidFill>
              </a:rPr>
              <a:t>: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6" name="Google Shape;168;p28">
            <a:extLst>
              <a:ext uri="{FF2B5EF4-FFF2-40B4-BE49-F238E27FC236}">
                <a16:creationId xmlns:a16="http://schemas.microsoft.com/office/drawing/2014/main" id="{70CD7D22-C506-4116-BBFE-E41D6B37AFC1}"/>
              </a:ext>
            </a:extLst>
          </p:cNvPr>
          <p:cNvSpPr txBox="1">
            <a:spLocks/>
          </p:cNvSpPr>
          <p:nvPr/>
        </p:nvSpPr>
        <p:spPr>
          <a:xfrm>
            <a:off x="2635567" y="3512818"/>
            <a:ext cx="2653733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ст. гр. ІС-71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доц. кафедри АСОІУ</a:t>
            </a:r>
            <a:endParaRPr lang="ru-RU" sz="2000" b="0" dirty="0">
              <a:solidFill>
                <a:schemeClr val="bg1"/>
              </a:solidFill>
            </a:endParaRPr>
          </a:p>
        </p:txBody>
      </p:sp>
      <p:sp>
        <p:nvSpPr>
          <p:cNvPr id="9" name="Google Shape;168;p28">
            <a:extLst>
              <a:ext uri="{FF2B5EF4-FFF2-40B4-BE49-F238E27FC236}">
                <a16:creationId xmlns:a16="http://schemas.microsoft.com/office/drawing/2014/main" id="{E2E5B360-DE48-4272-A618-B003C29DB32C}"/>
              </a:ext>
            </a:extLst>
          </p:cNvPr>
          <p:cNvSpPr txBox="1">
            <a:spLocks/>
          </p:cNvSpPr>
          <p:nvPr/>
        </p:nvSpPr>
        <p:spPr>
          <a:xfrm>
            <a:off x="5289300" y="3512818"/>
            <a:ext cx="3854700" cy="111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algn="l"/>
            <a:r>
              <a:rPr lang="uk-UA" sz="2000" b="0" dirty="0">
                <a:solidFill>
                  <a:schemeClr val="bg1"/>
                </a:solidFill>
              </a:rPr>
              <a:t>Вознюк Олександра Віталіївна</a:t>
            </a:r>
            <a:endParaRPr lang="en-US" sz="2000" b="0" dirty="0">
              <a:solidFill>
                <a:schemeClr val="bg1"/>
              </a:solidFill>
            </a:endParaRPr>
          </a:p>
          <a:p>
            <a:pPr algn="l"/>
            <a:endParaRPr lang="en-US" sz="2000" b="0" dirty="0">
              <a:solidFill>
                <a:schemeClr val="bg1"/>
              </a:solidFill>
            </a:endParaRPr>
          </a:p>
          <a:p>
            <a:pPr algn="l"/>
            <a:r>
              <a:rPr lang="uk-UA" sz="2000" b="0" dirty="0">
                <a:solidFill>
                  <a:schemeClr val="bg1"/>
                </a:solidFill>
              </a:rPr>
              <a:t>Жданова Олена Григорівна</a:t>
            </a:r>
            <a:endParaRPr lang="ru-RU" sz="20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259080" y="207759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Критерій А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251;p61">
            <a:extLst>
              <a:ext uri="{FF2B5EF4-FFF2-40B4-BE49-F238E27FC236}">
                <a16:creationId xmlns:a16="http://schemas.microsoft.com/office/drawing/2014/main" id="{D9E24017-8606-41FD-9636-E4702863FEA4}"/>
              </a:ext>
            </a:extLst>
          </p:cNvPr>
          <p:cNvSpPr txBox="1">
            <a:spLocks/>
          </p:cNvSpPr>
          <p:nvPr/>
        </p:nvSpPr>
        <p:spPr>
          <a:xfrm>
            <a:off x="259080" y="3655342"/>
            <a:ext cx="2284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1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 b="0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uk-UA" dirty="0"/>
              <a:t>Критерій 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/>
              <p:nvPr/>
            </p:nvSpPr>
            <p:spPr>
              <a:xfrm>
                <a:off x="3867002" y="-74769"/>
                <a:ext cx="4629150" cy="3125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, 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≥0, 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uk-UA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задачі на мінімум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uk-UA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ля задачі на максимум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uk-UA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uk-UA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en-US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02" y="-74769"/>
                <a:ext cx="4629150" cy="3125856"/>
              </a:xfrm>
              <a:prstGeom prst="rect">
                <a:avLst/>
              </a:prstGeom>
              <a:blipFill>
                <a:blip r:embed="rId3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598D8C-9E02-4443-AB80-F61E3B075EA3}"/>
                  </a:ext>
                </a:extLst>
              </p:cNvPr>
              <p:cNvSpPr txBox="1"/>
              <p:nvPr/>
            </p:nvSpPr>
            <p:spPr>
              <a:xfrm>
                <a:off x="3867002" y="3516162"/>
                <a:ext cx="4629150" cy="15587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Якщо компромісного </a:t>
                </a:r>
                <a:r>
                  <a:rPr lang="uk-UA" kern="12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розв</a:t>
                </a:r>
                <a:r>
                  <a:rPr lang="en-US" kern="12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kern="12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язку</a:t>
                </a:r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що задовольняє критерію </a:t>
                </a:r>
                <a:r>
                  <a:rPr kumimoji="0" lang="en-US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не існує, то</a:t>
                </a:r>
                <a:br>
                  <a:rPr kumimoji="0" lang="uk-UA" b="0" i="1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kumimoji="0" lang="ru-RU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GB" b="0" i="1" u="none" strike="noStrike" kern="1200" cap="none" spc="-5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kumimoji="0" lang="ru-RU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</m:e>
                          </m:func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0;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0" lang="en-GB" b="0" i="1" u="none" strike="noStrike" kern="1200" cap="none" spc="-5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0" lang="ru-RU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},</m:t>
                          </m:r>
                          <m:r>
                            <a:rPr kumimoji="0" lang="en-GB" b="0" i="1" u="none" strike="noStrike" kern="1200" cap="none" spc="-5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b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br>
                  <a:rPr kumimoji="0" lang="en-US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kumimoji="0" lang="ru-RU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GB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kumimoji="0" lang="en-GB" b="0" i="1" u="none" strike="noStrike" kern="1200" cap="none" spc="-5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kumimoji="0" lang="en-GB" b="0" i="1" u="none" strike="noStrike" kern="1200" cap="none" spc="-5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uk-UA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відомі </a:t>
                </a:r>
                <a:r>
                  <a:rPr kumimoji="0" lang="ru-RU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експертні вагові коефіцієнти</a:t>
                </a:r>
                <a:r>
                  <a:rPr kumimoji="0" lang="en-GB" b="0" i="0" u="none" strike="noStrike" kern="1200" cap="none" spc="-5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598D8C-9E02-4443-AB80-F61E3B07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002" y="3516162"/>
                <a:ext cx="4629150" cy="1558760"/>
              </a:xfrm>
              <a:prstGeom prst="rect">
                <a:avLst/>
              </a:prstGeom>
              <a:blipFill>
                <a:blip r:embed="rId4"/>
                <a:stretch>
                  <a:fillRect l="-395" t="-781" b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859D8E3-5342-4628-B8A7-C90FFBC87C03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210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  <p:bldP spid="7" grpId="0"/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86938" y="987100"/>
            <a:ext cx="2975112" cy="3164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Побудова компромісного </a:t>
            </a:r>
            <a:r>
              <a:rPr lang="uk-UA" sz="3200" dirty="0"/>
              <a:t>розв</a:t>
            </a:r>
            <a:r>
              <a:rPr lang="en-US" sz="3200" dirty="0"/>
              <a:t>’</a:t>
            </a:r>
            <a:r>
              <a:rPr lang="uk-UA" sz="3200" dirty="0"/>
              <a:t>язку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/>
              <p:nvPr/>
            </p:nvSpPr>
            <p:spPr>
              <a:xfrm>
                <a:off x="3794115" y="610049"/>
                <a:ext cx="4629150" cy="3919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Задача дробно-лінійного програмування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ЗДЛП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зводиться до задачі лінійного програмування (ЗЛП) наступним чином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Введемо нові змінні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Тоді задача прийме вигляд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𝑒𝑥𝑡𝑟𝑒𝑚𝑢𝑚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FCFE38-FF0B-44DE-878D-98E8528C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15" y="610049"/>
                <a:ext cx="4629150" cy="3919022"/>
              </a:xfrm>
              <a:prstGeom prst="rect">
                <a:avLst/>
              </a:prstGeom>
              <a:blipFill>
                <a:blip r:embed="rId3"/>
                <a:stretch>
                  <a:fillRect l="-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CBF193-EAD5-44BB-B9E2-E78F7A88A511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7263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39090" y="235586"/>
            <a:ext cx="8465819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Побудова компромісного </a:t>
            </a:r>
            <a:r>
              <a:rPr lang="uk-UA" sz="5000" dirty="0" err="1"/>
              <a:t>розв</a:t>
            </a:r>
            <a:r>
              <a:rPr lang="en-US" sz="5000" dirty="0"/>
              <a:t>’</a:t>
            </a:r>
            <a:r>
              <a:rPr lang="uk-UA" sz="5000" dirty="0" err="1"/>
              <a:t>язку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FC990-97F9-4BFE-ACAE-731D23FE1B64}"/>
                  </a:ext>
                </a:extLst>
              </p:cNvPr>
              <p:cNvSpPr txBox="1"/>
              <p:nvPr/>
            </p:nvSpPr>
            <p:spPr>
              <a:xfrm>
                <a:off x="60960" y="2437578"/>
                <a:ext cx="5128260" cy="2444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Компромісний розв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язок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за критеріями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та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(якщо за критерієм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рішення не існує) знаходиться за розв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язком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наступної </a:t>
                </a:r>
                <a:r>
                  <a:rPr lang="uk-UA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ЗЛП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limLow>
                          <m:limLow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𝑚𝑖𝑛</m:t>
                            </m:r>
                          </m:e>
                          <m:lim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lim>
                        </m:limLow>
                        <m:nary>
                          <m:naryPr>
                            <m:chr m:val="∑"/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#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𝐴𝑦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Helvetica" panose="020B0604020202020204" pitchFamily="34" charset="0"/>
                          </a:rPr>
                        </m:ctrlPr>
                      </m:eqArrPr>
                      <m:e>
                        <m:nary>
                          <m:naryPr>
                            <m:chr m:val="∑"/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=1, #</m:t>
                        </m:r>
                      </m:e>
                    </m:eqAr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𝑜𝑝𝑡</m:t>
                        </m:r>
                      </m:sub>
                      <m:sup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bSup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ru-RU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Якщо вихідна задача є задачею на максимум, то нерівності (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мають вигляд:</a:t>
                </a:r>
                <a:endPara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252095" algn="ctr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Helvetica" panose="020B0604020202020204" pitchFamily="34" charset="0"/>
                            </a:rPr>
                          </m:ctrlPr>
                        </m:eqArrPr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nary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𝑜𝑝𝑡</m:t>
                              </m:r>
                            </m:sub>
                            <m:sup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bSup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=1,…,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ru-RU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#</m:t>
                          </m:r>
                        </m:e>
                      </m:eqAr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FC990-97F9-4BFE-ACAE-731D23FE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" y="2437578"/>
                <a:ext cx="5128260" cy="2444067"/>
              </a:xfrm>
              <a:prstGeom prst="rect">
                <a:avLst/>
              </a:prstGeom>
              <a:blipFill>
                <a:blip r:embed="rId3"/>
                <a:stretch>
                  <a:fillRect b="-3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B894478C-0C87-4220-9A2A-034CE6D8C44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4500" y="2416878"/>
            <a:ext cx="2299335" cy="2299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8EA013-9A72-49BF-ACDE-F85CB70426FC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0211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Архітектура ПЗ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EDA4C-C925-48AD-9332-EF5EF0D7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54"/>
            <a:ext cx="6239312" cy="4976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305A9-56BF-4CE7-9DEF-B5F0CC73ED9C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825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Схема структури бази даних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279A0-6DE7-43DA-8C24-1D9304F0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9" y="0"/>
            <a:ext cx="4396759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4B77F-BB2D-49C2-9A4C-B2EB2B22A258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0396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86938" y="987100"/>
            <a:ext cx="2975112" cy="3164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Вхідні дані для індивідуальної задачі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BD67-35F0-417E-950A-4566BFA0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628" y="0"/>
            <a:ext cx="3644240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4A57AD-BA45-4F01-B5E1-B55BBACADEF2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7060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86938" y="987100"/>
            <a:ext cx="2975112" cy="3164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Вихідні дані для індивідуальної задачі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504DF-311A-4576-AECB-61A9963D0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645" y="244751"/>
            <a:ext cx="2019300" cy="2838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A0290-3FD7-4183-8A31-9165A5B8D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645" y="3244245"/>
            <a:ext cx="5414903" cy="1815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7777D5-F991-4717-AF5C-23D052FF6259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490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86938" y="987100"/>
            <a:ext cx="2975112" cy="3164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Вхідні дані для проведення досліджень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19784-7D4D-4318-9150-2DB1F4E7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06" y="0"/>
            <a:ext cx="5532387" cy="514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B1272B-E83A-483F-BF7E-A25536351208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87941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66674" y="1595155"/>
            <a:ext cx="2975112" cy="2232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Вихідні дані для проведення досліджень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4F2E9-C38F-4E3D-9DBB-7C38261B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97" y="-60"/>
            <a:ext cx="4749846" cy="2457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A8034-AF26-440F-8973-8F8F72621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343" y="2569560"/>
            <a:ext cx="4533900" cy="25158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875933-5FA2-4C5D-97ED-BC4F08354E60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7385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66674" y="1595155"/>
            <a:ext cx="2975112" cy="2232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Вихідні дані для проведення досліджень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27423-195E-48B4-860C-070B286B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773" y="123057"/>
            <a:ext cx="4200525" cy="2323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22A5E-D641-4709-85CC-79C29E241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048" y="2544935"/>
            <a:ext cx="4286250" cy="24755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C1A1A6-3B5F-4E2B-93C7-1F86ED9A3708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6647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017462-D20E-4299-858A-4A9089297200}"/>
              </a:ext>
            </a:extLst>
          </p:cNvPr>
          <p:cNvSpPr txBox="1">
            <a:spLocks/>
          </p:cNvSpPr>
          <p:nvPr/>
        </p:nvSpPr>
        <p:spPr>
          <a:xfrm>
            <a:off x="-277055" y="36136"/>
            <a:ext cx="2736166" cy="61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Semi Condensed"/>
              <a:buNone/>
              <a:defRPr sz="50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uk-UA"/>
              <a:t>Приклад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B0554-2B02-4CC5-AECF-630660E0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402" y="135196"/>
            <a:ext cx="523972" cy="1097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1399F-3E4B-4C27-A9AC-BB0BE361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044" y="135196"/>
            <a:ext cx="544536" cy="1097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06381-E91A-49EF-B4B7-4801C58CF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344" y="135196"/>
            <a:ext cx="498783" cy="1097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1DDFE-0F31-408C-BA17-DC1928921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8" y="1232519"/>
            <a:ext cx="1219753" cy="7871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A40A-D022-4D65-9307-CFBE81B0E1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69" y="2074070"/>
            <a:ext cx="1211973" cy="7290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E5F0E7-B5DB-4253-B7E8-BFEBD5D110DF}"/>
              </a:ext>
            </a:extLst>
          </p:cNvPr>
          <p:cNvSpPr txBox="1"/>
          <p:nvPr/>
        </p:nvSpPr>
        <p:spPr>
          <a:xfrm>
            <a:off x="2645235" y="43239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953C9-0455-402F-94C5-FD630B597B67}"/>
              </a:ext>
            </a:extLst>
          </p:cNvPr>
          <p:cNvSpPr txBox="1"/>
          <p:nvPr/>
        </p:nvSpPr>
        <p:spPr>
          <a:xfrm>
            <a:off x="3758871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35AECD-B5F7-4F4B-B057-A96D71C5A3CA}"/>
              </a:ext>
            </a:extLst>
          </p:cNvPr>
          <p:cNvSpPr txBox="1"/>
          <p:nvPr/>
        </p:nvSpPr>
        <p:spPr>
          <a:xfrm>
            <a:off x="4941344" y="1192114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7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9BF8B-4715-4153-8850-2BD763593BC2}"/>
              </a:ext>
            </a:extLst>
          </p:cNvPr>
          <p:cNvSpPr txBox="1"/>
          <p:nvPr/>
        </p:nvSpPr>
        <p:spPr>
          <a:xfrm>
            <a:off x="2562402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3</a:t>
            </a:r>
            <a:endParaRPr lang="en-US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C5F37-4F42-4FFD-BCF6-CC69E0FDB1EB}"/>
              </a:ext>
            </a:extLst>
          </p:cNvPr>
          <p:cNvSpPr txBox="1"/>
          <p:nvPr/>
        </p:nvSpPr>
        <p:spPr>
          <a:xfrm>
            <a:off x="3758871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5</a:t>
            </a:r>
            <a:endParaRPr 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BEDC0-58CE-463E-8954-04287AF9DDCD}"/>
              </a:ext>
            </a:extLst>
          </p:cNvPr>
          <p:cNvSpPr txBox="1"/>
          <p:nvPr/>
        </p:nvSpPr>
        <p:spPr>
          <a:xfrm>
            <a:off x="4941344" y="2023111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4</a:t>
            </a:r>
            <a:endParaRPr lang="en-US" sz="4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E025D5-09B1-47F6-98C5-7A74FFA2B7E2}"/>
              </a:ext>
            </a:extLst>
          </p:cNvPr>
          <p:cNvSpPr txBox="1"/>
          <p:nvPr/>
        </p:nvSpPr>
        <p:spPr>
          <a:xfrm>
            <a:off x="3758871" y="42262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2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33B1E-2A99-40AE-AD2D-99ECCF21FB8B}"/>
              </a:ext>
            </a:extLst>
          </p:cNvPr>
          <p:cNvSpPr txBox="1"/>
          <p:nvPr/>
        </p:nvSpPr>
        <p:spPr>
          <a:xfrm>
            <a:off x="4941344" y="4323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AB3F4-C903-4883-958B-949CA7D80056}"/>
              </a:ext>
            </a:extLst>
          </p:cNvPr>
          <p:cNvSpPr txBox="1"/>
          <p:nvPr/>
        </p:nvSpPr>
        <p:spPr>
          <a:xfrm>
            <a:off x="2563609" y="1197828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dirty="0"/>
              <a:t>2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/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7A420C-1E3A-4185-94F9-BD09071D6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260" y="1324040"/>
                <a:ext cx="3070328" cy="567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/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02DDC4-968D-469C-B358-3D52F938A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38" y="2152247"/>
                <a:ext cx="3075650" cy="572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/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Рентабельність витрат 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uk-UA" sz="1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4280FE-1E6C-4659-97C8-046C5264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" y="3679391"/>
                <a:ext cx="2369559" cy="1047979"/>
              </a:xfrm>
              <a:prstGeom prst="rect">
                <a:avLst/>
              </a:prstGeom>
              <a:blipFill>
                <a:blip r:embed="rId10"/>
                <a:stretch>
                  <a:fillRect l="-1023" t="-11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/>
              <p:nvPr/>
            </p:nvSpPr>
            <p:spPr>
              <a:xfrm>
                <a:off x="3758871" y="3418550"/>
                <a:ext cx="4662430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прибуток від реалізації одиниці 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endParaRPr lang="ru-RU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витрати на вироблення продукції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</a:t>
                </a:r>
                <a:r>
                  <a:rPr lang="ru-RU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 типу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6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задачі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кількість продукції </a:t>
                </a:r>
              </a:p>
              <a:p>
                <a:r>
                  <a:rPr lang="uk-UA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кожного виду</a:t>
                </a:r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</m:t>
                    </m:r>
                    <m:r>
                      <a:rPr lang="en-US" sz="1600" b="0" i="1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uk-UA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дійсні числа (кількість типів продукції)</a:t>
                </a:r>
                <a:endParaRPr lang="en-US" sz="16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814DC5-85F4-4A9B-8DC1-F0AF5CE58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871" y="3418550"/>
                <a:ext cx="4662430" cy="1569660"/>
              </a:xfrm>
              <a:prstGeom prst="rect">
                <a:avLst/>
              </a:prstGeom>
              <a:blipFill>
                <a:blip r:embed="rId11"/>
                <a:stretch>
                  <a:fillRect l="-653" t="-772" b="-38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9DF41A-F601-46E1-97E6-141AD48EA05F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80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-66674" y="1595155"/>
            <a:ext cx="2975112" cy="2232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uk-UA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Вихідні дані для проведення досліджень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B3E8EA-8B60-4579-A8EE-EFA8F028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007" y="53669"/>
            <a:ext cx="4453141" cy="25115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687FA-02F7-44AC-92CB-6885D0C1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007" y="2616800"/>
            <a:ext cx="4735578" cy="2421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9FF51E-D447-4CD5-A996-29DA9E0EE3BD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162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39090" y="235586"/>
            <a:ext cx="8465819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Засоби для розробки ПЗ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1313C-52F2-4A93-B209-AEBCBFE6F8B2}"/>
              </a:ext>
            </a:extLst>
          </p:cNvPr>
          <p:cNvSpPr txBox="1"/>
          <p:nvPr/>
        </p:nvSpPr>
        <p:spPr>
          <a:xfrm>
            <a:off x="3719842" y="3095625"/>
            <a:ext cx="1704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60583-D447-4A71-A0F4-9CBBA991B816}"/>
              </a:ext>
            </a:extLst>
          </p:cNvPr>
          <p:cNvSpPr txBox="1"/>
          <p:nvPr/>
        </p:nvSpPr>
        <p:spPr>
          <a:xfrm>
            <a:off x="1024267" y="2732455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UWP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6C56DD-6701-41F9-B77B-05C43CE135FA}"/>
              </a:ext>
            </a:extLst>
          </p:cNvPr>
          <p:cNvSpPr txBox="1"/>
          <p:nvPr/>
        </p:nvSpPr>
        <p:spPr>
          <a:xfrm>
            <a:off x="6094500" y="2508309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5D20C-2D2C-4285-815A-EDCD363C72B4}"/>
              </a:ext>
            </a:extLst>
          </p:cNvPr>
          <p:cNvSpPr txBox="1"/>
          <p:nvPr/>
        </p:nvSpPr>
        <p:spPr>
          <a:xfrm>
            <a:off x="530702" y="4188510"/>
            <a:ext cx="3180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A360D-85E2-460A-83ED-5B5D5BACE9F7}"/>
              </a:ext>
            </a:extLst>
          </p:cNvPr>
          <p:cNvSpPr txBox="1"/>
          <p:nvPr/>
        </p:nvSpPr>
        <p:spPr>
          <a:xfrm>
            <a:off x="6359779" y="4161180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LiveCharts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8C3BB-88A8-4ADC-B443-FC7DE0A24E6F}"/>
              </a:ext>
            </a:extLst>
          </p:cNvPr>
          <p:cNvSpPr txBox="1"/>
          <p:nvPr/>
        </p:nvSpPr>
        <p:spPr>
          <a:xfrm>
            <a:off x="8760562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83059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/>
          <p:nvPr/>
        </p:nvSpPr>
        <p:spPr>
          <a:xfrm>
            <a:off x="3622425" y="187286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330075" y="1721825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Висновки</a:t>
            </a:r>
            <a:endParaRPr dirty="0"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4294967295"/>
          </p:nvPr>
        </p:nvSpPr>
        <p:spPr>
          <a:xfrm>
            <a:off x="5879325" y="1855675"/>
            <a:ext cx="3024284" cy="409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Формування вимог та функціональних характеристик</a:t>
            </a:r>
            <a:endParaRPr dirty="0"/>
          </a:p>
        </p:txBody>
      </p:sp>
      <p:sp>
        <p:nvSpPr>
          <p:cNvPr id="306" name="Google Shape;306;p43"/>
          <p:cNvSpPr/>
          <p:nvPr/>
        </p:nvSpPr>
        <p:spPr>
          <a:xfrm>
            <a:off x="3622424" y="1845427"/>
            <a:ext cx="2185499" cy="20541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4294967295"/>
          </p:nvPr>
        </p:nvSpPr>
        <p:spPr>
          <a:xfrm>
            <a:off x="3679424" y="1852961"/>
            <a:ext cx="412515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100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486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17" name="Google Shape;317;p43"/>
          <p:cNvSpPr/>
          <p:nvPr/>
        </p:nvSpPr>
        <p:spPr>
          <a:xfrm>
            <a:off x="3618973" y="2670901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3"/>
          <p:cNvSpPr/>
          <p:nvPr/>
        </p:nvSpPr>
        <p:spPr>
          <a:xfrm>
            <a:off x="3618973" y="2670912"/>
            <a:ext cx="1745507" cy="195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3"/>
          <p:cNvSpPr txBox="1">
            <a:spLocks noGrp="1"/>
          </p:cNvSpPr>
          <p:nvPr>
            <p:ph type="subTitle" idx="4294967295"/>
          </p:nvPr>
        </p:nvSpPr>
        <p:spPr>
          <a:xfrm>
            <a:off x="3675973" y="2650988"/>
            <a:ext cx="3327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75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3618975" y="127498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3"/>
          <p:cNvSpPr/>
          <p:nvPr/>
        </p:nvSpPr>
        <p:spPr>
          <a:xfrm>
            <a:off x="3618974" y="1274989"/>
            <a:ext cx="2199899" cy="1544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3"/>
          <p:cNvSpPr txBox="1">
            <a:spLocks noGrp="1"/>
          </p:cNvSpPr>
          <p:nvPr>
            <p:ph type="subTitle" idx="4294967295"/>
          </p:nvPr>
        </p:nvSpPr>
        <p:spPr>
          <a:xfrm>
            <a:off x="3675975" y="1255089"/>
            <a:ext cx="506400" cy="21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>
                <a:solidFill>
                  <a:schemeClr val="lt1"/>
                </a:solidFill>
              </a:rPr>
              <a:t>100</a:t>
            </a:r>
            <a:r>
              <a:rPr lang="en" sz="1200" dirty="0">
                <a:solidFill>
                  <a:schemeClr val="lt1"/>
                </a:solidFill>
              </a:rPr>
              <a:t>%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32" name="Google Shape;332;p43"/>
          <p:cNvSpPr/>
          <p:nvPr/>
        </p:nvSpPr>
        <p:spPr>
          <a:xfrm rot="-5400000">
            <a:off x="2751875" y="149691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01;p43">
            <a:extLst>
              <a:ext uri="{FF2B5EF4-FFF2-40B4-BE49-F238E27FC236}">
                <a16:creationId xmlns:a16="http://schemas.microsoft.com/office/drawing/2014/main" id="{AE5A271E-6FD8-4310-91DC-205DF7BE68A6}"/>
              </a:ext>
            </a:extLst>
          </p:cNvPr>
          <p:cNvSpPr txBox="1">
            <a:spLocks/>
          </p:cNvSpPr>
          <p:nvPr/>
        </p:nvSpPr>
        <p:spPr>
          <a:xfrm>
            <a:off x="5879323" y="2654849"/>
            <a:ext cx="3024284" cy="39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програмного забезпечення</a:t>
            </a:r>
          </a:p>
        </p:txBody>
      </p:sp>
      <p:sp>
        <p:nvSpPr>
          <p:cNvPr id="39" name="Google Shape;301;p43">
            <a:extLst>
              <a:ext uri="{FF2B5EF4-FFF2-40B4-BE49-F238E27FC236}">
                <a16:creationId xmlns:a16="http://schemas.microsoft.com/office/drawing/2014/main" id="{2FCD3AF3-595C-45B9-A9BB-71B8197066DD}"/>
              </a:ext>
            </a:extLst>
          </p:cNvPr>
          <p:cNvSpPr txBox="1">
            <a:spLocks/>
          </p:cNvSpPr>
          <p:nvPr/>
        </p:nvSpPr>
        <p:spPr>
          <a:xfrm>
            <a:off x="5879325" y="1253698"/>
            <a:ext cx="3024284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Розробка математичної моделі</a:t>
            </a:r>
          </a:p>
        </p:txBody>
      </p:sp>
      <p:sp>
        <p:nvSpPr>
          <p:cNvPr id="40" name="Google Shape;316;p43">
            <a:extLst>
              <a:ext uri="{FF2B5EF4-FFF2-40B4-BE49-F238E27FC236}">
                <a16:creationId xmlns:a16="http://schemas.microsoft.com/office/drawing/2014/main" id="{9C4898D3-0853-4784-8038-B29FC107FF83}"/>
              </a:ext>
            </a:extLst>
          </p:cNvPr>
          <p:cNvSpPr txBox="1">
            <a:spLocks/>
          </p:cNvSpPr>
          <p:nvPr/>
        </p:nvSpPr>
        <p:spPr>
          <a:xfrm>
            <a:off x="3675973" y="3518986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en" sz="1200">
                <a:solidFill>
                  <a:schemeClr val="lt1"/>
                </a:solidFill>
              </a:rPr>
              <a:t>95%</a:t>
            </a:r>
          </a:p>
        </p:txBody>
      </p:sp>
      <p:sp>
        <p:nvSpPr>
          <p:cNvPr id="41" name="Google Shape;317;p43">
            <a:extLst>
              <a:ext uri="{FF2B5EF4-FFF2-40B4-BE49-F238E27FC236}">
                <a16:creationId xmlns:a16="http://schemas.microsoft.com/office/drawing/2014/main" id="{49678CE6-438A-4E19-9536-8BF3DCDDC610}"/>
              </a:ext>
            </a:extLst>
          </p:cNvPr>
          <p:cNvSpPr/>
          <p:nvPr/>
        </p:nvSpPr>
        <p:spPr>
          <a:xfrm>
            <a:off x="3618973" y="3535019"/>
            <a:ext cx="2199900" cy="179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01;p43">
            <a:extLst>
              <a:ext uri="{FF2B5EF4-FFF2-40B4-BE49-F238E27FC236}">
                <a16:creationId xmlns:a16="http://schemas.microsoft.com/office/drawing/2014/main" id="{32979185-438C-4451-95E3-F340D58BC0FC}"/>
              </a:ext>
            </a:extLst>
          </p:cNvPr>
          <p:cNvSpPr txBox="1">
            <a:spLocks/>
          </p:cNvSpPr>
          <p:nvPr/>
        </p:nvSpPr>
        <p:spPr>
          <a:xfrm>
            <a:off x="5879323" y="3535019"/>
            <a:ext cx="3024284" cy="19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buFont typeface="Encode Sans Semi Condensed"/>
              <a:buNone/>
            </a:pPr>
            <a:r>
              <a:rPr lang="uk-UA" dirty="0"/>
              <a:t>Тестування</a:t>
            </a:r>
          </a:p>
        </p:txBody>
      </p:sp>
      <p:sp>
        <p:nvSpPr>
          <p:cNvPr id="21" name="Google Shape;318;p43">
            <a:extLst>
              <a:ext uri="{FF2B5EF4-FFF2-40B4-BE49-F238E27FC236}">
                <a16:creationId xmlns:a16="http://schemas.microsoft.com/office/drawing/2014/main" id="{AF7C345F-C734-401A-9C11-748C2E4C5F83}"/>
              </a:ext>
            </a:extLst>
          </p:cNvPr>
          <p:cNvSpPr/>
          <p:nvPr/>
        </p:nvSpPr>
        <p:spPr>
          <a:xfrm>
            <a:off x="3618973" y="3536851"/>
            <a:ext cx="732047" cy="1951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9;p43">
            <a:extLst>
              <a:ext uri="{FF2B5EF4-FFF2-40B4-BE49-F238E27FC236}">
                <a16:creationId xmlns:a16="http://schemas.microsoft.com/office/drawing/2014/main" id="{8D3CEA38-B96A-41B4-8939-7B8951D7DBDF}"/>
              </a:ext>
            </a:extLst>
          </p:cNvPr>
          <p:cNvSpPr txBox="1">
            <a:spLocks/>
          </p:cNvSpPr>
          <p:nvPr/>
        </p:nvSpPr>
        <p:spPr>
          <a:xfrm>
            <a:off x="3675973" y="3527740"/>
            <a:ext cx="332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lnSpc>
                <a:spcPct val="100000"/>
              </a:lnSpc>
              <a:buFont typeface="Encode Sans Semi Condensed"/>
              <a:buNone/>
            </a:pPr>
            <a:r>
              <a:rPr lang="uk-UA" sz="1200" dirty="0">
                <a:solidFill>
                  <a:schemeClr val="lt1"/>
                </a:solidFill>
              </a:rPr>
              <a:t>25%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 за увагу!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26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/>
          </p:nvPr>
        </p:nvSpPr>
        <p:spPr>
          <a:xfrm>
            <a:off x="-19168" y="1424944"/>
            <a:ext cx="2815375" cy="214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та мета розробки</a:t>
            </a:r>
            <a:endParaRPr dirty="0"/>
          </a:p>
        </p:txBody>
      </p:sp>
      <p:sp>
        <p:nvSpPr>
          <p:cNvPr id="250" name="Google Shape;250;p39"/>
          <p:cNvSpPr txBox="1">
            <a:spLocks noGrp="1"/>
          </p:cNvSpPr>
          <p:nvPr>
            <p:ph type="subTitle" idx="1"/>
          </p:nvPr>
        </p:nvSpPr>
        <p:spPr>
          <a:xfrm>
            <a:off x="4377348" y="937350"/>
            <a:ext cx="3120731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Призначення розробки</a:t>
            </a:r>
            <a:endParaRPr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4137414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Підтримка процесу дослідження </a:t>
            </a:r>
            <a:r>
              <a:rPr lang="ru-RU" b="1" i="1" dirty="0">
                <a:solidFill>
                  <a:srgbClr val="FF9179"/>
                </a:solidFill>
              </a:rPr>
              <a:t>задач дроб</a:t>
            </a:r>
            <a:r>
              <a:rPr lang="uk-UA" b="1" i="1" dirty="0">
                <a:solidFill>
                  <a:srgbClr val="FF9179"/>
                </a:solidFill>
              </a:rPr>
              <a:t>о</a:t>
            </a:r>
            <a:r>
              <a:rPr lang="ru-RU" b="1" i="1" dirty="0">
                <a:solidFill>
                  <a:srgbClr val="FF9179"/>
                </a:solidFill>
              </a:rPr>
              <a:t>во-лінійного програмування в умовах невизначеності</a:t>
            </a:r>
            <a:endParaRPr lang="en-GB" b="1" i="1" dirty="0">
              <a:solidFill>
                <a:srgbClr val="FF9179"/>
              </a:solidFill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312073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Цілі та задачі розробки</a:t>
            </a:r>
            <a:endParaRPr dirty="0"/>
          </a:p>
        </p:txBody>
      </p:sp>
      <p:sp>
        <p:nvSpPr>
          <p:cNvPr id="253" name="Google Shape;253;p39"/>
          <p:cNvSpPr txBox="1">
            <a:spLocks noGrp="1"/>
          </p:cNvSpPr>
          <p:nvPr>
            <p:ph type="subTitle" idx="4"/>
          </p:nvPr>
        </p:nvSpPr>
        <p:spPr>
          <a:xfrm>
            <a:off x="4374124" y="3304724"/>
            <a:ext cx="4137415" cy="1594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Мета - с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прощення процесу дослідження задачі </a:t>
            </a:r>
            <a:r>
              <a:rPr lang="uk-UA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дробово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-лінійного програмування в умовах невизначеності за рахунок проведення експериментів та візуалізації результатів аналізу, що дозволить  зменшити час, що витрачає дослідник на виявлення нових властивостей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задачі</a:t>
            </a:r>
            <a:endParaRPr dirty="0"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3627024" y="3010052"/>
            <a:ext cx="395357" cy="411487"/>
            <a:chOff x="-62148000" y="1930075"/>
            <a:chExt cx="309550" cy="319800"/>
          </a:xfrm>
        </p:grpSpPr>
        <p:sp>
          <p:nvSpPr>
            <p:cNvPr id="255" name="Google Shape;255;p39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9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9"/>
          <p:cNvGrpSpPr/>
          <p:nvPr/>
        </p:nvGrpSpPr>
        <p:grpSpPr>
          <a:xfrm>
            <a:off x="3618962" y="1081515"/>
            <a:ext cx="411478" cy="411485"/>
            <a:chOff x="-42062025" y="2316000"/>
            <a:chExt cx="319000" cy="317700"/>
          </a:xfrm>
        </p:grpSpPr>
        <p:sp>
          <p:nvSpPr>
            <p:cNvPr id="258" name="Google Shape;258;p39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9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39"/>
          <p:cNvSpPr/>
          <p:nvPr/>
        </p:nvSpPr>
        <p:spPr>
          <a:xfrm rot="-5400000">
            <a:off x="2751875" y="353382"/>
            <a:ext cx="2835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1ECD5-FC6D-48D5-B580-A1C59294F6DF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build="p"/>
      <p:bldP spid="251" grpId="0" build="p"/>
      <p:bldP spid="252" grpId="0" build="p"/>
      <p:bldP spid="2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Задачі розробки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8"/>
          </p:nvPr>
        </p:nvSpPr>
        <p:spPr>
          <a:xfrm>
            <a:off x="3517750" y="3636274"/>
            <a:ext cx="2101200" cy="116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ланування та виконання експериментів </a:t>
            </a:r>
            <a:endParaRPr sz="1400" b="1" dirty="0"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7750" y="1336674"/>
            <a:ext cx="2099700" cy="13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Ведення</a:t>
            </a:r>
            <a:r>
              <a:rPr lang="ru-RU" sz="1400" dirty="0"/>
              <a:t> умов (</a:t>
            </a:r>
            <a:r>
              <a:rPr lang="ru-RU" sz="1400" dirty="0" err="1"/>
              <a:t>створення</a:t>
            </a:r>
            <a:r>
              <a:rPr lang="ru-RU" sz="1400" dirty="0"/>
              <a:t>, </a:t>
            </a:r>
            <a:r>
              <a:rPr lang="ru-RU" sz="1400" dirty="0" err="1"/>
              <a:t>редагування</a:t>
            </a:r>
            <a:r>
              <a:rPr lang="ru-RU" sz="1400" dirty="0"/>
              <a:t>, </a:t>
            </a:r>
            <a:r>
              <a:rPr lang="ru-RU" sz="1400" dirty="0" err="1"/>
              <a:t>видалення</a:t>
            </a:r>
            <a:r>
              <a:rPr lang="ru-RU" sz="1400" dirty="0"/>
              <a:t>) </a:t>
            </a:r>
            <a:r>
              <a:rPr lang="ru-RU" sz="1400" dirty="0" err="1"/>
              <a:t>задачі</a:t>
            </a:r>
            <a:endParaRPr lang="en-GB" sz="1400"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title" idx="4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1303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Розв’язання індивідуальної задачі</a:t>
            </a:r>
            <a:endParaRPr lang="uk-UA" sz="1400" b="1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7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title" idx="13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1160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ізуалізація результатів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виконання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експериментів</a:t>
            </a:r>
            <a:endParaRPr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F2E2B-DBA4-4E56-AB5D-CB13117A1D4B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  <p:bldP spid="182" grpId="0"/>
      <p:bldP spid="183" grpId="0" build="p"/>
      <p:bldP spid="185" grpId="0"/>
      <p:bldP spid="186" grpId="0" build="p"/>
      <p:bldP spid="188" grpId="0"/>
      <p:bldP spid="190" grpId="0"/>
      <p:bldP spid="1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304800" y="2177425"/>
            <a:ext cx="85344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ru-RU" b="1" dirty="0"/>
              <a:t>Задача </a:t>
            </a:r>
            <a:r>
              <a:rPr lang="ru-RU" b="1" dirty="0" err="1"/>
              <a:t>дробово-лінійного</a:t>
            </a:r>
            <a:r>
              <a:rPr lang="ru-RU" b="1" dirty="0"/>
              <a:t> </a:t>
            </a:r>
            <a:r>
              <a:rPr lang="ru-RU" b="1" dirty="0" err="1"/>
              <a:t>програмування</a:t>
            </a:r>
            <a:r>
              <a:rPr lang="ru-RU" b="1" dirty="0"/>
              <a:t> в </a:t>
            </a:r>
            <a:r>
              <a:rPr lang="ru-RU" b="1" dirty="0" err="1"/>
              <a:t>умовах</a:t>
            </a:r>
            <a:r>
              <a:rPr lang="ru-RU" b="1" dirty="0"/>
              <a:t> </a:t>
            </a:r>
            <a:r>
              <a:rPr lang="ru-RU" b="1" dirty="0" err="1"/>
              <a:t>невизначеності</a:t>
            </a:r>
            <a:r>
              <a:rPr lang="ru-RU" b="1" dirty="0"/>
              <a:t> (ЗДЛПУН)</a:t>
            </a:r>
            <a:r>
              <a:rPr lang="ru-RU" dirty="0"/>
              <a:t>— задача </a:t>
            </a:r>
            <a:r>
              <a:rPr lang="ru-RU" dirty="0" err="1">
                <a:hlinkClick r:id="rId3" tooltip="Мінімізація (ще не написана)"/>
              </a:rPr>
              <a:t>мінімізації</a:t>
            </a:r>
            <a:r>
              <a:rPr lang="ru-RU" dirty="0"/>
              <a:t> (</a:t>
            </a:r>
            <a:r>
              <a:rPr lang="ru-RU" dirty="0" err="1"/>
              <a:t>максимізації</a:t>
            </a:r>
            <a:r>
              <a:rPr lang="ru-RU" dirty="0"/>
              <a:t>) </a:t>
            </a:r>
            <a:r>
              <a:rPr lang="ru-RU" dirty="0" err="1">
                <a:hlinkClick r:id="rId4" tooltip="Дробово-лінійна функція"/>
              </a:rPr>
              <a:t>дробово-лінійної</a:t>
            </a:r>
            <a:r>
              <a:rPr lang="ru-RU" dirty="0">
                <a:hlinkClick r:id="rId4" tooltip="Дробово-лінійна функція"/>
              </a:rPr>
              <a:t> </a:t>
            </a:r>
            <a:r>
              <a:rPr lang="ru-RU" dirty="0" err="1">
                <a:hlinkClick r:id="rId4" tooltip="Дробово-лінійна функція"/>
              </a:rPr>
              <a:t>функції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де є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варіантів</a:t>
            </a:r>
            <a:r>
              <a:rPr lang="ru-RU" dirty="0"/>
              <a:t> </a:t>
            </a:r>
            <a:r>
              <a:rPr lang="ru-RU" dirty="0" err="1"/>
              <a:t>значень</a:t>
            </a:r>
            <a:r>
              <a:rPr lang="ru-RU" dirty="0"/>
              <a:t> </a:t>
            </a:r>
            <a:r>
              <a:rPr lang="ru-RU" dirty="0" err="1"/>
              <a:t>коефіцієнтів</a:t>
            </a:r>
            <a:r>
              <a:rPr lang="ru-RU" dirty="0"/>
              <a:t> при </a:t>
            </a:r>
            <a:r>
              <a:rPr lang="ru-RU" dirty="0" err="1"/>
              <a:t>змінних</a:t>
            </a:r>
            <a:r>
              <a:rPr lang="ru-RU" dirty="0"/>
              <a:t> .</a:t>
            </a:r>
          </a:p>
          <a:p>
            <a:pPr marL="0" lvl="0" indent="0" algn="l"/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Дослідник взаємодіє з системою за допомогою десктоп-застосунку, що надає йому інструменти для дослідження ЗДЛПУН.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</a:rPr>
              <a:t>Користувач має змогу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  <a:endParaRPr lang="uk-UA" dirty="0">
              <a:latin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вирішувати індивідуальну ЗДЛПУН ввівши її умову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проводити експерименти зробивши необхідні налаштування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кількості згенерованих задач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742950" lvl="1" indent="-285750" algn="l"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</a:rPr>
              <a:t>задання правил генерації та зміни числових параметрів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uk-UA" dirty="0">
                <a:latin typeface="Times New Roman" panose="02020603050405020304" pitchFamily="18" charset="0"/>
              </a:rPr>
              <a:t>переглядати та зберігати отримані результати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Опис предметного середовища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CAA57-C3C8-4FB5-9FFF-2648EC0E8276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61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836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03389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Розв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’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язує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 лише детерміновану задачу </a:t>
            </a:r>
            <a:r>
              <a:rPr lang="uk-UA" dirty="0" err="1">
                <a:solidFill>
                  <a:schemeClr val="hlink"/>
                </a:solidFill>
                <a:uFill>
                  <a:noFill/>
                </a:uFill>
              </a:rPr>
              <a:t>дробово</a:t>
            </a:r>
            <a:r>
              <a:rPr lang="uk-UA" dirty="0">
                <a:solidFill>
                  <a:schemeClr val="hlink"/>
                </a:solidFill>
                <a:uFill>
                  <a:noFill/>
                </a:uFill>
              </a:rPr>
              <a:t>-лінійного програмування та не надає змогу проводити експерименти</a:t>
            </a:r>
            <a:endParaRPr dirty="0"/>
          </a:p>
        </p:txBody>
      </p:sp>
      <p:sp>
        <p:nvSpPr>
          <p:cNvPr id="2250" name="Google Shape;2250;p61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5371270" cy="445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https://math.semestr.ru/</a:t>
            </a:r>
          </a:p>
        </p:txBody>
      </p:sp>
      <p:sp>
        <p:nvSpPr>
          <p:cNvPr id="2251" name="Google Shape;2251;p61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Аналоги</a:t>
            </a:r>
            <a:endParaRPr dirty="0"/>
          </a:p>
        </p:txBody>
      </p:sp>
      <p:sp>
        <p:nvSpPr>
          <p:cNvPr id="2252" name="Google Shape;2252;p61"/>
          <p:cNvSpPr/>
          <p:nvPr/>
        </p:nvSpPr>
        <p:spPr>
          <a:xfrm rot="-5402810">
            <a:off x="1603424" y="1211550"/>
            <a:ext cx="2569501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F897B-A5C2-4935-AFC6-75E74C15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44" y="1820228"/>
            <a:ext cx="2848738" cy="3278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62D31-5050-4004-ACEA-883E9A482D20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 flipH="1">
            <a:off x="6271260" y="1554480"/>
            <a:ext cx="2872740" cy="19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Діаграма варіантів використання</a:t>
            </a:r>
            <a:endParaRPr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F43565F-BF70-4BB1-A1F7-F1F3B81D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820" y="0"/>
            <a:ext cx="5455227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02A85-E615-4A1A-A2F7-C619C73BD1BA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A6CF2BB7-E3BC-4E1F-A7F0-85F7918BAEEB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22960" y="1922973"/>
                <a:ext cx="7498080" cy="35483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uk-UA" sz="1800" dirty="0"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Детермінована постановка</a:t>
                </a:r>
                <a:endParaRPr lang="en-US" sz="1800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uk-UA" sz="180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𝑒𝑥𝑡𝑟𝑒𝑚𝑢𝑚</m:t>
                        </m:r>
                      </m:e>
                      <m:li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lim>
                    </m:limLow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dirty="0"/>
                  <a:t>	(1)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де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дійсні числа,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змінні задачи.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A6CF2BB7-E3BC-4E1F-A7F0-85F7918BAEE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2960" y="1922973"/>
                <a:ext cx="7498080" cy="3548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3871C9-46E3-45DB-8191-E62EBE741904}"/>
              </a:ext>
            </a:extLst>
          </p:cNvPr>
          <p:cNvSpPr txBox="1"/>
          <p:nvPr/>
        </p:nvSpPr>
        <p:spPr>
          <a:xfrm>
            <a:off x="8859948" y="48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7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1490415" y="220979"/>
            <a:ext cx="6163170" cy="1590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5000" dirty="0"/>
              <a:t>Математична постановка задачі</a:t>
            </a:r>
            <a:endParaRPr sz="5000" dirty="0"/>
          </a:p>
        </p:txBody>
      </p:sp>
      <p:sp>
        <p:nvSpPr>
          <p:cNvPr id="206" name="Google Shape;206;p32"/>
          <p:cNvSpPr/>
          <p:nvPr/>
        </p:nvSpPr>
        <p:spPr>
          <a:xfrm>
            <a:off x="3049500" y="2103175"/>
            <a:ext cx="30450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4418A-B48C-480C-AD9A-F8FD884827B9}"/>
                  </a:ext>
                </a:extLst>
              </p:cNvPr>
              <p:cNvSpPr txBox="1"/>
              <p:nvPr/>
            </p:nvSpPr>
            <p:spPr>
              <a:xfrm>
                <a:off x="621028" y="2177425"/>
                <a:ext cx="8313421" cy="1205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Отже, існує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наборів коефіцієнтів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</m:t>
                        </m:r>
                      </m:sup>
                    </m:sSubSup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en-GB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можливих значень коефіцієнтів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=1,...,</m:t>
                    </m:r>
                    <m:r>
                      <m:rPr>
                        <m:sty m:val="p"/>
                      </m:rPr>
                      <a:rPr lang="ru-RU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Знайти за заданими компромісними критеріями розв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’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язок задачі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дробово-л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інійного програмування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 умовах невизначеності (ЗДЛПУН).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34418A-B48C-480C-AD9A-F8FD88482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28" y="2177425"/>
                <a:ext cx="8313421" cy="1205266"/>
              </a:xfrm>
              <a:prstGeom prst="rect">
                <a:avLst/>
              </a:prstGeom>
              <a:blipFill>
                <a:blip r:embed="rId3"/>
                <a:stretch>
                  <a:fillRect t="-2020" b="-7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D6030-427D-4870-86E7-7EDE8766F4D8}"/>
                  </a:ext>
                </a:extLst>
              </p:cNvPr>
              <p:cNvSpPr txBox="1"/>
              <p:nvPr/>
            </p:nvSpPr>
            <p:spPr>
              <a:xfrm>
                <a:off x="2188844" y="3456941"/>
                <a:ext cx="4617720" cy="1583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𝑒𝑥𝑡𝑟𝑒𝑚𝑢𝑚</m:t>
                          </m:r>
                        </m:e>
                        <m:lim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lim>
                      </m:limLow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ru-RU" sz="14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𝐴𝑥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ru-RU" sz="1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&gt;0</m:t>
                      </m:r>
                      <m:r>
                        <a:rPr lang="en-US" sz="14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AD6030-427D-4870-86E7-7EDE8766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44" y="3456941"/>
                <a:ext cx="4617720" cy="1583960"/>
              </a:xfrm>
              <a:prstGeom prst="rect">
                <a:avLst/>
              </a:prstGeom>
              <a:blipFill>
                <a:blip r:embed="rId4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2BF34E5-E38D-4F48-B6D9-E26C1AAD11F6}"/>
              </a:ext>
            </a:extLst>
          </p:cNvPr>
          <p:cNvSpPr txBox="1"/>
          <p:nvPr/>
        </p:nvSpPr>
        <p:spPr>
          <a:xfrm>
            <a:off x="8751037" y="483572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740</Words>
  <Application>Microsoft Office PowerPoint</Application>
  <PresentationFormat>On-screen Show (16:9)</PresentationFormat>
  <Paragraphs>150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Cambria Math</vt:lpstr>
      <vt:lpstr>Times New Roman</vt:lpstr>
      <vt:lpstr>Proxima Nova Semibold</vt:lpstr>
      <vt:lpstr>Arial</vt:lpstr>
      <vt:lpstr>Montserrat</vt:lpstr>
      <vt:lpstr>Encode Sans Semi Condensed</vt:lpstr>
      <vt:lpstr>Proxima Nova</vt:lpstr>
      <vt:lpstr>Calibri</vt:lpstr>
      <vt:lpstr>Modern Annual Report by Slidesgo</vt:lpstr>
      <vt:lpstr>Slidesgo Final Pages</vt:lpstr>
      <vt:lpstr>MathType 6.0 Equation</vt:lpstr>
      <vt:lpstr>ДИПЛОМНИЙ ПРОЄКТ на тему: “Інформаційна система з підтримки процесу дослідження задачі дробово-лінійного програмування в умовах невизначеності”</vt:lpstr>
      <vt:lpstr>PowerPoint Presentation</vt:lpstr>
      <vt:lpstr>Призначення та мета розробки</vt:lpstr>
      <vt:lpstr>Задачі розробки</vt:lpstr>
      <vt:lpstr>Опис предметного середовища</vt:lpstr>
      <vt:lpstr>Аналоги</vt:lpstr>
      <vt:lpstr>Діаграма варіантів використання</vt:lpstr>
      <vt:lpstr>Математична постановка задачі</vt:lpstr>
      <vt:lpstr>Математична постановка задачі</vt:lpstr>
      <vt:lpstr>Критерій А</vt:lpstr>
      <vt:lpstr>Побудова компромісного розв’язку</vt:lpstr>
      <vt:lpstr>Побудова компромісного розв’язку</vt:lpstr>
      <vt:lpstr>Архітектура ПЗ</vt:lpstr>
      <vt:lpstr>Схема структури бази даних</vt:lpstr>
      <vt:lpstr>Вхідні дані для індивідуальної задачі</vt:lpstr>
      <vt:lpstr>Вихідні дані для індивідуальної задачі</vt:lpstr>
      <vt:lpstr>Вхідні дані для проведення досліджень</vt:lpstr>
      <vt:lpstr>Вихідні дані для проведення досліджень</vt:lpstr>
      <vt:lpstr>Вихідні дані для проведення досліджень</vt:lpstr>
      <vt:lpstr>Вихідні дані для проведення досліджень</vt:lpstr>
      <vt:lpstr>Засоби для розробки ПЗ</vt:lpstr>
      <vt:lpstr>Висновки</vt:lpstr>
      <vt:lpstr>Дякую за увагу!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ДИПЛОМНИЙ ПРОЄКТ на тему: “Інформаційна система з підтримки процесу дослідження задачі дробово-лінійного програмування в умовах невизначеності ”</dc:title>
  <cp:lastModifiedBy>Oleksandra Vozniuk</cp:lastModifiedBy>
  <cp:revision>63</cp:revision>
  <dcterms:modified xsi:type="dcterms:W3CDTF">2021-05-13T14:12:25Z</dcterms:modified>
</cp:coreProperties>
</file>