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EF8145F-3881-4246-AABE-B3C0948D084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080233A-00E6-4F3A-B729-56CC2A52AD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034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145F-3881-4246-AABE-B3C0948D084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233A-00E6-4F3A-B729-56CC2A52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4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145F-3881-4246-AABE-B3C0948D084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233A-00E6-4F3A-B729-56CC2A52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5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145F-3881-4246-AABE-B3C0948D084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233A-00E6-4F3A-B729-56CC2A52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7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145F-3881-4246-AABE-B3C0948D084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233A-00E6-4F3A-B729-56CC2A52AD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688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145F-3881-4246-AABE-B3C0948D084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233A-00E6-4F3A-B729-56CC2A52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9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145F-3881-4246-AABE-B3C0948D084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233A-00E6-4F3A-B729-56CC2A52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3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145F-3881-4246-AABE-B3C0948D084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233A-00E6-4F3A-B729-56CC2A52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145F-3881-4246-AABE-B3C0948D084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233A-00E6-4F3A-B729-56CC2A52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2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145F-3881-4246-AABE-B3C0948D084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233A-00E6-4F3A-B729-56CC2A52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7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145F-3881-4246-AABE-B3C0948D084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0233A-00E6-4F3A-B729-56CC2A52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8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EF8145F-3881-4246-AABE-B3C0948D084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080233A-00E6-4F3A-B729-56CC2A52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4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9F51-D4EB-46A0-8F94-9E81A7A96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u-RU" sz="6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Моделювання процесів, що зводяться до моделі </a:t>
            </a:r>
            <a:r>
              <a:rPr lang="uk-UA" sz="6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задачі </a:t>
            </a:r>
            <a:r>
              <a:rPr lang="ru-RU" sz="6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дробно-лінійного програмування в умовах невизначеності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DFC92-292B-49E3-957A-75A0E0D9F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237670"/>
            <a:ext cx="9418320" cy="1183261"/>
          </a:xfrm>
        </p:spPr>
        <p:txBody>
          <a:bodyPr>
            <a:normAutofit/>
          </a:bodyPr>
          <a:lstStyle/>
          <a:p>
            <a:pPr algn="ctr"/>
            <a:r>
              <a:rPr lang="uk-UA" dirty="0"/>
              <a:t>Виконала студентка групи ІС-71</a:t>
            </a:r>
          </a:p>
          <a:p>
            <a:pPr algn="ctr"/>
            <a:r>
              <a:rPr lang="uk-UA" dirty="0"/>
              <a:t>Вознюк Олександра</a:t>
            </a:r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18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3BC921DF-9345-4B9D-A324-FA2A21AFF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2B9642-D8DD-4D26-90E1-C521626BE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20400" cy="49499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533E12E-E818-4C8A-BFC1-C0D7CB782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2D17F-11A1-414A-AFF0-50B330CE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kern="1200" spc="-5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Використання</a:t>
            </a:r>
            <a:r>
              <a:rPr lang="en-US" sz="5400" kern="1200" spc="-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ПЗ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E3BE75-D783-4F46-9914-7C553C087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76" y="640081"/>
            <a:ext cx="1893493" cy="3825240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F4A40B-FE8F-4297-AE51-D6058E38E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545" y="640081"/>
            <a:ext cx="812863" cy="3825240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2F89658-412D-43CA-BC6C-23B966986C7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82192" y="640081"/>
            <a:ext cx="1357960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4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3BC921DF-9345-4B9D-A324-FA2A21AFF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2B9642-D8DD-4D26-90E1-C521626BE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20400" cy="49499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533E12E-E818-4C8A-BFC1-C0D7CB782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2D17F-11A1-414A-AFF0-50B330CE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kern="1200" spc="-50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Використання</a:t>
            </a:r>
            <a:r>
              <a:rPr lang="en-US" sz="5400" kern="1200" spc="-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ПЗ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8043D4-F16D-43CB-8C19-AFAAD3BE6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255" y="361096"/>
            <a:ext cx="2896290" cy="422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2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6378C3-EA41-4A0B-8144-97AF179E9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869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BC575D-863A-449B-AA18-A22D2A84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752" y="0"/>
            <a:ext cx="5165308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2A87A1-E008-492C-8D91-EA0B5488D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DDF28-FCA9-4CA8-8FD2-12E35B637A3A}"/>
              </a:ext>
            </a:extLst>
          </p:cNvPr>
          <p:cNvSpPr txBox="1"/>
          <p:nvPr/>
        </p:nvSpPr>
        <p:spPr>
          <a:xfrm>
            <a:off x="4604527" y="331857"/>
            <a:ext cx="3050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10298-9585-413E-8EDD-4FEE11209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07" y="2817845"/>
            <a:ext cx="4686471" cy="25904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B0467D-8B55-4C24-93FE-73AE7B703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700" y="2802596"/>
            <a:ext cx="4745193" cy="26209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FC6383-5C6A-4E1C-8F64-C39DE1BB96EF}"/>
                  </a:ext>
                </a:extLst>
              </p:cNvPr>
              <p:cNvSpPr txBox="1"/>
              <p:nvPr/>
            </p:nvSpPr>
            <p:spPr>
              <a:xfrm>
                <a:off x="1365107" y="2802596"/>
                <a:ext cx="220381" cy="224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FC6383-5C6A-4E1C-8F64-C39DE1BB9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107" y="2802596"/>
                <a:ext cx="220381" cy="224870"/>
              </a:xfrm>
              <a:prstGeom prst="rect">
                <a:avLst/>
              </a:prstGeom>
              <a:blipFill>
                <a:blip r:embed="rId4"/>
                <a:stretch>
                  <a:fillRect l="-22222" r="-33333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CCB584-67D1-4BD3-91E6-8F116AF8442B}"/>
                  </a:ext>
                </a:extLst>
              </p:cNvPr>
              <p:cNvSpPr txBox="1"/>
              <p:nvPr/>
            </p:nvSpPr>
            <p:spPr>
              <a:xfrm>
                <a:off x="3714358" y="5192813"/>
                <a:ext cx="220381" cy="224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CCB584-67D1-4BD3-91E6-8F116AF84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358" y="5192813"/>
                <a:ext cx="220381" cy="224870"/>
              </a:xfrm>
              <a:prstGeom prst="rect">
                <a:avLst/>
              </a:prstGeom>
              <a:blipFill>
                <a:blip r:embed="rId5"/>
                <a:stretch>
                  <a:fillRect l="-27778" r="-22222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5B268B-CAD0-4DC9-A5CA-8D3586250CF5}"/>
                  </a:ext>
                </a:extLst>
              </p:cNvPr>
              <p:cNvSpPr txBox="1"/>
              <p:nvPr/>
            </p:nvSpPr>
            <p:spPr>
              <a:xfrm>
                <a:off x="6561267" y="2802596"/>
                <a:ext cx="220381" cy="224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5B268B-CAD0-4DC9-A5CA-8D3586250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267" y="2802596"/>
                <a:ext cx="220381" cy="224870"/>
              </a:xfrm>
              <a:prstGeom prst="rect">
                <a:avLst/>
              </a:prstGeom>
              <a:blipFill>
                <a:blip r:embed="rId6"/>
                <a:stretch>
                  <a:fillRect l="-19444" r="-33333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4A63F5-D26B-4813-A486-0C0A60670A19}"/>
                  </a:ext>
                </a:extLst>
              </p:cNvPr>
              <p:cNvSpPr txBox="1"/>
              <p:nvPr/>
            </p:nvSpPr>
            <p:spPr>
              <a:xfrm>
                <a:off x="8910518" y="5192813"/>
                <a:ext cx="220381" cy="224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4A63F5-D26B-4813-A486-0C0A60670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518" y="5192813"/>
                <a:ext cx="220381" cy="224870"/>
              </a:xfrm>
              <a:prstGeom prst="rect">
                <a:avLst/>
              </a:prstGeom>
              <a:blipFill>
                <a:blip r:embed="rId7"/>
                <a:stretch>
                  <a:fillRect l="-30556" r="-22222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502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6378C3-EA41-4A0B-8144-97AF179E9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869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BC575D-863A-449B-AA18-A22D2A84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752" y="0"/>
            <a:ext cx="5165308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2A87A1-E008-492C-8D91-EA0B5488D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DDF28-FCA9-4CA8-8FD2-12E35B637A3A}"/>
              </a:ext>
            </a:extLst>
          </p:cNvPr>
          <p:cNvSpPr txBox="1"/>
          <p:nvPr/>
        </p:nvSpPr>
        <p:spPr>
          <a:xfrm>
            <a:off x="4604527" y="331857"/>
            <a:ext cx="3050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1A9F6B-E020-4D8C-BA25-92FB16739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91" y="2898322"/>
            <a:ext cx="4670958" cy="25251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184836-AF88-4D8B-AA05-42247D5C1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022" y="2898322"/>
            <a:ext cx="4535162" cy="2525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169AE4-4B75-4C96-B526-465B7CB1D7AC}"/>
                  </a:ext>
                </a:extLst>
              </p:cNvPr>
              <p:cNvSpPr txBox="1"/>
              <p:nvPr/>
            </p:nvSpPr>
            <p:spPr>
              <a:xfrm>
                <a:off x="1833137" y="2881773"/>
                <a:ext cx="220381" cy="224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169AE4-4B75-4C96-B526-465B7CB1D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37" y="2881773"/>
                <a:ext cx="220381" cy="224870"/>
              </a:xfrm>
              <a:prstGeom prst="rect">
                <a:avLst/>
              </a:prstGeom>
              <a:blipFill>
                <a:blip r:embed="rId4"/>
                <a:stretch>
                  <a:fillRect l="-22222" r="-33333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0CAF7F-5A6A-48F7-BB80-61C0D337A07A}"/>
                  </a:ext>
                </a:extLst>
              </p:cNvPr>
              <p:cNvSpPr txBox="1"/>
              <p:nvPr/>
            </p:nvSpPr>
            <p:spPr>
              <a:xfrm>
                <a:off x="6675955" y="2881773"/>
                <a:ext cx="220381" cy="224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0CAF7F-5A6A-48F7-BB80-61C0D337A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955" y="2881773"/>
                <a:ext cx="220381" cy="224870"/>
              </a:xfrm>
              <a:prstGeom prst="rect">
                <a:avLst/>
              </a:prstGeom>
              <a:blipFill>
                <a:blip r:embed="rId5"/>
                <a:stretch>
                  <a:fillRect l="-19444" r="-33333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30F46C-DF46-43A7-A5A4-05AAD4C94832}"/>
                  </a:ext>
                </a:extLst>
              </p:cNvPr>
              <p:cNvSpPr txBox="1"/>
              <p:nvPr/>
            </p:nvSpPr>
            <p:spPr>
              <a:xfrm>
                <a:off x="3921199" y="5198636"/>
                <a:ext cx="220381" cy="224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30F46C-DF46-43A7-A5A4-05AAD4C94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99" y="5198636"/>
                <a:ext cx="220381" cy="224870"/>
              </a:xfrm>
              <a:prstGeom prst="rect">
                <a:avLst/>
              </a:prstGeom>
              <a:blipFill>
                <a:blip r:embed="rId6"/>
                <a:stretch>
                  <a:fillRect l="-19444" r="-55556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7436FC-71C5-4178-8B8A-35501E2845D7}"/>
                  </a:ext>
                </a:extLst>
              </p:cNvPr>
              <p:cNvSpPr txBox="1"/>
              <p:nvPr/>
            </p:nvSpPr>
            <p:spPr>
              <a:xfrm>
                <a:off x="8874207" y="5198636"/>
                <a:ext cx="220381" cy="224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7436FC-71C5-4178-8B8A-35501E284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207" y="5198636"/>
                <a:ext cx="220381" cy="224870"/>
              </a:xfrm>
              <a:prstGeom prst="rect">
                <a:avLst/>
              </a:prstGeom>
              <a:blipFill>
                <a:blip r:embed="rId7"/>
                <a:stretch>
                  <a:fillRect l="-22222" r="-55556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741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6378C3-EA41-4A0B-8144-97AF179E9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869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BC575D-863A-449B-AA18-A22D2A84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752" y="0"/>
            <a:ext cx="5165308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2A87A1-E008-492C-8D91-EA0B5488D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DDF28-FCA9-4CA8-8FD2-12E35B637A3A}"/>
              </a:ext>
            </a:extLst>
          </p:cNvPr>
          <p:cNvSpPr txBox="1"/>
          <p:nvPr/>
        </p:nvSpPr>
        <p:spPr>
          <a:xfrm>
            <a:off x="4604527" y="331857"/>
            <a:ext cx="3050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99390-0C5C-4622-97CD-8A124F739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26" y="2976465"/>
            <a:ext cx="4753634" cy="2640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D99814-E7B2-4B0F-9512-1CF376FB8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862" y="2976465"/>
            <a:ext cx="4703935" cy="2640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6785DA-9316-45A8-AAB3-634B74C93372}"/>
                  </a:ext>
                </a:extLst>
              </p:cNvPr>
              <p:cNvSpPr txBox="1"/>
              <p:nvPr/>
            </p:nvSpPr>
            <p:spPr>
              <a:xfrm>
                <a:off x="1788398" y="2976465"/>
                <a:ext cx="220381" cy="224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6785DA-9316-45A8-AAB3-634B74C93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398" y="2976465"/>
                <a:ext cx="220381" cy="224870"/>
              </a:xfrm>
              <a:prstGeom prst="rect">
                <a:avLst/>
              </a:prstGeom>
              <a:blipFill>
                <a:blip r:embed="rId4"/>
                <a:stretch>
                  <a:fillRect l="-27027" r="-40541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8A0DE1-5636-476C-8399-3DF1787444BC}"/>
                  </a:ext>
                </a:extLst>
              </p:cNvPr>
              <p:cNvSpPr txBox="1"/>
              <p:nvPr/>
            </p:nvSpPr>
            <p:spPr>
              <a:xfrm>
                <a:off x="3959075" y="5392158"/>
                <a:ext cx="220381" cy="224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8A0DE1-5636-476C-8399-3DF178744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075" y="5392158"/>
                <a:ext cx="220381" cy="224870"/>
              </a:xfrm>
              <a:prstGeom prst="rect">
                <a:avLst/>
              </a:prstGeom>
              <a:blipFill>
                <a:blip r:embed="rId5"/>
                <a:stretch>
                  <a:fillRect l="-18919" r="-51351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9622ED-9499-4E1F-8146-E1070B32E9D8}"/>
                  </a:ext>
                </a:extLst>
              </p:cNvPr>
              <p:cNvSpPr txBox="1"/>
              <p:nvPr/>
            </p:nvSpPr>
            <p:spPr>
              <a:xfrm>
                <a:off x="6349862" y="2976465"/>
                <a:ext cx="220381" cy="224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9622ED-9499-4E1F-8146-E1070B32E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62" y="2976465"/>
                <a:ext cx="220381" cy="224870"/>
              </a:xfrm>
              <a:prstGeom prst="rect">
                <a:avLst/>
              </a:prstGeom>
              <a:blipFill>
                <a:blip r:embed="rId4"/>
                <a:stretch>
                  <a:fillRect l="-27778" r="-44444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365C33-06FB-4110-B094-490652DBF539}"/>
                  </a:ext>
                </a:extLst>
              </p:cNvPr>
              <p:cNvSpPr txBox="1"/>
              <p:nvPr/>
            </p:nvSpPr>
            <p:spPr>
              <a:xfrm>
                <a:off x="8520539" y="5392158"/>
                <a:ext cx="220381" cy="224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365C33-06FB-4110-B094-490652DBF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539" y="5392158"/>
                <a:ext cx="220381" cy="224870"/>
              </a:xfrm>
              <a:prstGeom prst="rect">
                <a:avLst/>
              </a:prstGeom>
              <a:blipFill>
                <a:blip r:embed="rId6"/>
                <a:stretch>
                  <a:fillRect l="-22222" r="-55556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53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336435E3-1914-4453-A41E-2849F6B48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1292841" cy="423648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A1389-3E85-425E-ACBD-5BF6E704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59" y="561252"/>
            <a:ext cx="9941211" cy="342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Дякую за увагу!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6E287F-2B11-4E25-A381-2FB11B41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0"/>
            <a:ext cx="11292840" cy="26243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7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51A427-5898-4FAA-ABF4-95C04DFF9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9773" b="-1"/>
          <a:stretch/>
        </p:blipFill>
        <p:spPr>
          <a:xfrm>
            <a:off x="457200" y="-1"/>
            <a:ext cx="10898155" cy="719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4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6EF81-550A-464E-8AA0-5B4AA432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365760"/>
            <a:ext cx="9692640" cy="1325562"/>
          </a:xfrm>
        </p:spPr>
        <p:txBody>
          <a:bodyPr>
            <a:normAutofit/>
          </a:bodyPr>
          <a:lstStyle/>
          <a:p>
            <a:r>
              <a:rPr lang="uk-UA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Задача дробно-лінійного програмування у детермінованій постановці </a:t>
            </a:r>
            <a:endParaRPr lang="en-US" sz="8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65285-2093-4172-8E55-4E1951941C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38800" y="2205843"/>
                <a:ext cx="4613108" cy="35330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𝑒𝑥𝑡𝑟𝑒𝑚𝑢𝑚</m:t>
                          </m:r>
                        </m:e>
                        <m:lim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lim>
                      </m:limLow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𝐴𝑥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&gt;0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де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,...,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,...,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,...,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=1,...,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=1,...,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— дійсні числа,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,...,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змінні задачи.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65285-2093-4172-8E55-4E1951941C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8800" y="2205843"/>
                <a:ext cx="4613108" cy="3533066"/>
              </a:xfrm>
              <a:blipFill>
                <a:blip r:embed="rId2"/>
                <a:stretch>
                  <a:fillRect l="-1057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Text, calendar&#10;&#10;Description automatically generated">
            <a:extLst>
              <a:ext uri="{FF2B5EF4-FFF2-40B4-BE49-F238E27FC236}">
                <a16:creationId xmlns:a16="http://schemas.microsoft.com/office/drawing/2014/main" id="{016D3329-55D0-4743-9B3D-3989A4FB9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5" y="2661345"/>
            <a:ext cx="3933093" cy="262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76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AAA4D-BACC-44BE-9B9B-786CBC2A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465" y="478096"/>
            <a:ext cx="2736166" cy="617041"/>
          </a:xfrm>
        </p:spPr>
        <p:txBody>
          <a:bodyPr>
            <a:normAutofit fontScale="90000"/>
          </a:bodyPr>
          <a:lstStyle/>
          <a:p>
            <a:r>
              <a:rPr lang="uk-UA" dirty="0"/>
              <a:t>Приклад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F5CFD-50B7-4238-B5CF-0CEC044E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275" y="1889131"/>
            <a:ext cx="523972" cy="1097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A3BB17-4C15-4F22-B37B-DA6E29C18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917" y="1889131"/>
            <a:ext cx="544536" cy="1097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85E1BD-B82D-45CF-9D94-725EF087D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217" y="1889131"/>
            <a:ext cx="498783" cy="10973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510076-7078-44AC-8630-30BE25D653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6" y="3182299"/>
            <a:ext cx="1917387" cy="12373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B2D22B-9765-49DB-8F1D-7423251865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7" y="5057191"/>
            <a:ext cx="1917256" cy="11533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A8D18C-5171-4173-8293-EEF92BC9AD20}"/>
              </a:ext>
            </a:extLst>
          </p:cNvPr>
          <p:cNvSpPr txBox="1"/>
          <p:nvPr/>
        </p:nvSpPr>
        <p:spPr>
          <a:xfrm>
            <a:off x="3301108" y="2186333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solidFill>
                  <a:schemeClr val="bg1"/>
                </a:solidFill>
              </a:rPr>
              <a:t>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BCEE59-BB85-4236-8F17-EEFC227BD731}"/>
              </a:ext>
            </a:extLst>
          </p:cNvPr>
          <p:cNvSpPr txBox="1"/>
          <p:nvPr/>
        </p:nvSpPr>
        <p:spPr>
          <a:xfrm>
            <a:off x="4414744" y="3342883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dirty="0"/>
              <a:t>3</a:t>
            </a:r>
            <a:endParaRPr lang="en-US" sz="4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828F02-C50D-481B-AE70-F922F0F16055}"/>
              </a:ext>
            </a:extLst>
          </p:cNvPr>
          <p:cNvSpPr txBox="1"/>
          <p:nvPr/>
        </p:nvSpPr>
        <p:spPr>
          <a:xfrm>
            <a:off x="5597217" y="3342883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dirty="0"/>
              <a:t>7</a:t>
            </a:r>
            <a:endParaRPr lang="en-US" sz="4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302B8D-C64D-4B54-AB19-2ECF121E51AF}"/>
              </a:ext>
            </a:extLst>
          </p:cNvPr>
          <p:cNvSpPr txBox="1"/>
          <p:nvPr/>
        </p:nvSpPr>
        <p:spPr>
          <a:xfrm>
            <a:off x="3218275" y="5153064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dirty="0"/>
              <a:t>3</a:t>
            </a:r>
            <a:endParaRPr lang="en-US" sz="4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BD8492-C58A-4D49-A19E-5054CD6E30EF}"/>
              </a:ext>
            </a:extLst>
          </p:cNvPr>
          <p:cNvSpPr txBox="1"/>
          <p:nvPr/>
        </p:nvSpPr>
        <p:spPr>
          <a:xfrm>
            <a:off x="4414744" y="5153064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dirty="0"/>
              <a:t>5</a:t>
            </a:r>
            <a:endParaRPr lang="en-US" sz="4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51AB56-7E43-4D0C-9F97-4FB64D73F498}"/>
              </a:ext>
            </a:extLst>
          </p:cNvPr>
          <p:cNvSpPr txBox="1"/>
          <p:nvPr/>
        </p:nvSpPr>
        <p:spPr>
          <a:xfrm>
            <a:off x="5597217" y="5153064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dirty="0"/>
              <a:t>4</a:t>
            </a:r>
            <a:endParaRPr lang="en-US" sz="4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259A42-13D0-40ED-B9B9-696514A2A14F}"/>
              </a:ext>
            </a:extLst>
          </p:cNvPr>
          <p:cNvSpPr txBox="1"/>
          <p:nvPr/>
        </p:nvSpPr>
        <p:spPr>
          <a:xfrm>
            <a:off x="4414744" y="2176556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solidFill>
                  <a:schemeClr val="bg1"/>
                </a:solidFill>
              </a:rPr>
              <a:t>2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89598F-4580-4620-9A17-5D1944D5D7A8}"/>
              </a:ext>
            </a:extLst>
          </p:cNvPr>
          <p:cNvSpPr txBox="1"/>
          <p:nvPr/>
        </p:nvSpPr>
        <p:spPr>
          <a:xfrm>
            <a:off x="5597217" y="218633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solidFill>
                  <a:schemeClr val="bg1"/>
                </a:solidFill>
              </a:rPr>
              <a:t>3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B70458-BB79-450B-AE8B-BFC88998E28F}"/>
              </a:ext>
            </a:extLst>
          </p:cNvPr>
          <p:cNvSpPr txBox="1"/>
          <p:nvPr/>
        </p:nvSpPr>
        <p:spPr>
          <a:xfrm>
            <a:off x="3219482" y="334859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dirty="0"/>
              <a:t>2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B3230F-6E51-4F43-AF0F-2A1F2B53E553}"/>
                  </a:ext>
                </a:extLst>
              </p:cNvPr>
              <p:cNvSpPr txBox="1"/>
              <p:nvPr/>
            </p:nvSpPr>
            <p:spPr>
              <a:xfrm>
                <a:off x="7612340" y="3429000"/>
                <a:ext cx="3070328" cy="56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+7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B3230F-6E51-4F43-AF0F-2A1F2B53E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340" y="3429000"/>
                <a:ext cx="3070328" cy="5671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2FDA4D-2551-405B-A030-8B1446B57E1C}"/>
                  </a:ext>
                </a:extLst>
              </p:cNvPr>
              <p:cNvSpPr txBox="1"/>
              <p:nvPr/>
            </p:nvSpPr>
            <p:spPr>
              <a:xfrm>
                <a:off x="7607018" y="5282201"/>
                <a:ext cx="3075650" cy="572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2FDA4D-2551-405B-A030-8B1446B57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018" y="5282201"/>
                <a:ext cx="3075650" cy="5727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679CE60-24A7-42F4-AF98-9CBBD6DC46CD}"/>
                  </a:ext>
                </a:extLst>
              </p:cNvPr>
              <p:cNvSpPr txBox="1"/>
              <p:nvPr/>
            </p:nvSpPr>
            <p:spPr>
              <a:xfrm>
                <a:off x="6938142" y="70896"/>
                <a:ext cx="4224041" cy="22884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uk-UA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Рентабельність витрат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uk-UA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uk-UA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прибуток від реалізації одиниці </a:t>
                </a:r>
                <a:endPara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uk-UA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продукції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uk-UA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 типу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uk-UA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витрати на вироблення продукції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uk-UA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 типу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змінні задачі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uk-UA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кількість продукції </a:t>
                </a:r>
              </a:p>
              <a:p>
                <a:r>
                  <a:rPr lang="uk-UA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кожного виду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=1,..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uk-UA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дійсні числа (кількість типів продукції)</a:t>
                </a:r>
                <a:endPara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679CE60-24A7-42F4-AF98-9CBBD6DC4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42" y="70896"/>
                <a:ext cx="4224041" cy="2288447"/>
              </a:xfrm>
              <a:prstGeom prst="rect">
                <a:avLst/>
              </a:prstGeom>
              <a:blipFill>
                <a:blip r:embed="rId9"/>
                <a:stretch>
                  <a:fillRect l="-288" t="-4244" b="-15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416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7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29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3411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29081994-5613-4845-8D7E-547752E025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7" r="1" b="3302"/>
          <a:stretch/>
        </p:blipFill>
        <p:spPr>
          <a:xfrm>
            <a:off x="20" y="-2"/>
            <a:ext cx="113410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B6EF72-8880-4761-BBAB-08A51E1C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814" y="278663"/>
            <a:ext cx="9418320" cy="86664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dirty="0"/>
              <a:t>Постановка задач</a:t>
            </a:r>
            <a:r>
              <a:rPr lang="uk-UA" dirty="0"/>
              <a:t>і</a:t>
            </a:r>
            <a:endParaRPr lang="en-US" dirty="0"/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948C6639-F651-4D15-A695-E9D03BB2A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1" y="0"/>
            <a:ext cx="457200" cy="6858000"/>
          </a:xfrm>
          <a:prstGeom prst="rect">
            <a:avLst/>
          </a:prstGeom>
          <a:solidFill>
            <a:srgbClr val="3030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CE7C25-B9C9-4E60-A453-80B4588E71E0}"/>
                  </a:ext>
                </a:extLst>
              </p:cNvPr>
              <p:cNvSpPr txBox="1"/>
              <p:nvPr/>
            </p:nvSpPr>
            <p:spPr>
              <a:xfrm>
                <a:off x="628073" y="2015918"/>
                <a:ext cx="4036291" cy="39714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uk-UA" sz="1800" dirty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Детермінована постановка</a:t>
                </a:r>
                <a:endParaRPr lang="en-US" sz="18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uk-UA" sz="18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𝑒𝑥𝑡𝑟𝑒𝑚𝑢𝑚</m:t>
                        </m:r>
                      </m:e>
                      <m:lim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lim>
                    </m:limLow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/>
                  <a:t>	(1)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𝐴𝑥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&gt;0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де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,...,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,...,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,...,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=1,...,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=1,...,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— дійсні числа,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,...,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змінні задачи.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CE7C25-B9C9-4E60-A453-80B4588E7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3" y="2015918"/>
                <a:ext cx="4036291" cy="3971472"/>
              </a:xfrm>
              <a:prstGeom prst="rect">
                <a:avLst/>
              </a:prstGeom>
              <a:blipFill>
                <a:blip r:embed="rId3"/>
                <a:stretch>
                  <a:fillRect l="-1054" t="-919" r="-24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51ECBC-BE0F-46B6-A232-C4C194EDF188}"/>
                  </a:ext>
                </a:extLst>
              </p:cNvPr>
              <p:cNvSpPr txBox="1"/>
              <p:nvPr/>
            </p:nvSpPr>
            <p:spPr>
              <a:xfrm>
                <a:off x="5042529" y="4545753"/>
                <a:ext cx="5920405" cy="1205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Отже, існує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наборів коефіцієнтів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r</m:t>
                        </m:r>
                      </m:sup>
                    </m:sSup>
                    <m:r>
                      <a:rPr lang="uk-U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uk-UA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r</m:t>
                        </m:r>
                      </m:sup>
                    </m:sSubSup>
                    <m:r>
                      <a:rPr lang="uk-U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,...,</m:t>
                    </m:r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r</m:t>
                        </m:r>
                      </m:sup>
                    </m:sSubSup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uk-UA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a:rPr lang="uk-U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uk-U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=1,...,</m:t>
                    </m:r>
                    <m:r>
                      <m:rPr>
                        <m:sty m:val="p"/>
                      </m:rPr>
                      <a:rPr lang="en-GB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</m:t>
                    </m:r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можливих значень коефіцієнтів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uk-UA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uk-UA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=1,...,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Знайти за заданими компромісними критеріями рішення задачі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(1)-(2)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51ECBC-BE0F-46B6-A232-C4C194EDF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529" y="4545753"/>
                <a:ext cx="5920405" cy="1205266"/>
              </a:xfrm>
              <a:prstGeom prst="rect">
                <a:avLst/>
              </a:prstGeom>
              <a:blipFill>
                <a:blip r:embed="rId4"/>
                <a:stretch>
                  <a:fillRect l="-824" t="-2538" r="-412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91EFE-DD9D-4918-8C55-94F1A1C647A8}"/>
                  </a:ext>
                </a:extLst>
              </p:cNvPr>
              <p:cNvSpPr txBox="1"/>
              <p:nvPr/>
            </p:nvSpPr>
            <p:spPr>
              <a:xfrm>
                <a:off x="4950825" y="1858178"/>
                <a:ext cx="6103814" cy="1974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2160270" algn="ctr"/>
                    <a:tab pos="4500880" algn="r"/>
                  </a:tabLst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𝑒𝑥𝑡𝑟𝑒𝑚𝑢𝑚</m:t>
                        </m:r>
                      </m:e>
                      <m:lim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∈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𝛺</m:t>
                        </m:r>
                      </m:lim>
                    </m:limLow>
                    <m:nary>
                      <m:naryPr>
                        <m:chr m:val="∑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 (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— числа,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— 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-та довільна числовая характеристика допустимого    рішення </a:t>
                </a:r>
                <a:r>
                  <a:rPr lang="en-US" sz="1800" dirty="0">
                    <a:effectLst/>
                    <a:latin typeface="Symbol" panose="05050102010706020507" pitchFamily="18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1, 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ba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Symbol" panose="05050102010706020507" pitchFamily="18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— множина допустимих рішень.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91EFE-DD9D-4918-8C55-94F1A1C6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825" y="1858178"/>
                <a:ext cx="6103814" cy="1974708"/>
              </a:xfrm>
              <a:prstGeom prst="rect">
                <a:avLst/>
              </a:prstGeom>
              <a:blipFill>
                <a:blip r:embed="rId5"/>
                <a:stretch>
                  <a:fillRect l="-799" t="-13272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540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6378C3-EA41-4A0B-8144-97AF179E9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869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BC575D-863A-449B-AA18-A22D2A84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752" y="0"/>
            <a:ext cx="5165308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93E87B-21FB-46D0-8388-0FA451E449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85993" y="1844430"/>
                <a:ext cx="4419074" cy="4421829"/>
              </a:xfrm>
            </p:spPr>
            <p:txBody>
              <a:bodyPr anchor="ctr">
                <a:normAutofit/>
              </a:bodyPr>
              <a:lstStyle/>
              <a:p>
                <a:pPr marL="0" marR="0"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uk-UA" sz="1800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Якщо компромісного рішення, що задовольняє критерію </a:t>
                </a:r>
                <a:r>
                  <a:rPr lang="en-US" sz="1800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uk-UA" sz="1800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не існує, то</a:t>
                </a:r>
                <a:br>
                  <a:rPr lang="uk-UA" sz="18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limLow>
                            <m:limLow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lim>
                          </m:limLow>
                          <m:nary>
                            <m:naryPr>
                              <m:chr m:val="∑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nary>
                          <m:func>
                            <m:func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𝑚𝑎𝑥</m:t>
                              </m:r>
                            </m:fName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{</m:t>
                              </m:r>
                            </m:e>
                          </m:func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0;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},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br>
                  <a:rPr lang="uk-UA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b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=1,...,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відомі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експертні вагові коефіцієнти</a:t>
                </a:r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93E87B-21FB-46D0-8388-0FA451E44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85993" y="1844430"/>
                <a:ext cx="4419074" cy="4421829"/>
              </a:xfrm>
              <a:blipFill>
                <a:blip r:embed="rId2"/>
                <a:stretch>
                  <a:fillRect l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F299E-14DB-494F-A9AD-98EA05FA3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2248" y="2157046"/>
                <a:ext cx="4009730" cy="4077676"/>
              </a:xfrm>
            </p:spPr>
            <p:txBody>
              <a:bodyPr anchor="ctr">
                <a:normAutofit/>
              </a:bodyPr>
              <a:lstStyle/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, 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≥0, 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=1,…,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uk-UA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задачі на мінімум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uk-U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uk-U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𝑜𝑝𝑡</m:t>
                              </m:r>
                            </m:sub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=1,…,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-UA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ля задачі на максимум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𝑜𝑝𝑡</m:t>
                              </m:r>
                            </m:sub>
                            <m:sup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uk-U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uk-U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=1,…,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F299E-14DB-494F-A9AD-98EA05FA3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2248" y="2157046"/>
                <a:ext cx="4009730" cy="4077676"/>
              </a:xfrm>
              <a:blipFill>
                <a:blip r:embed="rId3"/>
                <a:stretch>
                  <a:fillRect l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732A87A1-E008-492C-8D91-EA0B5488D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EAB9B-7279-4207-8AE5-C33DD1D0AA6F}"/>
              </a:ext>
            </a:extLst>
          </p:cNvPr>
          <p:cNvSpPr txBox="1"/>
          <p:nvPr/>
        </p:nvSpPr>
        <p:spPr>
          <a:xfrm>
            <a:off x="2497114" y="591741"/>
            <a:ext cx="242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/>
              <a:t>Критерій </a:t>
            </a:r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A042D-FEFC-449D-855B-CD8594535FB8}"/>
              </a:ext>
            </a:extLst>
          </p:cNvPr>
          <p:cNvSpPr txBox="1"/>
          <p:nvPr/>
        </p:nvSpPr>
        <p:spPr>
          <a:xfrm>
            <a:off x="7501177" y="591740"/>
            <a:ext cx="242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/>
              <a:t>Критерій </a:t>
            </a:r>
            <a:r>
              <a:rPr lang="en-US" sz="3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76766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28E6E65A-F2CB-4D13-9D24-056DFFFD3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5" b="7865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D46AE9-0A88-443D-8888-316D3302A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311307"/>
            <a:ext cx="9418320" cy="6678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uk-UA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Побудова компромісного рішення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0ABE3A-5266-4686-A7EC-DFA85E01AFEA}"/>
                  </a:ext>
                </a:extLst>
              </p:cNvPr>
              <p:cNvSpPr txBox="1"/>
              <p:nvPr/>
            </p:nvSpPr>
            <p:spPr>
              <a:xfrm>
                <a:off x="369455" y="1264230"/>
                <a:ext cx="11360726" cy="54654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i="1" dirty="0"/>
              </a:p>
              <a:p>
                <a:pPr>
                  <a:lnSpc>
                    <a:spcPct val="150000"/>
                  </a:lnSpc>
                </a:pPr>
                <a:r>
                  <a:rPr lang="uk-UA" dirty="0"/>
                  <a:t>Задача </a:t>
                </a:r>
                <a:r>
                  <a:rPr lang="uk-UA" sz="1800" dirty="0"/>
                  <a:t>дробно-лінійного програмування</a:t>
                </a:r>
                <a:r>
                  <a:rPr lang="en-US" sz="1800" dirty="0"/>
                  <a:t> (</a:t>
                </a:r>
                <a:r>
                  <a:rPr lang="ru-RU" sz="1800" dirty="0"/>
                  <a:t>ЗДЛП</a:t>
                </a:r>
                <a:r>
                  <a:rPr lang="en-US" sz="1800" dirty="0"/>
                  <a:t>)</a:t>
                </a:r>
                <a:r>
                  <a:rPr lang="uk-UA" sz="1800" dirty="0"/>
                  <a:t> </a:t>
                </a:r>
                <a:r>
                  <a:rPr lang="uk-UA" dirty="0"/>
                  <a:t>зводиться до задачі лінійного програмування (ЗЛП) наступним чином</a:t>
                </a:r>
                <a:r>
                  <a:rPr lang="ru-RU" dirty="0"/>
                  <a:t>.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uk-UA" dirty="0"/>
                  <a:t>Введемо нові змінні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uk-U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uk-U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uk-UA" dirty="0"/>
                  <a:t>Тоді задача прийме вигляд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𝑒𝑥𝑡𝑟𝑒𝑚𝑢𝑚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 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𝐴𝑦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0ABE3A-5266-4686-A7EC-DFA85E01A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55" y="1264230"/>
                <a:ext cx="11360726" cy="5465407"/>
              </a:xfrm>
              <a:prstGeom prst="rect">
                <a:avLst/>
              </a:prstGeom>
              <a:blipFill>
                <a:blip r:embed="rId3"/>
                <a:stretch>
                  <a:fillRect l="-1288" r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454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3411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6989EDD9-9175-49AA-9B8E-71294C168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4" r="1" b="4705"/>
          <a:stretch/>
        </p:blipFill>
        <p:spPr>
          <a:xfrm>
            <a:off x="20" y="-2"/>
            <a:ext cx="11341080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48C6639-F651-4D15-A695-E9D03BB2A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1" y="0"/>
            <a:ext cx="457200" cy="6858000"/>
          </a:xfrm>
          <a:prstGeom prst="rect">
            <a:avLst/>
          </a:prstGeom>
          <a:solidFill>
            <a:srgbClr val="3030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7EDDA02-B1EA-4E65-99C4-5D101DF0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532979"/>
            <a:ext cx="9418320" cy="6678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uk-UA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Побудова компромісного рішення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32DA7B-10D1-4FA8-9AAC-DCBA7B25EA99}"/>
                  </a:ext>
                </a:extLst>
              </p:cNvPr>
              <p:cNvSpPr txBox="1"/>
              <p:nvPr/>
            </p:nvSpPr>
            <p:spPr>
              <a:xfrm>
                <a:off x="684646" y="1985900"/>
                <a:ext cx="5679208" cy="441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Компромісне </a:t>
                </a:r>
                <a:r>
                  <a:rPr lang="uk-UA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рішення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=1,...,</m:t>
                    </m:r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за критеріями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та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(якщо за критерієм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рішення не існує) знаходиться за рішенням наступної </a:t>
                </a:r>
                <a:r>
                  <a:rPr lang="uk-UA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ЗЛП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252095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1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Helvetica" panose="020B0604020202020204" pitchFamily="34" charset="0"/>
                          </a:rPr>
                        </m:ctrlPr>
                      </m:eqArrPr>
                      <m:e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  <m:limLow>
                          <m:limLow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𝑚𝑖𝑛</m:t>
                            </m:r>
                          </m:e>
                          <m:lim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lim>
                        </m:limLow>
                        <m:nary>
                          <m:naryPr>
                            <m:chr m:val="∑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ru-RU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#</m:t>
                        </m:r>
                      </m:e>
                    </m:eqArr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(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marR="0" indent="252095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252095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1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Helvetica" panose="020B0604020202020204" pitchFamily="34" charset="0"/>
                          </a:rPr>
                        </m:ctrlPr>
                      </m:eqArrPr>
                      <m:e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𝐴𝑦</m:t>
                        </m:r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</m:e>
                    </m:eqArr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(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252095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Helvetica" panose="020B0604020202020204" pitchFamily="34" charset="0"/>
                          </a:rPr>
                        </m:ctrlPr>
                      </m:eqArrPr>
                      <m:e>
                        <m:nary>
                          <m:naryPr>
                            <m:chr m:val="∑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=1, #</m:t>
                        </m:r>
                      </m:e>
                    </m:eqArr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(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nary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𝑜𝑝𝑡</m:t>
                        </m:r>
                      </m:sub>
                      <m:sup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bSup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ru-RU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(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Якщо вихідна задача є задачею на максимум, то нерівності (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мають вигляд:</a:t>
                </a:r>
                <a:endPara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252095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Helvetica" panose="020B0604020202020204" pitchFamily="34" charset="0"/>
                            </a:rPr>
                          </m:ctrlPr>
                        </m:eqArrPr>
                        <m:e>
                          <m:nary>
                            <m:naryPr>
                              <m:chr m:val="∑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</m:e>
                          </m:nary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≥</m:t>
                          </m:r>
                          <m:sSubSup>
                            <m:sSubSup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𝑜𝑝𝑡</m:t>
                              </m:r>
                            </m:sub>
                            <m:sup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=1,…,</m:t>
                          </m:r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#</m:t>
                          </m:r>
                        </m:e>
                      </m:eqArr>
                    </m:oMath>
                  </m:oMathPara>
                </a14:m>
                <a:endPara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32DA7B-10D1-4FA8-9AAC-DCBA7B25E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46" y="1985900"/>
                <a:ext cx="5679208" cy="4413516"/>
              </a:xfrm>
              <a:prstGeom prst="rect">
                <a:avLst/>
              </a:prstGeom>
              <a:blipFill>
                <a:blip r:embed="rId3"/>
                <a:stretch>
                  <a:fillRect l="-322" r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3A5FB53-9A83-4F84-8E77-F525A335E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089" y="2448252"/>
            <a:ext cx="31527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68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DDEBD-1193-4F91-8C83-CA92747B8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uk-UA"/>
              <a:t>Рішення з програмного забезпечення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C439F-633E-4223-AC80-4A6A13F79FC3}"/>
              </a:ext>
            </a:extLst>
          </p:cNvPr>
          <p:cNvSpPr txBox="1"/>
          <p:nvPr/>
        </p:nvSpPr>
        <p:spPr>
          <a:xfrm>
            <a:off x="4522043" y="3558308"/>
            <a:ext cx="1752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ProblemSolver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E176B-E92C-4355-8A9E-EE6381EFAE93}"/>
              </a:ext>
            </a:extLst>
          </p:cNvPr>
          <p:cNvSpPr txBox="1"/>
          <p:nvPr/>
        </p:nvSpPr>
        <p:spPr>
          <a:xfrm>
            <a:off x="7187119" y="272393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MVC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8CB9D-BA18-4F70-9ADD-1BA39A4EB127}"/>
              </a:ext>
            </a:extLst>
          </p:cNvPr>
          <p:cNvSpPr txBox="1"/>
          <p:nvPr/>
        </p:nvSpPr>
        <p:spPr>
          <a:xfrm>
            <a:off x="1933533" y="2872307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Razor Pages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E9B990-CDD4-4A7B-9742-983C7665D200}"/>
              </a:ext>
            </a:extLst>
          </p:cNvPr>
          <p:cNvSpPr txBox="1"/>
          <p:nvPr/>
        </p:nvSpPr>
        <p:spPr>
          <a:xfrm>
            <a:off x="7843186" y="477295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ASP.NET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53E1F-D23F-49C1-AE85-F1808124A67C}"/>
              </a:ext>
            </a:extLst>
          </p:cNvPr>
          <p:cNvSpPr txBox="1"/>
          <p:nvPr/>
        </p:nvSpPr>
        <p:spPr>
          <a:xfrm>
            <a:off x="5039011" y="250323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WPF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638F7F-497D-4635-9287-B01A39E00A03}"/>
              </a:ext>
            </a:extLst>
          </p:cNvPr>
          <p:cNvSpPr txBox="1"/>
          <p:nvPr/>
        </p:nvSpPr>
        <p:spPr>
          <a:xfrm>
            <a:off x="2600879" y="403303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.NET Core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9553B7-5AEC-4EAC-B5D3-30EED7927E26}"/>
              </a:ext>
            </a:extLst>
          </p:cNvPr>
          <p:cNvSpPr txBox="1"/>
          <p:nvPr/>
        </p:nvSpPr>
        <p:spPr>
          <a:xfrm>
            <a:off x="8066133" y="355830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484442-1AC2-4667-A38E-587307143B19}"/>
              </a:ext>
            </a:extLst>
          </p:cNvPr>
          <p:cNvSpPr txBox="1"/>
          <p:nvPr/>
        </p:nvSpPr>
        <p:spPr>
          <a:xfrm>
            <a:off x="1597892" y="495761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C57812-B0E4-4A28-B7E2-531B3531AE1C}"/>
              </a:ext>
            </a:extLst>
          </p:cNvPr>
          <p:cNvSpPr txBox="1"/>
          <p:nvPr/>
        </p:nvSpPr>
        <p:spPr>
          <a:xfrm>
            <a:off x="6863291" y="408999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C#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C6B28B-E3AD-44F9-AD66-86E942326728}"/>
              </a:ext>
            </a:extLst>
          </p:cNvPr>
          <p:cNvSpPr txBox="1"/>
          <p:nvPr/>
        </p:nvSpPr>
        <p:spPr>
          <a:xfrm>
            <a:off x="4138413" y="50234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OR-Tools</a:t>
            </a:r>
          </a:p>
        </p:txBody>
      </p:sp>
    </p:spTree>
    <p:extLst>
      <p:ext uri="{BB962C8B-B14F-4D97-AF65-F5344CB8AC3E}">
        <p14:creationId xmlns:p14="http://schemas.microsoft.com/office/powerpoint/2010/main" val="147253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536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Century Schoolbook</vt:lpstr>
      <vt:lpstr>Symbol</vt:lpstr>
      <vt:lpstr>Times New Roman</vt:lpstr>
      <vt:lpstr>Wingdings 2</vt:lpstr>
      <vt:lpstr>View</vt:lpstr>
      <vt:lpstr>Моделювання процесів, що зводяться до моделі задачі дробно-лінійного програмування в умовах невизначеності</vt:lpstr>
      <vt:lpstr>PowerPoint Presentation</vt:lpstr>
      <vt:lpstr>Задача дробно-лінійного програмування у детермінованій постановці </vt:lpstr>
      <vt:lpstr>Приклад</vt:lpstr>
      <vt:lpstr>Постановка задачі</vt:lpstr>
      <vt:lpstr>Якщо компромісного рішення, що задовольняє критерію A не існує, то █((min)┬x ∑_(r=1)^R▒ω_r   max⁡{ 0;Δ_r-l_r},#)  де ω_r&gt;0, r=1,...,R - відомі експертні вагові коефіцієнти. </vt:lpstr>
      <vt:lpstr>Побудова компромісного рішення</vt:lpstr>
      <vt:lpstr>Побудова компромісного рішення</vt:lpstr>
      <vt:lpstr>Рішення з програмного забезпечення</vt:lpstr>
      <vt:lpstr>Використання ПЗ</vt:lpstr>
      <vt:lpstr>Використання ПЗ</vt:lpstr>
      <vt:lpstr>PowerPoint Presentation</vt:lpstr>
      <vt:lpstr>PowerPoint Presentation</vt:lpstr>
      <vt:lpstr>PowerPoint Presentation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дробно-лінійного програмування в умовах невизначеності</dc:title>
  <dc:creator>Oleksandra Vozniuk</dc:creator>
  <cp:lastModifiedBy>Oleksandra Vozniuk</cp:lastModifiedBy>
  <cp:revision>5</cp:revision>
  <dcterms:created xsi:type="dcterms:W3CDTF">2020-12-25T01:17:39Z</dcterms:created>
  <dcterms:modified xsi:type="dcterms:W3CDTF">2021-05-13T02:26:49Z</dcterms:modified>
</cp:coreProperties>
</file>