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20"/>
  </p:notesMasterIdLst>
  <p:sldIdLst>
    <p:sldId id="256" r:id="rId3"/>
    <p:sldId id="309" r:id="rId4"/>
    <p:sldId id="267" r:id="rId5"/>
    <p:sldId id="258" r:id="rId6"/>
    <p:sldId id="260" r:id="rId7"/>
    <p:sldId id="289" r:id="rId8"/>
    <p:sldId id="262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271" r:id="rId17"/>
    <p:sldId id="264" r:id="rId18"/>
    <p:sldId id="308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Encode Sans Semi Condensed" panose="020B0604020202020204" charset="0"/>
      <p:regular r:id="rId26"/>
      <p:bold r:id="rId27"/>
    </p:embeddedFont>
    <p:embeddedFont>
      <p:font typeface="Montserrat" panose="020B0604020202020204" charset="0"/>
      <p:regular r:id="rId28"/>
      <p:bold r:id="rId29"/>
      <p:italic r:id="rId30"/>
      <p:boldItalic r:id="rId31"/>
    </p:embeddedFont>
    <p:embeddedFont>
      <p:font typeface="Proxima Nova" panose="020B0604020202020204" charset="0"/>
      <p:regular r:id="rId32"/>
      <p:bold r:id="rId33"/>
      <p:italic r:id="rId34"/>
      <p:boldItalic r:id="rId35"/>
    </p:embeddedFont>
    <p:embeddedFont>
      <p:font typeface="Proxima Nova Semibold" panose="020B0604020202020204" charset="0"/>
      <p:regular r:id="rId36"/>
      <p:bold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E40"/>
    <a:srgbClr val="FF91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702F38-76A6-49E5-B387-1E0AA2E30371}">
  <a:tblStyle styleId="{B5702F38-76A6-49E5-B387-1E0AA2E303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83784" autoAdjust="0"/>
  </p:normalViewPr>
  <p:slideViewPr>
    <p:cSldViewPr snapToGrid="0">
      <p:cViewPr varScale="1">
        <p:scale>
          <a:sx n="126" d="100"/>
          <a:sy n="126" d="100"/>
        </p:scale>
        <p:origin x="151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fe33d863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fe33d863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3482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fe33d863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fe33d863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3635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fe33d863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fe33d863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4886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g9fe33d863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7" name="Google Shape;2247;g9fe33d8633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147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fe33d863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fe33d863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8856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fe33d8633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9fe33d8633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fe33d86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fe33d863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2" name="Google Shape;12662;g9fe33d8633_3_10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3" name="Google Shape;12663;g9fe33d8633_3_10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298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f665d9e5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f665d9e5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f665d9e5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f665d9e5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fe33d863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fe33d863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g9fe33d863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7" name="Google Shape;2247;g9fe33d8633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fe33d863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fe33d863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fe33d863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fe33d863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4983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fe33d863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fe33d863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2806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95700" y="3158400"/>
            <a:ext cx="9239700" cy="20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702150" y="3083967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29500" y="773250"/>
            <a:ext cx="7485000" cy="16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2625" y="3562850"/>
            <a:ext cx="2919000" cy="1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4377349" y="937350"/>
            <a:ext cx="2612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4374125" y="1381600"/>
            <a:ext cx="2616000" cy="11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4377345" y="2860450"/>
            <a:ext cx="26151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4374125" y="3304725"/>
            <a:ext cx="2612700" cy="11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 rot="10800000" flipH="1">
            <a:off x="-47850" y="4100525"/>
            <a:ext cx="9239700" cy="120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3702075" y="4034500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388100" y="0"/>
            <a:ext cx="6367800" cy="41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rot="10800000" flipH="1">
            <a:off x="-47850" y="-191400"/>
            <a:ext cx="9239700" cy="236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150250" y="0"/>
            <a:ext cx="4843500" cy="21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866650" y="2177700"/>
            <a:ext cx="3410700" cy="29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5917050" y="54257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917050" y="285032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618950" y="54257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622650" y="285032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hasCustomPrompt="1"/>
          </p:nvPr>
        </p:nvSpPr>
        <p:spPr>
          <a:xfrm>
            <a:off x="3517750" y="945025"/>
            <a:ext cx="2102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3517750" y="1336675"/>
            <a:ext cx="21018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"/>
          </p:nvPr>
        </p:nvSpPr>
        <p:spPr>
          <a:xfrm>
            <a:off x="3517750" y="178320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4" hasCustomPrompt="1"/>
          </p:nvPr>
        </p:nvSpPr>
        <p:spPr>
          <a:xfrm>
            <a:off x="5815600" y="945025"/>
            <a:ext cx="21006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5"/>
          </p:nvPr>
        </p:nvSpPr>
        <p:spPr>
          <a:xfrm>
            <a:off x="5815600" y="1336675"/>
            <a:ext cx="2099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6"/>
          </p:nvPr>
        </p:nvSpPr>
        <p:spPr>
          <a:xfrm>
            <a:off x="5815600" y="178320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7" hasCustomPrompt="1"/>
          </p:nvPr>
        </p:nvSpPr>
        <p:spPr>
          <a:xfrm>
            <a:off x="3517750" y="3249125"/>
            <a:ext cx="21021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3517750" y="3636275"/>
            <a:ext cx="21012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3517750" y="407675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 hasCustomPrompt="1"/>
          </p:nvPr>
        </p:nvSpPr>
        <p:spPr>
          <a:xfrm>
            <a:off x="5815600" y="3249125"/>
            <a:ext cx="21006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815600" y="3636275"/>
            <a:ext cx="2099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5"/>
          </p:nvPr>
        </p:nvSpPr>
        <p:spPr>
          <a:xfrm>
            <a:off x="5815600" y="407675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6248400" y="-79800"/>
            <a:ext cx="28956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 flipH="1">
            <a:off x="1595075" y="50"/>
            <a:ext cx="32421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270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 flipH="1">
            <a:off x="6328500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/>
          <p:nvPr/>
        </p:nvSpPr>
        <p:spPr>
          <a:xfrm rot="-5402642">
            <a:off x="5275357" y="2349975"/>
            <a:ext cx="3903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3513650" y="847959"/>
            <a:ext cx="4904400" cy="3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 sz="12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subTitle" idx="2"/>
          </p:nvPr>
        </p:nvSpPr>
        <p:spPr>
          <a:xfrm>
            <a:off x="3513650" y="402150"/>
            <a:ext cx="44046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608700" y="1931600"/>
            <a:ext cx="2284200" cy="12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6100" y="445025"/>
            <a:ext cx="769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6100" y="1152475"/>
            <a:ext cx="769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k.wikipedia.org/w/index.php?title=%D0%9C%D1%96%D0%BD%D1%96%D0%BC%D1%96%D0%B7%D0%B0%D1%86%D1%96%D1%8F&amp;action=edit&amp;redlink=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uk.wikipedia.org/wiki/%D0%94%D1%80%D0%BE%D0%B1%D0%BE%D0%B2%D0%BE-%D0%BB%D1%96%D0%BD%D1%96%D0%B9%D0%BD%D0%B0_%D1%84%D1%83%D0%BD%D0%BA%D1%86%D1%96%D1%8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ctrTitle"/>
          </p:nvPr>
        </p:nvSpPr>
        <p:spPr>
          <a:xfrm>
            <a:off x="807180" y="979170"/>
            <a:ext cx="7529640" cy="18135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dirty="0"/>
              <a:t>ДИПЛОМНИЙ ПРОЄКТ</a:t>
            </a:r>
            <a:br>
              <a:rPr lang="uk-UA" dirty="0"/>
            </a:br>
            <a:r>
              <a:rPr lang="uk-UA" sz="2000" b="0" dirty="0"/>
              <a:t>на тему</a:t>
            </a:r>
            <a:r>
              <a:rPr lang="en-US" sz="2000" b="0" dirty="0"/>
              <a:t>: “</a:t>
            </a:r>
            <a:r>
              <a:rPr lang="ru-RU" sz="2000" b="0" i="0" u="none" strike="noStrike" dirty="0" err="1">
                <a:solidFill>
                  <a:srgbClr val="192E40"/>
                </a:solidFill>
                <a:effectLst/>
                <a:latin typeface="Times New Roman" panose="02020603050405020304" pitchFamily="18" charset="0"/>
              </a:rPr>
              <a:t>Інформаційна</a:t>
            </a:r>
            <a:r>
              <a:rPr lang="ru-RU" sz="2000" b="0" i="0" u="none" strike="noStrike" dirty="0">
                <a:effectLst/>
                <a:latin typeface="Times New Roman" panose="02020603050405020304" pitchFamily="18" charset="0"/>
              </a:rPr>
              <a:t> система з </a:t>
            </a:r>
            <a:r>
              <a:rPr lang="ru-RU" sz="2000" b="0" i="0" u="none" strike="noStrike" dirty="0" err="1">
                <a:effectLst/>
                <a:latin typeface="Times New Roman" panose="02020603050405020304" pitchFamily="18" charset="0"/>
              </a:rPr>
              <a:t>підтримки</a:t>
            </a:r>
            <a:r>
              <a:rPr lang="ru-RU" sz="20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ru-RU" sz="2000" b="0" i="0" u="none" strike="noStrike" dirty="0" err="1">
                <a:effectLst/>
                <a:latin typeface="Times New Roman" panose="02020603050405020304" pitchFamily="18" charset="0"/>
              </a:rPr>
              <a:t>процесу</a:t>
            </a:r>
            <a:r>
              <a:rPr lang="ru-RU" sz="20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ru-RU" sz="2000" b="0" i="0" u="none" strike="noStrike" dirty="0" err="1">
                <a:effectLst/>
                <a:latin typeface="Times New Roman" panose="02020603050405020304" pitchFamily="18" charset="0"/>
              </a:rPr>
              <a:t>дослідження</a:t>
            </a:r>
            <a:r>
              <a:rPr lang="ru-RU" sz="20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ru-RU" sz="2000" b="0" i="0" u="none" strike="noStrike" dirty="0" err="1">
                <a:effectLst/>
                <a:latin typeface="Times New Roman" panose="02020603050405020304" pitchFamily="18" charset="0"/>
              </a:rPr>
              <a:t>задачі</a:t>
            </a:r>
            <a:r>
              <a:rPr lang="ru-RU" sz="20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ru-RU" sz="2000" b="0" i="0" u="none" strike="noStrike" dirty="0" err="1">
                <a:effectLst/>
                <a:latin typeface="Times New Roman" panose="02020603050405020304" pitchFamily="18" charset="0"/>
              </a:rPr>
              <a:t>дробово-лінійного</a:t>
            </a:r>
            <a:r>
              <a:rPr lang="ru-RU" sz="20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ru-RU" sz="2000" b="0" i="0" u="none" strike="noStrike" dirty="0" err="1">
                <a:effectLst/>
                <a:latin typeface="Times New Roman" panose="02020603050405020304" pitchFamily="18" charset="0"/>
              </a:rPr>
              <a:t>програмування</a:t>
            </a:r>
            <a:r>
              <a:rPr lang="ru-RU" sz="2000" b="0" i="0" u="none" strike="noStrike" dirty="0">
                <a:effectLst/>
                <a:latin typeface="Times New Roman" panose="02020603050405020304" pitchFamily="18" charset="0"/>
              </a:rPr>
              <a:t> в </a:t>
            </a:r>
            <a:r>
              <a:rPr lang="ru-RU" sz="2000" b="0" i="0" u="none" strike="noStrike" dirty="0" err="1">
                <a:effectLst/>
                <a:latin typeface="Times New Roman" panose="02020603050405020304" pitchFamily="18" charset="0"/>
              </a:rPr>
              <a:t>умовах</a:t>
            </a:r>
            <a:r>
              <a:rPr lang="ru-RU" sz="20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ru-RU" sz="2000" b="0" i="0" u="none" strike="noStrike" dirty="0" err="1">
                <a:effectLst/>
                <a:latin typeface="Times New Roman" panose="02020603050405020304" pitchFamily="18" charset="0"/>
              </a:rPr>
              <a:t>невизначеності</a:t>
            </a:r>
            <a:r>
              <a:rPr lang="en-US" sz="2000" b="0" dirty="0"/>
              <a:t>”</a:t>
            </a:r>
            <a:endParaRPr sz="2000" b="0" dirty="0"/>
          </a:p>
        </p:txBody>
      </p:sp>
      <p:sp>
        <p:nvSpPr>
          <p:cNvPr id="169" name="Google Shape;169;p28"/>
          <p:cNvSpPr txBox="1">
            <a:spLocks noGrp="1"/>
          </p:cNvSpPr>
          <p:nvPr>
            <p:ph type="subTitle" idx="1"/>
          </p:nvPr>
        </p:nvSpPr>
        <p:spPr>
          <a:xfrm>
            <a:off x="3854700" y="4786503"/>
            <a:ext cx="1434600" cy="3569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dirty="0"/>
              <a:t>Київ - </a:t>
            </a:r>
            <a:r>
              <a:rPr lang="en" sz="1800" dirty="0"/>
              <a:t>202</a:t>
            </a:r>
            <a:r>
              <a:rPr lang="uk-UA" sz="1800" dirty="0"/>
              <a:t>1</a:t>
            </a:r>
            <a:endParaRPr sz="1800" dirty="0"/>
          </a:p>
        </p:txBody>
      </p:sp>
      <p:sp>
        <p:nvSpPr>
          <p:cNvPr id="4" name="Google Shape;168;p28">
            <a:extLst>
              <a:ext uri="{FF2B5EF4-FFF2-40B4-BE49-F238E27FC236}">
                <a16:creationId xmlns:a16="http://schemas.microsoft.com/office/drawing/2014/main" id="{CF8F97F1-02F7-45E3-AC75-D364F5B24623}"/>
              </a:ext>
            </a:extLst>
          </p:cNvPr>
          <p:cNvSpPr txBox="1">
            <a:spLocks/>
          </p:cNvSpPr>
          <p:nvPr/>
        </p:nvSpPr>
        <p:spPr>
          <a:xfrm>
            <a:off x="807180" y="-1970"/>
            <a:ext cx="7529640" cy="98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r>
              <a:rPr lang="ru-RU" sz="1400" b="0" dirty="0"/>
              <a:t>МІНІСТЕРСВО ОСВІТИ І НАУКИ УКРАЇНИ</a:t>
            </a:r>
          </a:p>
          <a:p>
            <a:r>
              <a:rPr lang="ru-RU" sz="1400" b="0" dirty="0"/>
              <a:t>НАЦІОНАЛЬНИЙ ТЕХНІЧНИЙ УНІВЕРСИТЕТ УКРАЇНИ</a:t>
            </a:r>
          </a:p>
          <a:p>
            <a:r>
              <a:rPr lang="en-US" sz="1400" b="0" dirty="0"/>
              <a:t>“</a:t>
            </a:r>
            <a:r>
              <a:rPr lang="uk-UA" sz="1400" b="0" dirty="0"/>
              <a:t>КИЇВСЬКИЙ ПОЛІТЕХНІЧНИЙ ІНСТИТУТ ІМЕНІ ІГОРЯ СІКОРСЬКОГО</a:t>
            </a:r>
            <a:r>
              <a:rPr lang="en-US" sz="1400" b="0" dirty="0"/>
              <a:t>”</a:t>
            </a:r>
            <a:endParaRPr lang="ru-RU" sz="1400" b="0" dirty="0"/>
          </a:p>
        </p:txBody>
      </p:sp>
      <p:sp>
        <p:nvSpPr>
          <p:cNvPr id="5" name="Google Shape;168;p28">
            <a:extLst>
              <a:ext uri="{FF2B5EF4-FFF2-40B4-BE49-F238E27FC236}">
                <a16:creationId xmlns:a16="http://schemas.microsoft.com/office/drawing/2014/main" id="{158C2C70-D96A-4345-A6FF-E31656067DE1}"/>
              </a:ext>
            </a:extLst>
          </p:cNvPr>
          <p:cNvSpPr txBox="1">
            <a:spLocks/>
          </p:cNvSpPr>
          <p:nvPr/>
        </p:nvSpPr>
        <p:spPr>
          <a:xfrm>
            <a:off x="593820" y="3512818"/>
            <a:ext cx="1890300" cy="1112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ru-RU" sz="2000" b="0" dirty="0" err="1">
                <a:solidFill>
                  <a:schemeClr val="bg1"/>
                </a:solidFill>
              </a:rPr>
              <a:t>Виконала</a:t>
            </a:r>
            <a:r>
              <a:rPr lang="en-US" sz="2000" b="0" dirty="0">
                <a:solidFill>
                  <a:schemeClr val="bg1"/>
                </a:solidFill>
              </a:rPr>
              <a:t>:</a:t>
            </a:r>
          </a:p>
          <a:p>
            <a:pPr algn="l"/>
            <a:endParaRPr lang="en-US" sz="2000" b="0" dirty="0">
              <a:solidFill>
                <a:schemeClr val="bg1"/>
              </a:solidFill>
            </a:endParaRPr>
          </a:p>
          <a:p>
            <a:pPr algn="l"/>
            <a:r>
              <a:rPr lang="uk-UA" sz="2000" b="0" dirty="0">
                <a:solidFill>
                  <a:schemeClr val="bg1"/>
                </a:solidFill>
              </a:rPr>
              <a:t>Керівник ДП</a:t>
            </a:r>
            <a:r>
              <a:rPr lang="en-US" sz="2000" b="0" dirty="0">
                <a:solidFill>
                  <a:schemeClr val="bg1"/>
                </a:solidFill>
              </a:rPr>
              <a:t>:</a:t>
            </a:r>
            <a:endParaRPr lang="ru-RU" sz="2000" b="0" dirty="0">
              <a:solidFill>
                <a:schemeClr val="bg1"/>
              </a:solidFill>
            </a:endParaRPr>
          </a:p>
        </p:txBody>
      </p:sp>
      <p:sp>
        <p:nvSpPr>
          <p:cNvPr id="6" name="Google Shape;168;p28">
            <a:extLst>
              <a:ext uri="{FF2B5EF4-FFF2-40B4-BE49-F238E27FC236}">
                <a16:creationId xmlns:a16="http://schemas.microsoft.com/office/drawing/2014/main" id="{70CD7D22-C506-4116-BBFE-E41D6B37AFC1}"/>
              </a:ext>
            </a:extLst>
          </p:cNvPr>
          <p:cNvSpPr txBox="1">
            <a:spLocks/>
          </p:cNvSpPr>
          <p:nvPr/>
        </p:nvSpPr>
        <p:spPr>
          <a:xfrm>
            <a:off x="2635567" y="3512818"/>
            <a:ext cx="2653733" cy="1112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uk-UA" sz="2000" b="0" dirty="0">
                <a:solidFill>
                  <a:schemeClr val="bg1"/>
                </a:solidFill>
              </a:rPr>
              <a:t>ст. гр. ІС-71</a:t>
            </a:r>
            <a:endParaRPr lang="en-US" sz="2000" b="0" dirty="0">
              <a:solidFill>
                <a:schemeClr val="bg1"/>
              </a:solidFill>
            </a:endParaRPr>
          </a:p>
          <a:p>
            <a:pPr algn="l"/>
            <a:endParaRPr lang="en-US" sz="2000" b="0" dirty="0">
              <a:solidFill>
                <a:schemeClr val="bg1"/>
              </a:solidFill>
            </a:endParaRPr>
          </a:p>
          <a:p>
            <a:pPr algn="l"/>
            <a:r>
              <a:rPr lang="uk-UA" sz="2000" b="0" dirty="0">
                <a:solidFill>
                  <a:schemeClr val="bg1"/>
                </a:solidFill>
              </a:rPr>
              <a:t>доц. кафедри АСОІУ</a:t>
            </a:r>
            <a:endParaRPr lang="ru-RU" sz="2000" b="0" dirty="0">
              <a:solidFill>
                <a:schemeClr val="bg1"/>
              </a:solidFill>
            </a:endParaRPr>
          </a:p>
        </p:txBody>
      </p:sp>
      <p:sp>
        <p:nvSpPr>
          <p:cNvPr id="9" name="Google Shape;168;p28">
            <a:extLst>
              <a:ext uri="{FF2B5EF4-FFF2-40B4-BE49-F238E27FC236}">
                <a16:creationId xmlns:a16="http://schemas.microsoft.com/office/drawing/2014/main" id="{E2E5B360-DE48-4272-A618-B003C29DB32C}"/>
              </a:ext>
            </a:extLst>
          </p:cNvPr>
          <p:cNvSpPr txBox="1">
            <a:spLocks/>
          </p:cNvSpPr>
          <p:nvPr/>
        </p:nvSpPr>
        <p:spPr>
          <a:xfrm>
            <a:off x="5289300" y="3512818"/>
            <a:ext cx="3854700" cy="1112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uk-UA" sz="2000" b="0" dirty="0">
                <a:solidFill>
                  <a:schemeClr val="bg1"/>
                </a:solidFill>
              </a:rPr>
              <a:t>Вознюк Олександра Віталіївна</a:t>
            </a:r>
            <a:endParaRPr lang="en-US" sz="2000" b="0" dirty="0">
              <a:solidFill>
                <a:schemeClr val="bg1"/>
              </a:solidFill>
            </a:endParaRPr>
          </a:p>
          <a:p>
            <a:pPr algn="l"/>
            <a:endParaRPr lang="en-US" sz="2000" b="0" dirty="0">
              <a:solidFill>
                <a:schemeClr val="bg1"/>
              </a:solidFill>
            </a:endParaRPr>
          </a:p>
          <a:p>
            <a:pPr algn="l"/>
            <a:r>
              <a:rPr lang="uk-UA" sz="2000" b="0" dirty="0">
                <a:solidFill>
                  <a:schemeClr val="bg1"/>
                </a:solidFill>
              </a:rPr>
              <a:t>Жданова Олена Григорівна</a:t>
            </a:r>
            <a:endParaRPr lang="ru-RU" sz="2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1490415" y="220979"/>
            <a:ext cx="6163170" cy="15906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5000" dirty="0"/>
              <a:t>Математична постановка задачі</a:t>
            </a:r>
            <a:endParaRPr sz="5000" dirty="0"/>
          </a:p>
        </p:txBody>
      </p:sp>
      <p:sp>
        <p:nvSpPr>
          <p:cNvPr id="206" name="Google Shape;206;p32"/>
          <p:cNvSpPr/>
          <p:nvPr/>
        </p:nvSpPr>
        <p:spPr>
          <a:xfrm>
            <a:off x="3049500" y="2103175"/>
            <a:ext cx="30450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853DA2-1726-4319-91E1-C9C8D7C51365}"/>
                  </a:ext>
                </a:extLst>
              </p:cNvPr>
              <p:cNvSpPr txBox="1"/>
              <p:nvPr/>
            </p:nvSpPr>
            <p:spPr>
              <a:xfrm>
                <a:off x="648690" y="3331837"/>
                <a:ext cx="7846619" cy="15439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4572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FontTx/>
                  <a:buNone/>
                  <a:tabLst>
                    <a:tab pos="2160270" algn="ctr"/>
                    <a:tab pos="4500880" algn="r"/>
                  </a:tabLst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sz="18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a:rPr lang="ru-RU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𝑒𝑥𝑡𝑟𝑒𝑚𝑢𝑚</m:t>
                        </m:r>
                      </m:e>
                      <m:lim>
                        <m:r>
                          <a:rPr lang="ru-RU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  <m:r>
                          <a:rPr lang="uk-UA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∈</m:t>
                        </m:r>
                        <m:r>
                          <a:rPr lang="ru-RU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𝛺</m:t>
                        </m:r>
                      </m:lim>
                    </m:limLow>
                    <m:nary>
                      <m:naryPr>
                        <m:chr m:val="∑"/>
                        <m:ctrlPr>
                          <a:rPr lang="en-US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ru-RU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uk-UA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ru-RU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p>
                      <m:e>
                        <m:sSub>
                          <m:sSubPr>
                            <m:ctrlPr>
                              <a:rPr lang="en-US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ru-RU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ru-RU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uk-UA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ru-RU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  <m:r>
                          <a:rPr lang="uk-UA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uk-UA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uk-UA" sz="18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 (</a:t>
                </a:r>
                <a:r>
                  <a:rPr lang="en-US" sz="18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uk-UA" sz="18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kern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 defTabSz="457200">
                  <a:lnSpc>
                    <a:spcPct val="150000"/>
                  </a:lnSpc>
                  <a:buClrTx/>
                  <a:buFontTx/>
                  <a:buNone/>
                </a:pPr>
                <a:r>
                  <a:rPr lang="ru-RU" sz="18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ru-RU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— числа,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8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— </a:t>
                </a:r>
                <a:r>
                  <a:rPr lang="ru-RU" sz="1800" i="1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u-RU" sz="18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-та довільна числовая характеристика допустимого    рішення </a:t>
                </a:r>
                <a:r>
                  <a:rPr lang="en-US" sz="1800" kern="1200" dirty="0">
                    <a:solidFill>
                      <a:schemeClr val="tx1"/>
                    </a:solidFill>
                    <a:latin typeface="Symbol" panose="05050102010706020507" pitchFamily="18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en-US" sz="1800" kern="12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ru-RU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ru-RU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1, </m:t>
                        </m:r>
                        <m:r>
                          <a:rPr lang="en-GB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u-RU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bar>
                    <m:r>
                      <a:rPr lang="ru-RU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ru-RU" sz="1800" kern="12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kern="1200" dirty="0">
                    <a:solidFill>
                      <a:schemeClr val="tx1"/>
                    </a:solidFill>
                    <a:latin typeface="Symbol" panose="05050102010706020507" pitchFamily="18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W</a:t>
                </a:r>
                <a:r>
                  <a:rPr lang="en-US" sz="1800" kern="12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— множина допустимих рішень.</a:t>
                </a:r>
                <a:endParaRPr lang="en-US" kern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853DA2-1726-4319-91E1-C9C8D7C51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0" y="3331837"/>
                <a:ext cx="7846619" cy="1543949"/>
              </a:xfrm>
              <a:prstGeom prst="rect">
                <a:avLst/>
              </a:prstGeom>
              <a:blipFill>
                <a:blip r:embed="rId3"/>
                <a:stretch>
                  <a:fillRect t="-16996" r="-2329" b="-5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9DF0A82-C1CF-402D-96A3-BC6992823673}"/>
              </a:ext>
            </a:extLst>
          </p:cNvPr>
          <p:cNvSpPr txBox="1"/>
          <p:nvPr/>
        </p:nvSpPr>
        <p:spPr>
          <a:xfrm>
            <a:off x="76200" y="2281576"/>
            <a:ext cx="46177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</a:t>
            </a:r>
            <a:r>
              <a:rPr lang="uk-U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адача комбінаторної оптимізації в умовах невизначеності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0126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1490415" y="220979"/>
            <a:ext cx="6163170" cy="15906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5000" dirty="0"/>
              <a:t>Математична постановка задачі</a:t>
            </a:r>
            <a:endParaRPr sz="5000" dirty="0"/>
          </a:p>
        </p:txBody>
      </p:sp>
      <p:sp>
        <p:nvSpPr>
          <p:cNvPr id="206" name="Google Shape;206;p32"/>
          <p:cNvSpPr/>
          <p:nvPr/>
        </p:nvSpPr>
        <p:spPr>
          <a:xfrm>
            <a:off x="3049500" y="2103175"/>
            <a:ext cx="30450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853DA2-1726-4319-91E1-C9C8D7C51365}"/>
                  </a:ext>
                </a:extLst>
              </p:cNvPr>
              <p:cNvSpPr txBox="1"/>
              <p:nvPr/>
            </p:nvSpPr>
            <p:spPr>
              <a:xfrm>
                <a:off x="648690" y="3331837"/>
                <a:ext cx="7846619" cy="15439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4572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FontTx/>
                  <a:buNone/>
                  <a:tabLst>
                    <a:tab pos="2160270" algn="ctr"/>
                    <a:tab pos="4500880" algn="r"/>
                  </a:tabLst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sz="18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a:rPr lang="ru-RU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𝑒𝑥𝑡𝑟𝑒𝑚𝑢𝑚</m:t>
                        </m:r>
                      </m:e>
                      <m:lim>
                        <m:r>
                          <a:rPr lang="ru-RU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  <m:r>
                          <a:rPr lang="uk-UA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∈</m:t>
                        </m:r>
                        <m:r>
                          <a:rPr lang="ru-RU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𝛺</m:t>
                        </m:r>
                      </m:lim>
                    </m:limLow>
                    <m:nary>
                      <m:naryPr>
                        <m:chr m:val="∑"/>
                        <m:ctrlPr>
                          <a:rPr lang="en-US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ru-RU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uk-UA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ru-RU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p>
                      <m:e>
                        <m:sSub>
                          <m:sSubPr>
                            <m:ctrlPr>
                              <a:rPr lang="en-US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ru-RU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ru-RU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uk-UA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ru-RU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  <m:r>
                          <a:rPr lang="uk-UA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uk-UA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uk-UA" sz="18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 (</a:t>
                </a:r>
                <a:r>
                  <a:rPr lang="en-US" sz="18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uk-UA" sz="18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kern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 defTabSz="457200">
                  <a:lnSpc>
                    <a:spcPct val="150000"/>
                  </a:lnSpc>
                  <a:buClrTx/>
                  <a:buFontTx/>
                  <a:buNone/>
                </a:pPr>
                <a:r>
                  <a:rPr lang="ru-RU" sz="18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ru-RU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— числа,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8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— </a:t>
                </a:r>
                <a:r>
                  <a:rPr lang="ru-RU" sz="1800" i="1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u-RU" sz="18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-та довільна числовая характеристика допустимого    рішення </a:t>
                </a:r>
                <a:r>
                  <a:rPr lang="en-US" sz="1800" kern="1200" dirty="0">
                    <a:solidFill>
                      <a:schemeClr val="tx1"/>
                    </a:solidFill>
                    <a:latin typeface="Symbol" panose="05050102010706020507" pitchFamily="18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en-US" sz="1800" kern="12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ru-RU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ru-RU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1, </m:t>
                        </m:r>
                        <m:r>
                          <a:rPr lang="en-GB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u-RU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bar>
                    <m:r>
                      <a:rPr lang="ru-RU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ru-RU" sz="1800" kern="12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kern="1200" dirty="0">
                    <a:solidFill>
                      <a:schemeClr val="tx1"/>
                    </a:solidFill>
                    <a:latin typeface="Symbol" panose="05050102010706020507" pitchFamily="18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W</a:t>
                </a:r>
                <a:r>
                  <a:rPr lang="en-US" sz="1800" kern="12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— множина допустимих рішень.</a:t>
                </a:r>
                <a:endParaRPr lang="en-US" kern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853DA2-1726-4319-91E1-C9C8D7C51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0" y="3331837"/>
                <a:ext cx="7846619" cy="1543949"/>
              </a:xfrm>
              <a:prstGeom prst="rect">
                <a:avLst/>
              </a:prstGeom>
              <a:blipFill>
                <a:blip r:embed="rId3"/>
                <a:stretch>
                  <a:fillRect t="-16996" r="-2329" b="-5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9DF0A82-C1CF-402D-96A3-BC6992823673}"/>
              </a:ext>
            </a:extLst>
          </p:cNvPr>
          <p:cNvSpPr txBox="1"/>
          <p:nvPr/>
        </p:nvSpPr>
        <p:spPr>
          <a:xfrm>
            <a:off x="76200" y="2281576"/>
            <a:ext cx="46177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</a:t>
            </a:r>
            <a:r>
              <a:rPr lang="uk-U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адача комбінаторної оптимізації в умовах невизначеності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996034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1490415" y="220979"/>
            <a:ext cx="6163170" cy="15906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5000" dirty="0"/>
              <a:t>Математична постановка задачі</a:t>
            </a:r>
            <a:endParaRPr sz="5000" dirty="0"/>
          </a:p>
        </p:txBody>
      </p:sp>
      <p:sp>
        <p:nvSpPr>
          <p:cNvPr id="206" name="Google Shape;206;p32"/>
          <p:cNvSpPr/>
          <p:nvPr/>
        </p:nvSpPr>
        <p:spPr>
          <a:xfrm>
            <a:off x="3049500" y="2103175"/>
            <a:ext cx="30450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34418A-B48C-480C-AD9A-F8FD884827B9}"/>
                  </a:ext>
                </a:extLst>
              </p:cNvPr>
              <p:cNvSpPr txBox="1"/>
              <p:nvPr/>
            </p:nvSpPr>
            <p:spPr>
              <a:xfrm>
                <a:off x="621029" y="2326805"/>
                <a:ext cx="8313421" cy="928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Отже, існує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</a:t>
                </a:r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наборів коефіцієнтів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r</m:t>
                        </m:r>
                      </m:sup>
                    </m:sSup>
                    <m:r>
                      <a:rPr lang="uk-UA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sSubSup>
                      <m:sSub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uk-UA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r</m:t>
                        </m:r>
                      </m:sup>
                    </m:sSubSup>
                    <m:r>
                      <a:rPr lang="uk-UA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,...,</m:t>
                    </m:r>
                    <m:sSubSup>
                      <m:sSub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r</m:t>
                        </m:r>
                      </m:sup>
                    </m:sSubSup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uk-UA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r>
                      <a:rPr lang="uk-UA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r</m:t>
                    </m:r>
                    <m:r>
                      <a:rPr lang="uk-UA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=1,...,</m:t>
                    </m:r>
                    <m:r>
                      <m:rPr>
                        <m:sty m:val="p"/>
                      </m:rPr>
                      <a:rPr lang="en-GB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R</m:t>
                    </m:r>
                  </m:oMath>
                </a14:m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можливих значень коефіцієнтів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uk-UA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uk-UA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a:rPr lang="uk-UA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=1,...,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</a:t>
                </a:r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/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Знайти за заданими компромісними критеріями рішення задачі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(1)-(2)</a:t>
                </a:r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34418A-B48C-480C-AD9A-F8FD88482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29" y="2326805"/>
                <a:ext cx="8313421" cy="928267"/>
              </a:xfrm>
              <a:prstGeom prst="rect">
                <a:avLst/>
              </a:prstGeom>
              <a:blipFill>
                <a:blip r:embed="rId3"/>
                <a:stretch>
                  <a:fillRect t="-3289" b="-98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AD6030-427D-4870-86E7-7EDE8766F4D8}"/>
                  </a:ext>
                </a:extLst>
              </p:cNvPr>
              <p:cNvSpPr txBox="1"/>
              <p:nvPr/>
            </p:nvSpPr>
            <p:spPr>
              <a:xfrm>
                <a:off x="160020" y="3531976"/>
                <a:ext cx="4617720" cy="14941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sz="14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a:rPr lang="ru-RU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𝑒𝑥𝑡𝑟𝑒𝑚𝑢𝑚</m:t>
                        </m:r>
                      </m:e>
                      <m:lim>
                        <m:r>
                          <a:rPr lang="ru-RU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lim>
                    </m:limLow>
                    <m:f>
                      <m:f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ru-RU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ru-RU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ru-RU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dirty="0"/>
                  <a:t>	(1)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𝐴𝑥</m:t>
                      </m:r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4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&gt;0</m:t>
                      </m:r>
                      <m:r>
                        <a:rPr lang="en-US" sz="14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AD6030-427D-4870-86E7-7EDE8766F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" y="3531976"/>
                <a:ext cx="4617720" cy="1494127"/>
              </a:xfrm>
              <a:prstGeom prst="rect">
                <a:avLst/>
              </a:prstGeom>
              <a:blipFill>
                <a:blip r:embed="rId4"/>
                <a:stretch>
                  <a:fillRect t="-130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529425-7778-492D-B391-A081C8F712E1}"/>
                  </a:ext>
                </a:extLst>
              </p:cNvPr>
              <p:cNvSpPr txBox="1"/>
              <p:nvPr/>
            </p:nvSpPr>
            <p:spPr>
              <a:xfrm>
                <a:off x="4008120" y="3456846"/>
                <a:ext cx="4617720" cy="5151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4572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FontTx/>
                  <a:buNone/>
                  <a:tabLst>
                    <a:tab pos="2160270" algn="ctr"/>
                    <a:tab pos="4500880" algn="r"/>
                  </a:tabLst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sz="14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a:rPr lang="ru-RU" sz="1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𝑒𝑥𝑡𝑟𝑒𝑚𝑢𝑚</m:t>
                        </m:r>
                      </m:e>
                      <m:lim>
                        <m:r>
                          <a:rPr lang="ru-RU" sz="1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  <m:r>
                          <a:rPr lang="uk-UA" sz="1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∈</m:t>
                        </m:r>
                        <m:r>
                          <a:rPr lang="ru-RU" sz="1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𝛺</m:t>
                        </m:r>
                      </m:lim>
                    </m:limLow>
                    <m:nary>
                      <m:naryPr>
                        <m:chr m:val="∑"/>
                        <m:ctrlPr>
                          <a:rPr lang="en-US" sz="1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ru-RU" sz="1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uk-UA" sz="1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ru-RU" sz="1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p>
                      <m:e>
                        <m:sSub>
                          <m:sSubPr>
                            <m:ctrlPr>
                              <a:rPr lang="en-US" sz="14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ru-RU" sz="14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ru-RU" sz="14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uk-UA" sz="1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ru-RU" sz="1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  <m:r>
                          <a:rPr lang="uk-UA" sz="1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uk-UA" sz="14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uk-UA" sz="14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 (</a:t>
                </a:r>
                <a:r>
                  <a:rPr lang="en-US" sz="14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uk-UA" sz="14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kern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529425-7778-492D-B391-A081C8F71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120" y="3456846"/>
                <a:ext cx="4617720" cy="515141"/>
              </a:xfrm>
              <a:prstGeom prst="rect">
                <a:avLst/>
              </a:prstGeom>
              <a:blipFill>
                <a:blip r:embed="rId5"/>
                <a:stretch>
                  <a:fillRect t="-32941" b="-823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0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p61"/>
          <p:cNvSpPr txBox="1">
            <a:spLocks noGrp="1"/>
          </p:cNvSpPr>
          <p:nvPr>
            <p:ph type="title"/>
          </p:nvPr>
        </p:nvSpPr>
        <p:spPr>
          <a:xfrm>
            <a:off x="259080" y="207759"/>
            <a:ext cx="2284200" cy="12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Критерій А</a:t>
            </a:r>
            <a:endParaRPr dirty="0"/>
          </a:p>
        </p:txBody>
      </p:sp>
      <p:sp>
        <p:nvSpPr>
          <p:cNvPr id="2252" name="Google Shape;2252;p61"/>
          <p:cNvSpPr/>
          <p:nvPr/>
        </p:nvSpPr>
        <p:spPr>
          <a:xfrm rot="-5402810">
            <a:off x="1603424" y="1211550"/>
            <a:ext cx="2569501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251;p61">
            <a:extLst>
              <a:ext uri="{FF2B5EF4-FFF2-40B4-BE49-F238E27FC236}">
                <a16:creationId xmlns:a16="http://schemas.microsoft.com/office/drawing/2014/main" id="{D9E24017-8606-41FD-9636-E4702863FEA4}"/>
              </a:ext>
            </a:extLst>
          </p:cNvPr>
          <p:cNvSpPr txBox="1">
            <a:spLocks/>
          </p:cNvSpPr>
          <p:nvPr/>
        </p:nvSpPr>
        <p:spPr>
          <a:xfrm>
            <a:off x="259080" y="3655342"/>
            <a:ext cx="2284200" cy="1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1" i="0" u="none" strike="noStrike" cap="non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r>
              <a:rPr lang="uk-UA" dirty="0"/>
              <a:t>Критерій 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FCFE38-FF0B-44DE-878D-98E8528C9715}"/>
                  </a:ext>
                </a:extLst>
              </p:cNvPr>
              <p:cNvSpPr txBox="1"/>
              <p:nvPr/>
            </p:nvSpPr>
            <p:spPr>
              <a:xfrm>
                <a:off x="3867002" y="-74769"/>
                <a:ext cx="4629150" cy="3125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𝛥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, 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≥0, </m:t>
                          </m:r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=1,…,</m:t>
                          </m:r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eqArr>
                    </m:oMath>
                  </m:oMathPara>
                </a14:m>
                <a:endParaRPr lang="uk-UA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uk-UA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Для задачі на мінімум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𝛥</m:t>
                              </m:r>
                            </m:e>
                            <m:sub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uk-UA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uk-UA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uk-UA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  <m:r>
                            <a:rPr lang="uk-UA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𝑜𝑝𝑡</m:t>
                              </m:r>
                            </m:sub>
                            <m:sup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p>
                          </m:sSubSup>
                          <m:r>
                            <a:rPr lang="uk-UA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uk-UA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=1,…,</m:t>
                          </m:r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eqArr>
                    </m:oMath>
                  </m:oMathPara>
                </a14:m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uk-UA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uk-UA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</a:t>
                </a:r>
                <a:r>
                  <a:rPr lang="uk-UA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ля задачі на максимум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𝛥</m:t>
                              </m:r>
                            </m:e>
                            <m:sub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uk-UA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𝑜𝑝𝑡</m:t>
                              </m:r>
                            </m:sub>
                            <m:sup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p>
                          </m:sSubSup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uk-UA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uk-UA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  <m:r>
                            <a:rPr lang="uk-UA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uk-UA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=1,…,</m:t>
                          </m:r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eqArr>
                    </m:oMath>
                  </m:oMathPara>
                </a14:m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FCFE38-FF0B-44DE-878D-98E8528C9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002" y="-74769"/>
                <a:ext cx="4629150" cy="3125856"/>
              </a:xfrm>
              <a:prstGeom prst="rect">
                <a:avLst/>
              </a:prstGeom>
              <a:blipFill>
                <a:blip r:embed="rId3"/>
                <a:stretch>
                  <a:fillRect l="-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598D8C-9E02-4443-AB80-F61E3B075EA3}"/>
                  </a:ext>
                </a:extLst>
              </p:cNvPr>
              <p:cNvSpPr txBox="1"/>
              <p:nvPr/>
            </p:nvSpPr>
            <p:spPr>
              <a:xfrm>
                <a:off x="3867002" y="3516162"/>
                <a:ext cx="4629150" cy="15587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kumimoji="0" lang="uk-UA" b="0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Якщо компромісного рішення, що задовольняє критерію </a:t>
                </a:r>
                <a:r>
                  <a:rPr kumimoji="0" lang="en-US" b="0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kumimoji="0" lang="uk-UA" b="0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не існує, то</a:t>
                </a:r>
                <a:br>
                  <a:rPr kumimoji="0" lang="uk-UA" b="0" i="1" u="none" strike="noStrike" kern="1200" cap="none" spc="-5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kumimoji="0" lang="en-US" b="0" i="1" u="none" strike="noStrike" kern="1200" cap="none" spc="-5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limLow>
                            <m:limLowPr>
                              <m:ctrlPr>
                                <a:rPr kumimoji="0" lang="en-US" b="0" i="1" u="none" strike="noStrike" kern="1200" cap="none" spc="-5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a:rPr kumimoji="0" lang="en-GB" b="0" i="1" u="none" strike="noStrike" kern="1200" cap="none" spc="-5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𝑚𝑖𝑛</m:t>
                              </m:r>
                            </m:e>
                            <m:lim>
                              <m:r>
                                <a:rPr kumimoji="0" lang="en-GB" b="0" i="1" u="none" strike="noStrike" kern="1200" cap="none" spc="-5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lim>
                          </m:limLow>
                          <m:nary>
                            <m:naryPr>
                              <m:chr m:val="∑"/>
                              <m:ctrlPr>
                                <a:rPr kumimoji="0" lang="en-US" b="0" i="1" u="none" strike="noStrike" kern="1200" cap="none" spc="-5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kumimoji="0" lang="en-GB" b="0" i="1" u="none" strike="noStrike" kern="1200" cap="none" spc="-5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kumimoji="0" lang="ru-RU" b="0" i="1" u="none" strike="noStrike" kern="1200" cap="none" spc="-5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GB" b="0" i="1" u="none" strike="noStrike" kern="1200" cap="none" spc="-5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0" lang="en-US" b="0" i="1" u="none" strike="noStrike" kern="1200" cap="none" spc="-5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b="0" i="1" u="none" strike="noStrike" kern="1200" cap="none" spc="-5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0" lang="en-GB" b="0" i="1" u="none" strike="noStrike" kern="1200" cap="none" spc="-5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nary>
                          <m:func>
                            <m:funcPr>
                              <m:ctrlPr>
                                <a:rPr kumimoji="0" lang="en-US" b="0" i="1" u="none" strike="noStrike" kern="1200" cap="none" spc="-5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a:rPr kumimoji="0" lang="en-GB" b="0" i="1" u="none" strike="noStrike" kern="1200" cap="none" spc="-5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𝑚𝑎𝑥</m:t>
                              </m:r>
                            </m:fName>
                            <m:e>
                              <m:r>
                                <a:rPr kumimoji="0" lang="ru-RU" b="0" i="1" u="none" strike="noStrike" kern="1200" cap="none" spc="-5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{</m:t>
                              </m:r>
                            </m:e>
                          </m:func>
                          <m:r>
                            <a:rPr kumimoji="0" lang="ru-RU" b="0" i="1" u="none" strike="noStrike" kern="1200" cap="none" spc="-5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0;</m:t>
                          </m:r>
                          <m:sSub>
                            <m:sSubPr>
                              <m:ctrlPr>
                                <a:rPr kumimoji="0" lang="en-US" b="0" i="1" u="none" strike="noStrike" kern="1200" cap="none" spc="-5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GB" b="0" i="1" u="none" strike="noStrike" kern="1200" cap="none" spc="-5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𝛥</m:t>
                              </m:r>
                            </m:e>
                            <m:sub>
                              <m:r>
                                <a:rPr kumimoji="0" lang="en-GB" b="0" i="1" u="none" strike="noStrike" kern="1200" cap="none" spc="-5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0" lang="ru-RU" b="0" i="1" u="none" strike="noStrike" kern="1200" cap="none" spc="-5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b="0" i="1" u="none" strike="noStrike" kern="1200" cap="none" spc="-5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GB" b="0" i="1" u="none" strike="noStrike" kern="1200" cap="none" spc="-5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0" lang="en-GB" b="0" i="1" u="none" strike="noStrike" kern="1200" cap="none" spc="-5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0" lang="ru-RU" b="0" i="1" u="none" strike="noStrike" kern="1200" cap="none" spc="-5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},</m:t>
                          </m:r>
                          <m:r>
                            <a:rPr kumimoji="0" lang="en-GB" b="0" i="1" u="none" strike="noStrike" kern="1200" cap="none" spc="-5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br>
                  <a:rPr kumimoji="0" lang="uk-UA" b="0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br>
                  <a:rPr kumimoji="0" lang="en-US" b="0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kumimoji="0" lang="ru-RU" b="0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b="0" i="1" u="none" strike="noStrike" kern="1200" cap="none" spc="-5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GB" b="0" i="1" u="none" strike="noStrike" kern="1200" cap="none" spc="-5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kumimoji="0" lang="en-GB" b="0" i="1" u="none" strike="noStrike" kern="1200" cap="none" spc="-5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kumimoji="0" lang="en-GB" b="0" i="1" u="none" strike="noStrike" kern="1200" cap="none" spc="-5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kumimoji="0" lang="en-GB" b="0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GB" b="0" i="1" u="none" strike="noStrike" kern="1200" cap="none" spc="-5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kumimoji="0" lang="en-GB" b="0" i="1" u="none" strike="noStrike" kern="1200" cap="none" spc="-5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=1,...,</m:t>
                    </m:r>
                    <m:r>
                      <a:rPr kumimoji="0" lang="en-GB" b="0" i="1" u="none" strike="noStrike" kern="1200" cap="none" spc="-5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kumimoji="0" lang="en-GB" b="0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kumimoji="0" lang="uk-UA" b="0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відомі </a:t>
                </a:r>
                <a:r>
                  <a:rPr kumimoji="0" lang="ru-RU" b="0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експертні вагові коефіцієнти</a:t>
                </a:r>
                <a:r>
                  <a:rPr kumimoji="0" lang="en-GB" b="0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598D8C-9E02-4443-AB80-F61E3B075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002" y="3516162"/>
                <a:ext cx="4629150" cy="1558760"/>
              </a:xfrm>
              <a:prstGeom prst="rect">
                <a:avLst/>
              </a:prstGeom>
              <a:blipFill>
                <a:blip r:embed="rId4"/>
                <a:stretch>
                  <a:fillRect l="-395" t="-781" b="-27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02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1" grpId="0"/>
      <p:bldP spid="7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339090" y="235586"/>
            <a:ext cx="8465819" cy="15906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5000" dirty="0"/>
              <a:t>Побудова компромісного </a:t>
            </a:r>
            <a:r>
              <a:rPr lang="uk-UA" sz="5000" dirty="0" err="1"/>
              <a:t>розв</a:t>
            </a:r>
            <a:r>
              <a:rPr lang="en-US" sz="5000" dirty="0"/>
              <a:t>’</a:t>
            </a:r>
            <a:r>
              <a:rPr lang="uk-UA" sz="5000" dirty="0" err="1"/>
              <a:t>язку</a:t>
            </a:r>
            <a:endParaRPr sz="5000" dirty="0"/>
          </a:p>
        </p:txBody>
      </p:sp>
      <p:sp>
        <p:nvSpPr>
          <p:cNvPr id="206" name="Google Shape;206;p32"/>
          <p:cNvSpPr/>
          <p:nvPr/>
        </p:nvSpPr>
        <p:spPr>
          <a:xfrm>
            <a:off x="3049500" y="2103175"/>
            <a:ext cx="30450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CFC990-97F9-4BFE-ACAE-731D23FE1B64}"/>
                  </a:ext>
                </a:extLst>
              </p:cNvPr>
              <p:cNvSpPr txBox="1"/>
              <p:nvPr/>
            </p:nvSpPr>
            <p:spPr>
              <a:xfrm>
                <a:off x="60960" y="2437578"/>
                <a:ext cx="5128260" cy="22594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Компромісне </a:t>
                </a:r>
                <a:r>
                  <a:rPr lang="uk-UA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рішення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ru-RU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ru-RU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=1,...,</m:t>
                    </m:r>
                    <m:r>
                      <a:rPr lang="ru-RU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за критеріями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та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(якщо за критерієм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рішення не існує) знаходиться за рішенням наступної </a:t>
                </a:r>
                <a:r>
                  <a:rPr lang="uk-UA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ЗЛП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252095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12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Helvetica" panose="020B0604020202020204" pitchFamily="34" charset="0"/>
                          </a:rPr>
                        </m:ctrlPr>
                      </m:eqArrPr>
                      <m:e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 </m:t>
                        </m:r>
                        <m:limLow>
                          <m:limLow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𝑚𝑖𝑛</m:t>
                            </m:r>
                          </m:e>
                          <m:lim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lim>
                        </m:limLow>
                        <m:nary>
                          <m:naryPr>
                            <m:chr m:val="∑"/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ru-RU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#</m:t>
                        </m:r>
                      </m:e>
                    </m:eqArr>
                  </m:oMath>
                </a14:m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(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252095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12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Helvetica" panose="020B0604020202020204" pitchFamily="34" charset="0"/>
                          </a:rPr>
                        </m:ctrlPr>
                      </m:eqArrPr>
                      <m:e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𝐴𝑦</m:t>
                        </m:r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</m:e>
                    </m:eqArr>
                  </m:oMath>
                </a14:m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(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252095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Helvetica" panose="020B0604020202020204" pitchFamily="34" charset="0"/>
                          </a:rPr>
                        </m:ctrlPr>
                      </m:eqArrPr>
                      <m:e>
                        <m:nary>
                          <m:naryPr>
                            <m:chr m:val="∑"/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ru-RU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=1, #</m:t>
                        </m:r>
                      </m:e>
                    </m:eqArr>
                  </m:oMath>
                </a14:m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(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2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nary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ru-RU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sSubSup>
                      <m:sSubSup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𝑜𝑝𝑡</m:t>
                        </m:r>
                      </m:sub>
                      <m:sup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</m:sSubSup>
                    <m:r>
                      <a:rPr lang="ru-RU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ru-RU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ru-RU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ru-RU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(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Якщо вихідна задача є задачею на максимум, то нерівності (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мають вигляд:</a:t>
                </a:r>
                <a:endPara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252095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Helvetica" panose="020B0604020202020204" pitchFamily="34" charset="0"/>
                            </a:rPr>
                          </m:ctrlPr>
                        </m:eqArrPr>
                        <m:e>
                          <m:nary>
                            <m:naryPr>
                              <m:chr m:val="∑"/>
                              <m:ctrlP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sup>
                              </m:sSubSup>
                            </m:e>
                          </m:nary>
                          <m:sSub>
                            <m:sSubPr>
                              <m:ctrlP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ru-RU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≥</m:t>
                          </m:r>
                          <m:sSubSup>
                            <m:sSubSupPr>
                              <m:ctrlP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𝑜𝑝𝑡</m:t>
                              </m:r>
                            </m:sub>
                            <m:sup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p>
                          </m:sSubSup>
                          <m:r>
                            <a:rPr lang="ru-RU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ru-RU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ru-RU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ru-RU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=1,…,</m:t>
                          </m:r>
                          <m:r>
                            <a:rPr lang="ru-RU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ru-RU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#</m:t>
                          </m:r>
                        </m:e>
                      </m:eqArr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CFC990-97F9-4BFE-ACAE-731D23FE1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" y="2437578"/>
                <a:ext cx="5128260" cy="2259401"/>
              </a:xfrm>
              <a:prstGeom prst="rect">
                <a:avLst/>
              </a:prstGeom>
              <a:blipFill>
                <a:blip r:embed="rId3"/>
                <a:stretch>
                  <a:fillRect b="-382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2956D0F2-77B9-46FE-988C-7D1140CBF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598" y="2431469"/>
            <a:ext cx="2468986" cy="247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19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/>
          <p:nvPr/>
        </p:nvSpPr>
        <p:spPr>
          <a:xfrm>
            <a:off x="3622425" y="1872861"/>
            <a:ext cx="2199900" cy="1791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43"/>
          <p:cNvSpPr txBox="1">
            <a:spLocks noGrp="1"/>
          </p:cNvSpPr>
          <p:nvPr>
            <p:ph type="title"/>
          </p:nvPr>
        </p:nvSpPr>
        <p:spPr>
          <a:xfrm>
            <a:off x="330075" y="1721825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Висновки</a:t>
            </a:r>
            <a:endParaRPr dirty="0"/>
          </a:p>
        </p:txBody>
      </p:sp>
      <p:sp>
        <p:nvSpPr>
          <p:cNvPr id="301" name="Google Shape;301;p43"/>
          <p:cNvSpPr txBox="1">
            <a:spLocks noGrp="1"/>
          </p:cNvSpPr>
          <p:nvPr>
            <p:ph type="subTitle" idx="4294967295"/>
          </p:nvPr>
        </p:nvSpPr>
        <p:spPr>
          <a:xfrm>
            <a:off x="5879325" y="1855675"/>
            <a:ext cx="3024284" cy="4090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Формування вимог та функціональних характеристик</a:t>
            </a:r>
            <a:endParaRPr dirty="0"/>
          </a:p>
        </p:txBody>
      </p:sp>
      <p:sp>
        <p:nvSpPr>
          <p:cNvPr id="306" name="Google Shape;306;p43"/>
          <p:cNvSpPr/>
          <p:nvPr/>
        </p:nvSpPr>
        <p:spPr>
          <a:xfrm>
            <a:off x="3622424" y="1845427"/>
            <a:ext cx="2185499" cy="20541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3"/>
          <p:cNvSpPr txBox="1">
            <a:spLocks noGrp="1"/>
          </p:cNvSpPr>
          <p:nvPr>
            <p:ph type="subTitle" idx="4294967295"/>
          </p:nvPr>
        </p:nvSpPr>
        <p:spPr>
          <a:xfrm>
            <a:off x="3679424" y="1852961"/>
            <a:ext cx="412515" cy="21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>
                <a:solidFill>
                  <a:schemeClr val="lt1"/>
                </a:solidFill>
              </a:rPr>
              <a:t>100</a:t>
            </a:r>
            <a:r>
              <a:rPr lang="en" sz="1200" dirty="0">
                <a:solidFill>
                  <a:schemeClr val="lt1"/>
                </a:solidFill>
              </a:rPr>
              <a:t>%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316" name="Google Shape;316;p43"/>
          <p:cNvSpPr txBox="1">
            <a:spLocks noGrp="1"/>
          </p:cNvSpPr>
          <p:nvPr>
            <p:ph type="subTitle" idx="4294967295"/>
          </p:nvPr>
        </p:nvSpPr>
        <p:spPr>
          <a:xfrm>
            <a:off x="3675973" y="2654868"/>
            <a:ext cx="332700" cy="21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95%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17" name="Google Shape;317;p43"/>
          <p:cNvSpPr/>
          <p:nvPr/>
        </p:nvSpPr>
        <p:spPr>
          <a:xfrm>
            <a:off x="3618973" y="2670901"/>
            <a:ext cx="2199900" cy="1791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3"/>
          <p:cNvSpPr/>
          <p:nvPr/>
        </p:nvSpPr>
        <p:spPr>
          <a:xfrm>
            <a:off x="3618973" y="2670912"/>
            <a:ext cx="1745507" cy="19512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43"/>
          <p:cNvSpPr txBox="1">
            <a:spLocks noGrp="1"/>
          </p:cNvSpPr>
          <p:nvPr>
            <p:ph type="subTitle" idx="4294967295"/>
          </p:nvPr>
        </p:nvSpPr>
        <p:spPr>
          <a:xfrm>
            <a:off x="3675973" y="2650988"/>
            <a:ext cx="332700" cy="21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>
                <a:solidFill>
                  <a:schemeClr val="lt1"/>
                </a:solidFill>
              </a:rPr>
              <a:t>75</a:t>
            </a:r>
            <a:r>
              <a:rPr lang="en" sz="1200" dirty="0">
                <a:solidFill>
                  <a:schemeClr val="lt1"/>
                </a:solidFill>
              </a:rPr>
              <a:t>%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320" name="Google Shape;320;p43"/>
          <p:cNvSpPr/>
          <p:nvPr/>
        </p:nvSpPr>
        <p:spPr>
          <a:xfrm>
            <a:off x="3618975" y="1274989"/>
            <a:ext cx="2199900" cy="1791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3"/>
          <p:cNvSpPr/>
          <p:nvPr/>
        </p:nvSpPr>
        <p:spPr>
          <a:xfrm>
            <a:off x="3618974" y="1274989"/>
            <a:ext cx="2199899" cy="15442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43"/>
          <p:cNvSpPr txBox="1">
            <a:spLocks noGrp="1"/>
          </p:cNvSpPr>
          <p:nvPr>
            <p:ph type="subTitle" idx="4294967295"/>
          </p:nvPr>
        </p:nvSpPr>
        <p:spPr>
          <a:xfrm>
            <a:off x="3675975" y="1255089"/>
            <a:ext cx="506400" cy="21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>
                <a:solidFill>
                  <a:schemeClr val="lt1"/>
                </a:solidFill>
              </a:rPr>
              <a:t>100</a:t>
            </a:r>
            <a:r>
              <a:rPr lang="en" sz="1200" dirty="0">
                <a:solidFill>
                  <a:schemeClr val="lt1"/>
                </a:solidFill>
              </a:rPr>
              <a:t>%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332" name="Google Shape;332;p43"/>
          <p:cNvSpPr/>
          <p:nvPr/>
        </p:nvSpPr>
        <p:spPr>
          <a:xfrm rot="-5400000">
            <a:off x="2751875" y="1496912"/>
            <a:ext cx="2835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01;p43">
            <a:extLst>
              <a:ext uri="{FF2B5EF4-FFF2-40B4-BE49-F238E27FC236}">
                <a16:creationId xmlns:a16="http://schemas.microsoft.com/office/drawing/2014/main" id="{AE5A271E-6FD8-4310-91DC-205DF7BE68A6}"/>
              </a:ext>
            </a:extLst>
          </p:cNvPr>
          <p:cNvSpPr txBox="1">
            <a:spLocks/>
          </p:cNvSpPr>
          <p:nvPr/>
        </p:nvSpPr>
        <p:spPr>
          <a:xfrm>
            <a:off x="5879323" y="2654849"/>
            <a:ext cx="3024284" cy="398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0" indent="0">
              <a:buFont typeface="Encode Sans Semi Condensed"/>
              <a:buNone/>
            </a:pPr>
            <a:r>
              <a:rPr lang="uk-UA" dirty="0"/>
              <a:t>Розробка програмного забезпечення</a:t>
            </a:r>
          </a:p>
        </p:txBody>
      </p:sp>
      <p:sp>
        <p:nvSpPr>
          <p:cNvPr id="39" name="Google Shape;301;p43">
            <a:extLst>
              <a:ext uri="{FF2B5EF4-FFF2-40B4-BE49-F238E27FC236}">
                <a16:creationId xmlns:a16="http://schemas.microsoft.com/office/drawing/2014/main" id="{2FCD3AF3-595C-45B9-A9BB-71B8197066DD}"/>
              </a:ext>
            </a:extLst>
          </p:cNvPr>
          <p:cNvSpPr txBox="1">
            <a:spLocks/>
          </p:cNvSpPr>
          <p:nvPr/>
        </p:nvSpPr>
        <p:spPr>
          <a:xfrm>
            <a:off x="5879325" y="1253698"/>
            <a:ext cx="3024284" cy="2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0" indent="0">
              <a:buFont typeface="Encode Sans Semi Condensed"/>
              <a:buNone/>
            </a:pPr>
            <a:r>
              <a:rPr lang="uk-UA" dirty="0"/>
              <a:t>Розробка математичної моделі</a:t>
            </a:r>
          </a:p>
        </p:txBody>
      </p:sp>
      <p:sp>
        <p:nvSpPr>
          <p:cNvPr id="40" name="Google Shape;316;p43">
            <a:extLst>
              <a:ext uri="{FF2B5EF4-FFF2-40B4-BE49-F238E27FC236}">
                <a16:creationId xmlns:a16="http://schemas.microsoft.com/office/drawing/2014/main" id="{9C4898D3-0853-4784-8038-B29FC107FF83}"/>
              </a:ext>
            </a:extLst>
          </p:cNvPr>
          <p:cNvSpPr txBox="1">
            <a:spLocks/>
          </p:cNvSpPr>
          <p:nvPr/>
        </p:nvSpPr>
        <p:spPr>
          <a:xfrm>
            <a:off x="3675973" y="3518986"/>
            <a:ext cx="332700" cy="2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0" indent="0">
              <a:lnSpc>
                <a:spcPct val="100000"/>
              </a:lnSpc>
              <a:buFont typeface="Encode Sans Semi Condensed"/>
              <a:buNone/>
            </a:pPr>
            <a:r>
              <a:rPr lang="en" sz="1200">
                <a:solidFill>
                  <a:schemeClr val="lt1"/>
                </a:solidFill>
              </a:rPr>
              <a:t>95%</a:t>
            </a:r>
          </a:p>
        </p:txBody>
      </p:sp>
      <p:sp>
        <p:nvSpPr>
          <p:cNvPr id="41" name="Google Shape;317;p43">
            <a:extLst>
              <a:ext uri="{FF2B5EF4-FFF2-40B4-BE49-F238E27FC236}">
                <a16:creationId xmlns:a16="http://schemas.microsoft.com/office/drawing/2014/main" id="{49678CE6-438A-4E19-9536-8BF3DCDDC610}"/>
              </a:ext>
            </a:extLst>
          </p:cNvPr>
          <p:cNvSpPr/>
          <p:nvPr/>
        </p:nvSpPr>
        <p:spPr>
          <a:xfrm>
            <a:off x="3618973" y="3535019"/>
            <a:ext cx="2199900" cy="1791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301;p43">
            <a:extLst>
              <a:ext uri="{FF2B5EF4-FFF2-40B4-BE49-F238E27FC236}">
                <a16:creationId xmlns:a16="http://schemas.microsoft.com/office/drawing/2014/main" id="{32979185-438C-4451-95E3-F340D58BC0FC}"/>
              </a:ext>
            </a:extLst>
          </p:cNvPr>
          <p:cNvSpPr txBox="1">
            <a:spLocks/>
          </p:cNvSpPr>
          <p:nvPr/>
        </p:nvSpPr>
        <p:spPr>
          <a:xfrm>
            <a:off x="5879323" y="3535019"/>
            <a:ext cx="3024284" cy="19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0" indent="0">
              <a:buFont typeface="Encode Sans Semi Condensed"/>
              <a:buNone/>
            </a:pPr>
            <a:r>
              <a:rPr lang="uk-UA" dirty="0"/>
              <a:t>Тестування</a:t>
            </a:r>
          </a:p>
        </p:txBody>
      </p:sp>
      <p:sp>
        <p:nvSpPr>
          <p:cNvPr id="21" name="Google Shape;318;p43">
            <a:extLst>
              <a:ext uri="{FF2B5EF4-FFF2-40B4-BE49-F238E27FC236}">
                <a16:creationId xmlns:a16="http://schemas.microsoft.com/office/drawing/2014/main" id="{AF7C345F-C734-401A-9C11-748C2E4C5F83}"/>
              </a:ext>
            </a:extLst>
          </p:cNvPr>
          <p:cNvSpPr/>
          <p:nvPr/>
        </p:nvSpPr>
        <p:spPr>
          <a:xfrm>
            <a:off x="3618973" y="3536851"/>
            <a:ext cx="732047" cy="19512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319;p43">
            <a:extLst>
              <a:ext uri="{FF2B5EF4-FFF2-40B4-BE49-F238E27FC236}">
                <a16:creationId xmlns:a16="http://schemas.microsoft.com/office/drawing/2014/main" id="{8D3CEA38-B96A-41B4-8939-7B8951D7DBDF}"/>
              </a:ext>
            </a:extLst>
          </p:cNvPr>
          <p:cNvSpPr txBox="1">
            <a:spLocks/>
          </p:cNvSpPr>
          <p:nvPr/>
        </p:nvSpPr>
        <p:spPr>
          <a:xfrm>
            <a:off x="3675973" y="3527740"/>
            <a:ext cx="332700" cy="2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0" indent="0">
              <a:lnSpc>
                <a:spcPct val="100000"/>
              </a:lnSpc>
              <a:buFont typeface="Encode Sans Semi Condensed"/>
              <a:buNone/>
            </a:pPr>
            <a:r>
              <a:rPr lang="uk-UA" sz="1200" dirty="0">
                <a:solidFill>
                  <a:schemeClr val="lt1"/>
                </a:solidFill>
              </a:rPr>
              <a:t>25%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>
            <a:spLocks noGrp="1"/>
          </p:cNvSpPr>
          <p:nvPr>
            <p:ph type="title"/>
          </p:nvPr>
        </p:nvSpPr>
        <p:spPr>
          <a:xfrm>
            <a:off x="1388100" y="0"/>
            <a:ext cx="6367800" cy="41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Дякую за увагу!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26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017462-D20E-4299-858A-4A9089297200}"/>
              </a:ext>
            </a:extLst>
          </p:cNvPr>
          <p:cNvSpPr txBox="1">
            <a:spLocks/>
          </p:cNvSpPr>
          <p:nvPr/>
        </p:nvSpPr>
        <p:spPr>
          <a:xfrm>
            <a:off x="-277055" y="36136"/>
            <a:ext cx="2736166" cy="617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6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r>
              <a:rPr lang="uk-UA"/>
              <a:t>Приклад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AB0554-2B02-4CC5-AECF-630660E0A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402" y="135196"/>
            <a:ext cx="523972" cy="10973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F1399F-3E4B-4C27-A9AC-BB0BE3619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044" y="135196"/>
            <a:ext cx="544536" cy="1097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806381-E91A-49EF-B4B7-4801C58CF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1344" y="135196"/>
            <a:ext cx="498783" cy="1097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E1DDFE-0F31-408C-BA17-DC19289217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58" y="1232519"/>
            <a:ext cx="1219753" cy="7871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ADA40A-D022-4D65-9307-CFBE81B0E1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69" y="2074070"/>
            <a:ext cx="1211973" cy="7290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E5F0E7-B5DB-4253-B7E8-BFEBD5D110DF}"/>
              </a:ext>
            </a:extLst>
          </p:cNvPr>
          <p:cNvSpPr txBox="1"/>
          <p:nvPr/>
        </p:nvSpPr>
        <p:spPr>
          <a:xfrm>
            <a:off x="2645235" y="43239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>
                <a:solidFill>
                  <a:schemeClr val="bg1"/>
                </a:solidFill>
              </a:rPr>
              <a:t>1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5953C9-0455-402F-94C5-FD630B597B67}"/>
              </a:ext>
            </a:extLst>
          </p:cNvPr>
          <p:cNvSpPr txBox="1"/>
          <p:nvPr/>
        </p:nvSpPr>
        <p:spPr>
          <a:xfrm>
            <a:off x="3758871" y="1192114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800" dirty="0"/>
              <a:t>3</a:t>
            </a:r>
            <a:endParaRPr lang="en-US" sz="4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35AECD-B5F7-4F4B-B057-A96D71C5A3CA}"/>
              </a:ext>
            </a:extLst>
          </p:cNvPr>
          <p:cNvSpPr txBox="1"/>
          <p:nvPr/>
        </p:nvSpPr>
        <p:spPr>
          <a:xfrm>
            <a:off x="4941344" y="1192114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800" dirty="0"/>
              <a:t>7</a:t>
            </a:r>
            <a:endParaRPr lang="en-US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39BF8B-4715-4153-8850-2BD763593BC2}"/>
              </a:ext>
            </a:extLst>
          </p:cNvPr>
          <p:cNvSpPr txBox="1"/>
          <p:nvPr/>
        </p:nvSpPr>
        <p:spPr>
          <a:xfrm>
            <a:off x="2562402" y="2023111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800" dirty="0"/>
              <a:t>3</a:t>
            </a:r>
            <a:endParaRPr lang="en-US" sz="4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1C5F37-4F42-4FFD-BCF6-CC69E0FDB1EB}"/>
              </a:ext>
            </a:extLst>
          </p:cNvPr>
          <p:cNvSpPr txBox="1"/>
          <p:nvPr/>
        </p:nvSpPr>
        <p:spPr>
          <a:xfrm>
            <a:off x="3758871" y="2023111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800" dirty="0"/>
              <a:t>5</a:t>
            </a:r>
            <a:endParaRPr lang="en-US" sz="4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BBEDC0-58CE-463E-8954-04287AF9DDCD}"/>
              </a:ext>
            </a:extLst>
          </p:cNvPr>
          <p:cNvSpPr txBox="1"/>
          <p:nvPr/>
        </p:nvSpPr>
        <p:spPr>
          <a:xfrm>
            <a:off x="4941344" y="2023111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800" dirty="0"/>
              <a:t>4</a:t>
            </a:r>
            <a:endParaRPr lang="en-US" sz="4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E025D5-09B1-47F6-98C5-7A74FFA2B7E2}"/>
              </a:ext>
            </a:extLst>
          </p:cNvPr>
          <p:cNvSpPr txBox="1"/>
          <p:nvPr/>
        </p:nvSpPr>
        <p:spPr>
          <a:xfrm>
            <a:off x="3758871" y="42262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>
                <a:solidFill>
                  <a:schemeClr val="bg1"/>
                </a:solidFill>
              </a:rPr>
              <a:t>2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433B1E-2A99-40AE-AD2D-99ECCF21FB8B}"/>
              </a:ext>
            </a:extLst>
          </p:cNvPr>
          <p:cNvSpPr txBox="1"/>
          <p:nvPr/>
        </p:nvSpPr>
        <p:spPr>
          <a:xfrm>
            <a:off x="4941344" y="43239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>
                <a:solidFill>
                  <a:schemeClr val="bg1"/>
                </a:solidFill>
              </a:rPr>
              <a:t>3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2AB3F4-C903-4883-958B-949CA7D80056}"/>
              </a:ext>
            </a:extLst>
          </p:cNvPr>
          <p:cNvSpPr txBox="1"/>
          <p:nvPr/>
        </p:nvSpPr>
        <p:spPr>
          <a:xfrm>
            <a:off x="2563609" y="1197828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800" dirty="0"/>
              <a:t>2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7A420C-1E3A-4185-94F9-BD09071D6E94}"/>
                  </a:ext>
                </a:extLst>
              </p:cNvPr>
              <p:cNvSpPr txBox="1"/>
              <p:nvPr/>
            </p:nvSpPr>
            <p:spPr>
              <a:xfrm>
                <a:off x="5829260" y="1324040"/>
                <a:ext cx="3070328" cy="567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+7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7A420C-1E3A-4185-94F9-BD09071D6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60" y="1324040"/>
                <a:ext cx="3070328" cy="5671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502DDC4-968D-469C-B358-3D52F938A9BB}"/>
                  </a:ext>
                </a:extLst>
              </p:cNvPr>
              <p:cNvSpPr txBox="1"/>
              <p:nvPr/>
            </p:nvSpPr>
            <p:spPr>
              <a:xfrm>
                <a:off x="5823938" y="2152247"/>
                <a:ext cx="3075650" cy="572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502DDC4-968D-469C-B358-3D52F938A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938" y="2152247"/>
                <a:ext cx="3075650" cy="5727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4280FE-1E6C-4659-97C8-046C526430EE}"/>
                  </a:ext>
                </a:extLst>
              </p:cNvPr>
              <p:cNvSpPr txBox="1"/>
              <p:nvPr/>
            </p:nvSpPr>
            <p:spPr>
              <a:xfrm>
                <a:off x="481822" y="3679391"/>
                <a:ext cx="2369559" cy="1047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uk-UA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Рентабельність витрат </a:t>
                </a:r>
                <a:r>
                  <a:rPr 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uk-UA" sz="11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4280FE-1E6C-4659-97C8-046C52643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22" y="3679391"/>
                <a:ext cx="2369559" cy="1047979"/>
              </a:xfrm>
              <a:prstGeom prst="rect">
                <a:avLst/>
              </a:prstGeom>
              <a:blipFill>
                <a:blip r:embed="rId10"/>
                <a:stretch>
                  <a:fillRect l="-1023" t="-11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814DC5-85F4-4A9B-8DC1-F0AF5CE5856A}"/>
                  </a:ext>
                </a:extLst>
              </p:cNvPr>
              <p:cNvSpPr txBox="1"/>
              <p:nvPr/>
            </p:nvSpPr>
            <p:spPr>
              <a:xfrm>
                <a:off x="4286580" y="3418550"/>
                <a:ext cx="4662430" cy="15696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</a:t>
                </a:r>
                <a:r>
                  <a:rPr lang="uk-UA" sz="16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прибуток від реалізації одиниці </a:t>
                </a:r>
                <a:endParaRPr lang="en-US" sz="16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uk-UA" sz="16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продукції</a:t>
                </a:r>
                <a:r>
                  <a:rPr lang="ru-RU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u-RU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uk-UA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</a:t>
                </a:r>
                <a:r>
                  <a:rPr lang="ru-RU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го типу</a:t>
                </a:r>
                <a:endParaRPr lang="ru-RU" sz="16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</a:t>
                </a:r>
                <a:r>
                  <a:rPr lang="uk-UA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витрати на вироблення продукції</a:t>
                </a:r>
                <a:r>
                  <a:rPr lang="ru-RU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u-RU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uk-UA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</a:t>
                </a:r>
                <a:r>
                  <a:rPr lang="ru-RU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го типу</a:t>
                </a:r>
                <a:r>
                  <a:rPr 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ru-RU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6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ru-RU" sz="16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</a:t>
                </a:r>
                <a:r>
                  <a:rPr lang="ru-RU" sz="16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змінні задачі</a:t>
                </a:r>
                <a:r>
                  <a:rPr lang="en-US" sz="16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uk-UA" sz="16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кількість продукції </a:t>
                </a:r>
              </a:p>
              <a:p>
                <a:r>
                  <a:rPr lang="uk-UA" sz="16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кожного виду</a:t>
                </a:r>
                <a:r>
                  <a:rPr lang="en-US" sz="16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=1,..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</a:t>
                </a:r>
                <a:r>
                  <a:rPr lang="uk-UA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дійсні числа (кількість типів продукції)</a:t>
                </a:r>
                <a:endParaRPr lang="en-US" sz="16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814DC5-85F4-4A9B-8DC1-F0AF5CE58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580" y="3418550"/>
                <a:ext cx="4662430" cy="1569660"/>
              </a:xfrm>
              <a:prstGeom prst="rect">
                <a:avLst/>
              </a:prstGeom>
              <a:blipFill>
                <a:blip r:embed="rId11"/>
                <a:stretch>
                  <a:fillRect l="-522" t="-772" b="-38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07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>
            <a:spLocks noGrp="1"/>
          </p:cNvSpPr>
          <p:nvPr>
            <p:ph type="title"/>
          </p:nvPr>
        </p:nvSpPr>
        <p:spPr>
          <a:xfrm>
            <a:off x="-19168" y="1424944"/>
            <a:ext cx="2815375" cy="21411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Призначення та мета розробки</a:t>
            </a:r>
            <a:endParaRPr dirty="0"/>
          </a:p>
        </p:txBody>
      </p:sp>
      <p:sp>
        <p:nvSpPr>
          <p:cNvPr id="250" name="Google Shape;250;p39"/>
          <p:cNvSpPr txBox="1">
            <a:spLocks noGrp="1"/>
          </p:cNvSpPr>
          <p:nvPr>
            <p:ph type="subTitle" idx="1"/>
          </p:nvPr>
        </p:nvSpPr>
        <p:spPr>
          <a:xfrm>
            <a:off x="4377348" y="937350"/>
            <a:ext cx="3120731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Призначення розробки</a:t>
            </a:r>
            <a:endParaRPr dirty="0"/>
          </a:p>
        </p:txBody>
      </p:sp>
      <p:sp>
        <p:nvSpPr>
          <p:cNvPr id="251" name="Google Shape;251;p39"/>
          <p:cNvSpPr txBox="1">
            <a:spLocks noGrp="1"/>
          </p:cNvSpPr>
          <p:nvPr>
            <p:ph type="subTitle" idx="2"/>
          </p:nvPr>
        </p:nvSpPr>
        <p:spPr>
          <a:xfrm>
            <a:off x="4374125" y="1381600"/>
            <a:ext cx="4137414" cy="11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Підтримка процесу дослідження </a:t>
            </a:r>
            <a:r>
              <a:rPr lang="ru-RU" b="1" i="1" dirty="0">
                <a:solidFill>
                  <a:srgbClr val="FF9179"/>
                </a:solidFill>
              </a:rPr>
              <a:t>задач дроб</a:t>
            </a:r>
            <a:r>
              <a:rPr lang="uk-UA" b="1" i="1" dirty="0">
                <a:solidFill>
                  <a:srgbClr val="FF9179"/>
                </a:solidFill>
              </a:rPr>
              <a:t>о</a:t>
            </a:r>
            <a:r>
              <a:rPr lang="ru-RU" b="1" i="1" dirty="0">
                <a:solidFill>
                  <a:srgbClr val="FF9179"/>
                </a:solidFill>
              </a:rPr>
              <a:t>во-лінійного програмування в умовах невизначеності</a:t>
            </a:r>
            <a:endParaRPr lang="en-GB" b="1" i="1" dirty="0">
              <a:solidFill>
                <a:srgbClr val="FF9179"/>
              </a:solidFill>
            </a:endParaRPr>
          </a:p>
        </p:txBody>
      </p:sp>
      <p:sp>
        <p:nvSpPr>
          <p:cNvPr id="252" name="Google Shape;252;p39"/>
          <p:cNvSpPr txBox="1">
            <a:spLocks noGrp="1"/>
          </p:cNvSpPr>
          <p:nvPr>
            <p:ph type="subTitle" idx="3"/>
          </p:nvPr>
        </p:nvSpPr>
        <p:spPr>
          <a:xfrm>
            <a:off x="4377345" y="2860450"/>
            <a:ext cx="312073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Цілі та задачі розробки</a:t>
            </a:r>
            <a:endParaRPr dirty="0"/>
          </a:p>
        </p:txBody>
      </p:sp>
      <p:sp>
        <p:nvSpPr>
          <p:cNvPr id="253" name="Google Shape;253;p39"/>
          <p:cNvSpPr txBox="1">
            <a:spLocks noGrp="1"/>
          </p:cNvSpPr>
          <p:nvPr>
            <p:ph type="subTitle" idx="4"/>
          </p:nvPr>
        </p:nvSpPr>
        <p:spPr>
          <a:xfrm>
            <a:off x="4374124" y="3304724"/>
            <a:ext cx="4137415" cy="1594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Мета - с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прощення процесу дослідження задачі </a:t>
            </a:r>
            <a:r>
              <a:rPr lang="uk-UA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дробово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-лінійного програмування в умовах невизначеності за рахунок проведення експериментів та візуалізації результатів аналізу, що дозволить  зменшити час, що витрачає дослідник на виявлення нових властивостей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задачі</a:t>
            </a:r>
            <a:endParaRPr dirty="0"/>
          </a:p>
        </p:txBody>
      </p:sp>
      <p:grpSp>
        <p:nvGrpSpPr>
          <p:cNvPr id="254" name="Google Shape;254;p39"/>
          <p:cNvGrpSpPr/>
          <p:nvPr/>
        </p:nvGrpSpPr>
        <p:grpSpPr>
          <a:xfrm>
            <a:off x="3627024" y="3010052"/>
            <a:ext cx="395357" cy="411487"/>
            <a:chOff x="-62148000" y="1930075"/>
            <a:chExt cx="309550" cy="319800"/>
          </a:xfrm>
        </p:grpSpPr>
        <p:sp>
          <p:nvSpPr>
            <p:cNvPr id="255" name="Google Shape;255;p39"/>
            <p:cNvSpPr/>
            <p:nvPr/>
          </p:nvSpPr>
          <p:spPr>
            <a:xfrm>
              <a:off x="-62148000" y="1930075"/>
              <a:ext cx="309550" cy="319800"/>
            </a:xfrm>
            <a:custGeom>
              <a:avLst/>
              <a:gdLst/>
              <a:ahLst/>
              <a:cxnLst/>
              <a:rect l="l" t="t" r="r" b="b"/>
              <a:pathLst>
                <a:path w="12382" h="12792" extrusionOk="0">
                  <a:moveTo>
                    <a:pt x="11594" y="1670"/>
                  </a:moveTo>
                  <a:lnTo>
                    <a:pt x="11594" y="2899"/>
                  </a:lnTo>
                  <a:cubicBezTo>
                    <a:pt x="11594" y="3970"/>
                    <a:pt x="10775" y="4883"/>
                    <a:pt x="9735" y="4946"/>
                  </a:cubicBezTo>
                  <a:cubicBezTo>
                    <a:pt x="9861" y="4631"/>
                    <a:pt x="9924" y="4190"/>
                    <a:pt x="9924" y="3781"/>
                  </a:cubicBezTo>
                  <a:lnTo>
                    <a:pt x="9924" y="1670"/>
                  </a:lnTo>
                  <a:close/>
                  <a:moveTo>
                    <a:pt x="2489" y="1733"/>
                  </a:moveTo>
                  <a:lnTo>
                    <a:pt x="2489" y="3812"/>
                  </a:lnTo>
                  <a:cubicBezTo>
                    <a:pt x="2489" y="4253"/>
                    <a:pt x="2584" y="4631"/>
                    <a:pt x="2678" y="5041"/>
                  </a:cubicBezTo>
                  <a:cubicBezTo>
                    <a:pt x="1638" y="4915"/>
                    <a:pt x="851" y="4033"/>
                    <a:pt x="851" y="2993"/>
                  </a:cubicBezTo>
                  <a:lnTo>
                    <a:pt x="851" y="1733"/>
                  </a:lnTo>
                  <a:close/>
                  <a:moveTo>
                    <a:pt x="9105" y="882"/>
                  </a:moveTo>
                  <a:lnTo>
                    <a:pt x="9105" y="3812"/>
                  </a:lnTo>
                  <a:cubicBezTo>
                    <a:pt x="9105" y="5419"/>
                    <a:pt x="7813" y="6679"/>
                    <a:pt x="6207" y="6679"/>
                  </a:cubicBezTo>
                  <a:cubicBezTo>
                    <a:pt x="4600" y="6679"/>
                    <a:pt x="3308" y="5387"/>
                    <a:pt x="3308" y="3812"/>
                  </a:cubicBezTo>
                  <a:lnTo>
                    <a:pt x="3308" y="882"/>
                  </a:lnTo>
                  <a:close/>
                  <a:moveTo>
                    <a:pt x="6648" y="7467"/>
                  </a:moveTo>
                  <a:lnTo>
                    <a:pt x="6648" y="8601"/>
                  </a:lnTo>
                  <a:lnTo>
                    <a:pt x="5797" y="8601"/>
                  </a:lnTo>
                  <a:lnTo>
                    <a:pt x="5797" y="7467"/>
                  </a:lnTo>
                  <a:cubicBezTo>
                    <a:pt x="5923" y="7467"/>
                    <a:pt x="6081" y="7498"/>
                    <a:pt x="6207" y="7498"/>
                  </a:cubicBezTo>
                  <a:cubicBezTo>
                    <a:pt x="6301" y="7498"/>
                    <a:pt x="6459" y="7498"/>
                    <a:pt x="6648" y="7467"/>
                  </a:cubicBezTo>
                  <a:close/>
                  <a:moveTo>
                    <a:pt x="7057" y="9389"/>
                  </a:moveTo>
                  <a:cubicBezTo>
                    <a:pt x="7309" y="9389"/>
                    <a:pt x="7498" y="9609"/>
                    <a:pt x="7498" y="9830"/>
                  </a:cubicBezTo>
                  <a:lnTo>
                    <a:pt x="7498" y="10271"/>
                  </a:lnTo>
                  <a:lnTo>
                    <a:pt x="5009" y="10271"/>
                  </a:lnTo>
                  <a:lnTo>
                    <a:pt x="5009" y="9830"/>
                  </a:lnTo>
                  <a:lnTo>
                    <a:pt x="4978" y="9830"/>
                  </a:lnTo>
                  <a:cubicBezTo>
                    <a:pt x="4978" y="9609"/>
                    <a:pt x="5167" y="9389"/>
                    <a:pt x="5419" y="9389"/>
                  </a:cubicBezTo>
                  <a:close/>
                  <a:moveTo>
                    <a:pt x="8727" y="11090"/>
                  </a:moveTo>
                  <a:cubicBezTo>
                    <a:pt x="8948" y="11090"/>
                    <a:pt x="9105" y="11279"/>
                    <a:pt x="9105" y="11499"/>
                  </a:cubicBezTo>
                  <a:lnTo>
                    <a:pt x="9105" y="11909"/>
                  </a:lnTo>
                  <a:lnTo>
                    <a:pt x="3308" y="11909"/>
                  </a:lnTo>
                  <a:lnTo>
                    <a:pt x="3308" y="11499"/>
                  </a:lnTo>
                  <a:cubicBezTo>
                    <a:pt x="3308" y="11247"/>
                    <a:pt x="3529" y="11090"/>
                    <a:pt x="3718" y="11090"/>
                  </a:cubicBezTo>
                  <a:close/>
                  <a:moveTo>
                    <a:pt x="2899" y="0"/>
                  </a:moveTo>
                  <a:cubicBezTo>
                    <a:pt x="2647" y="0"/>
                    <a:pt x="2489" y="189"/>
                    <a:pt x="2489" y="410"/>
                  </a:cubicBezTo>
                  <a:lnTo>
                    <a:pt x="2489" y="819"/>
                  </a:lnTo>
                  <a:lnTo>
                    <a:pt x="410" y="819"/>
                  </a:lnTo>
                  <a:cubicBezTo>
                    <a:pt x="221" y="882"/>
                    <a:pt x="0" y="1040"/>
                    <a:pt x="0" y="1292"/>
                  </a:cubicBezTo>
                  <a:lnTo>
                    <a:pt x="0" y="2930"/>
                  </a:lnTo>
                  <a:cubicBezTo>
                    <a:pt x="0" y="4568"/>
                    <a:pt x="1323" y="5860"/>
                    <a:pt x="2930" y="5860"/>
                  </a:cubicBezTo>
                  <a:lnTo>
                    <a:pt x="3119" y="5860"/>
                  </a:lnTo>
                  <a:cubicBezTo>
                    <a:pt x="3560" y="6522"/>
                    <a:pt x="4222" y="7026"/>
                    <a:pt x="4978" y="7309"/>
                  </a:cubicBezTo>
                  <a:lnTo>
                    <a:pt x="4978" y="8695"/>
                  </a:lnTo>
                  <a:cubicBezTo>
                    <a:pt x="4505" y="8853"/>
                    <a:pt x="4159" y="9326"/>
                    <a:pt x="4159" y="9861"/>
                  </a:cubicBezTo>
                  <a:lnTo>
                    <a:pt x="4159" y="10302"/>
                  </a:lnTo>
                  <a:lnTo>
                    <a:pt x="3749" y="10302"/>
                  </a:lnTo>
                  <a:cubicBezTo>
                    <a:pt x="3088" y="10302"/>
                    <a:pt x="2521" y="10869"/>
                    <a:pt x="2521" y="11531"/>
                  </a:cubicBezTo>
                  <a:lnTo>
                    <a:pt x="2521" y="12350"/>
                  </a:lnTo>
                  <a:cubicBezTo>
                    <a:pt x="2521" y="12571"/>
                    <a:pt x="2741" y="12791"/>
                    <a:pt x="2930" y="12791"/>
                  </a:cubicBezTo>
                  <a:lnTo>
                    <a:pt x="9546" y="12791"/>
                  </a:lnTo>
                  <a:cubicBezTo>
                    <a:pt x="9767" y="12791"/>
                    <a:pt x="9924" y="12571"/>
                    <a:pt x="9924" y="12350"/>
                  </a:cubicBezTo>
                  <a:lnTo>
                    <a:pt x="9924" y="11499"/>
                  </a:lnTo>
                  <a:cubicBezTo>
                    <a:pt x="9924" y="10806"/>
                    <a:pt x="9389" y="10271"/>
                    <a:pt x="8727" y="10271"/>
                  </a:cubicBezTo>
                  <a:lnTo>
                    <a:pt x="8286" y="10271"/>
                  </a:lnTo>
                  <a:lnTo>
                    <a:pt x="8286" y="9830"/>
                  </a:lnTo>
                  <a:cubicBezTo>
                    <a:pt x="8286" y="9294"/>
                    <a:pt x="7939" y="8853"/>
                    <a:pt x="7467" y="8664"/>
                  </a:cubicBezTo>
                  <a:lnTo>
                    <a:pt x="7467" y="7278"/>
                  </a:lnTo>
                  <a:cubicBezTo>
                    <a:pt x="8191" y="6994"/>
                    <a:pt x="8885" y="6490"/>
                    <a:pt x="9294" y="5828"/>
                  </a:cubicBezTo>
                  <a:lnTo>
                    <a:pt x="9515" y="5828"/>
                  </a:lnTo>
                  <a:cubicBezTo>
                    <a:pt x="11121" y="5828"/>
                    <a:pt x="12382" y="4505"/>
                    <a:pt x="12382" y="2899"/>
                  </a:cubicBezTo>
                  <a:lnTo>
                    <a:pt x="12382" y="1260"/>
                  </a:lnTo>
                  <a:cubicBezTo>
                    <a:pt x="12382" y="1008"/>
                    <a:pt x="12193" y="819"/>
                    <a:pt x="11972" y="819"/>
                  </a:cubicBezTo>
                  <a:lnTo>
                    <a:pt x="9893" y="819"/>
                  </a:lnTo>
                  <a:lnTo>
                    <a:pt x="9893" y="410"/>
                  </a:lnTo>
                  <a:cubicBezTo>
                    <a:pt x="9893" y="189"/>
                    <a:pt x="9704" y="0"/>
                    <a:pt x="95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9"/>
            <p:cNvSpPr/>
            <p:nvPr/>
          </p:nvSpPr>
          <p:spPr>
            <a:xfrm>
              <a:off x="-62044825" y="1972200"/>
              <a:ext cx="107125" cy="97700"/>
            </a:xfrm>
            <a:custGeom>
              <a:avLst/>
              <a:gdLst/>
              <a:ahLst/>
              <a:cxnLst/>
              <a:rect l="l" t="t" r="r" b="b"/>
              <a:pathLst>
                <a:path w="4285" h="3908" extrusionOk="0">
                  <a:moveTo>
                    <a:pt x="2111" y="1308"/>
                  </a:moveTo>
                  <a:lnTo>
                    <a:pt x="2237" y="1560"/>
                  </a:lnTo>
                  <a:cubicBezTo>
                    <a:pt x="2300" y="1686"/>
                    <a:pt x="2395" y="1781"/>
                    <a:pt x="2552" y="1812"/>
                  </a:cubicBezTo>
                  <a:lnTo>
                    <a:pt x="2867" y="1844"/>
                  </a:lnTo>
                  <a:lnTo>
                    <a:pt x="2615" y="2033"/>
                  </a:lnTo>
                  <a:cubicBezTo>
                    <a:pt x="2552" y="2127"/>
                    <a:pt x="2458" y="2285"/>
                    <a:pt x="2521" y="2411"/>
                  </a:cubicBezTo>
                  <a:lnTo>
                    <a:pt x="2552" y="2726"/>
                  </a:lnTo>
                  <a:lnTo>
                    <a:pt x="2269" y="2568"/>
                  </a:lnTo>
                  <a:cubicBezTo>
                    <a:pt x="2206" y="2505"/>
                    <a:pt x="2143" y="2505"/>
                    <a:pt x="2080" y="2505"/>
                  </a:cubicBezTo>
                  <a:cubicBezTo>
                    <a:pt x="1985" y="2505"/>
                    <a:pt x="1954" y="2505"/>
                    <a:pt x="1891" y="2568"/>
                  </a:cubicBezTo>
                  <a:lnTo>
                    <a:pt x="1607" y="2726"/>
                  </a:lnTo>
                  <a:lnTo>
                    <a:pt x="1639" y="2411"/>
                  </a:lnTo>
                  <a:cubicBezTo>
                    <a:pt x="1670" y="2285"/>
                    <a:pt x="1607" y="2127"/>
                    <a:pt x="1513" y="2033"/>
                  </a:cubicBezTo>
                  <a:lnTo>
                    <a:pt x="1292" y="1844"/>
                  </a:lnTo>
                  <a:lnTo>
                    <a:pt x="1670" y="1812"/>
                  </a:lnTo>
                  <a:cubicBezTo>
                    <a:pt x="1796" y="1812"/>
                    <a:pt x="1922" y="1686"/>
                    <a:pt x="1985" y="1560"/>
                  </a:cubicBezTo>
                  <a:lnTo>
                    <a:pt x="2111" y="1308"/>
                  </a:lnTo>
                  <a:close/>
                  <a:moveTo>
                    <a:pt x="2143" y="1"/>
                  </a:moveTo>
                  <a:cubicBezTo>
                    <a:pt x="1993" y="1"/>
                    <a:pt x="1843" y="79"/>
                    <a:pt x="1765" y="237"/>
                  </a:cubicBezTo>
                  <a:lnTo>
                    <a:pt x="1355" y="1056"/>
                  </a:lnTo>
                  <a:lnTo>
                    <a:pt x="473" y="1182"/>
                  </a:lnTo>
                  <a:cubicBezTo>
                    <a:pt x="95" y="1214"/>
                    <a:pt x="0" y="1655"/>
                    <a:pt x="221" y="1875"/>
                  </a:cubicBezTo>
                  <a:lnTo>
                    <a:pt x="851" y="2505"/>
                  </a:lnTo>
                  <a:lnTo>
                    <a:pt x="693" y="3419"/>
                  </a:lnTo>
                  <a:cubicBezTo>
                    <a:pt x="668" y="3693"/>
                    <a:pt x="880" y="3908"/>
                    <a:pt x="1110" y="3908"/>
                  </a:cubicBezTo>
                  <a:cubicBezTo>
                    <a:pt x="1171" y="3908"/>
                    <a:pt x="1233" y="3893"/>
                    <a:pt x="1292" y="3860"/>
                  </a:cubicBezTo>
                  <a:lnTo>
                    <a:pt x="2111" y="3419"/>
                  </a:lnTo>
                  <a:lnTo>
                    <a:pt x="2930" y="3860"/>
                  </a:lnTo>
                  <a:cubicBezTo>
                    <a:pt x="2992" y="3891"/>
                    <a:pt x="3056" y="3905"/>
                    <a:pt x="3119" y="3905"/>
                  </a:cubicBezTo>
                  <a:cubicBezTo>
                    <a:pt x="3376" y="3905"/>
                    <a:pt x="3605" y="3672"/>
                    <a:pt x="3529" y="3419"/>
                  </a:cubicBezTo>
                  <a:lnTo>
                    <a:pt x="3371" y="2505"/>
                  </a:lnTo>
                  <a:lnTo>
                    <a:pt x="4033" y="1875"/>
                  </a:lnTo>
                  <a:cubicBezTo>
                    <a:pt x="4285" y="1655"/>
                    <a:pt x="4159" y="1214"/>
                    <a:pt x="3812" y="1182"/>
                  </a:cubicBezTo>
                  <a:lnTo>
                    <a:pt x="2899" y="1056"/>
                  </a:lnTo>
                  <a:lnTo>
                    <a:pt x="2521" y="237"/>
                  </a:lnTo>
                  <a:cubicBezTo>
                    <a:pt x="2442" y="79"/>
                    <a:pt x="2292" y="1"/>
                    <a:pt x="21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257;p39"/>
          <p:cNvGrpSpPr/>
          <p:nvPr/>
        </p:nvGrpSpPr>
        <p:grpSpPr>
          <a:xfrm>
            <a:off x="3618962" y="1081515"/>
            <a:ext cx="411478" cy="411485"/>
            <a:chOff x="-42062025" y="2316000"/>
            <a:chExt cx="319000" cy="317700"/>
          </a:xfrm>
        </p:grpSpPr>
        <p:sp>
          <p:nvSpPr>
            <p:cNvPr id="258" name="Google Shape;258;p39"/>
            <p:cNvSpPr/>
            <p:nvPr/>
          </p:nvSpPr>
          <p:spPr>
            <a:xfrm>
              <a:off x="-41965150" y="2477075"/>
              <a:ext cx="124475" cy="112675"/>
            </a:xfrm>
            <a:custGeom>
              <a:avLst/>
              <a:gdLst/>
              <a:ahLst/>
              <a:cxnLst/>
              <a:rect l="l" t="t" r="r" b="b"/>
              <a:pathLst>
                <a:path w="4979" h="4507" extrusionOk="0">
                  <a:moveTo>
                    <a:pt x="2521" y="1371"/>
                  </a:moveTo>
                  <a:lnTo>
                    <a:pt x="2773" y="1812"/>
                  </a:lnTo>
                  <a:cubicBezTo>
                    <a:pt x="2836" y="1938"/>
                    <a:pt x="2931" y="2001"/>
                    <a:pt x="3088" y="2064"/>
                  </a:cubicBezTo>
                  <a:lnTo>
                    <a:pt x="3592" y="2127"/>
                  </a:lnTo>
                  <a:lnTo>
                    <a:pt x="3151" y="2473"/>
                  </a:lnTo>
                  <a:cubicBezTo>
                    <a:pt x="3088" y="2568"/>
                    <a:pt x="2994" y="2725"/>
                    <a:pt x="3057" y="2851"/>
                  </a:cubicBezTo>
                  <a:lnTo>
                    <a:pt x="3120" y="3355"/>
                  </a:lnTo>
                  <a:lnTo>
                    <a:pt x="2679" y="3103"/>
                  </a:lnTo>
                  <a:cubicBezTo>
                    <a:pt x="2631" y="3072"/>
                    <a:pt x="2568" y="3056"/>
                    <a:pt x="2501" y="3056"/>
                  </a:cubicBezTo>
                  <a:cubicBezTo>
                    <a:pt x="2434" y="3056"/>
                    <a:pt x="2364" y="3072"/>
                    <a:pt x="2301" y="3103"/>
                  </a:cubicBezTo>
                  <a:lnTo>
                    <a:pt x="1860" y="3355"/>
                  </a:lnTo>
                  <a:lnTo>
                    <a:pt x="1954" y="2851"/>
                  </a:lnTo>
                  <a:cubicBezTo>
                    <a:pt x="1986" y="2725"/>
                    <a:pt x="1891" y="2568"/>
                    <a:pt x="1828" y="2473"/>
                  </a:cubicBezTo>
                  <a:lnTo>
                    <a:pt x="1481" y="2127"/>
                  </a:lnTo>
                  <a:lnTo>
                    <a:pt x="1986" y="2064"/>
                  </a:lnTo>
                  <a:cubicBezTo>
                    <a:pt x="2112" y="2064"/>
                    <a:pt x="2206" y="1938"/>
                    <a:pt x="2301" y="1812"/>
                  </a:cubicBezTo>
                  <a:lnTo>
                    <a:pt x="2521" y="1371"/>
                  </a:lnTo>
                  <a:close/>
                  <a:moveTo>
                    <a:pt x="2474" y="0"/>
                  </a:moveTo>
                  <a:cubicBezTo>
                    <a:pt x="2332" y="0"/>
                    <a:pt x="2190" y="79"/>
                    <a:pt x="2112" y="236"/>
                  </a:cubicBezTo>
                  <a:lnTo>
                    <a:pt x="1576" y="1276"/>
                  </a:lnTo>
                  <a:lnTo>
                    <a:pt x="473" y="1434"/>
                  </a:lnTo>
                  <a:cubicBezTo>
                    <a:pt x="127" y="1465"/>
                    <a:pt x="1" y="1906"/>
                    <a:pt x="253" y="2127"/>
                  </a:cubicBezTo>
                  <a:lnTo>
                    <a:pt x="1040" y="2914"/>
                  </a:lnTo>
                  <a:lnTo>
                    <a:pt x="851" y="4017"/>
                  </a:lnTo>
                  <a:cubicBezTo>
                    <a:pt x="802" y="4291"/>
                    <a:pt x="1028" y="4506"/>
                    <a:pt x="1249" y="4506"/>
                  </a:cubicBezTo>
                  <a:cubicBezTo>
                    <a:pt x="1308" y="4506"/>
                    <a:pt x="1366" y="4491"/>
                    <a:pt x="1418" y="4458"/>
                  </a:cubicBezTo>
                  <a:lnTo>
                    <a:pt x="2427" y="3954"/>
                  </a:lnTo>
                  <a:lnTo>
                    <a:pt x="3403" y="4458"/>
                  </a:lnTo>
                  <a:cubicBezTo>
                    <a:pt x="3465" y="4489"/>
                    <a:pt x="3528" y="4503"/>
                    <a:pt x="3589" y="4503"/>
                  </a:cubicBezTo>
                  <a:cubicBezTo>
                    <a:pt x="3839" y="4503"/>
                    <a:pt x="4052" y="4270"/>
                    <a:pt x="4002" y="4017"/>
                  </a:cubicBezTo>
                  <a:lnTo>
                    <a:pt x="3781" y="2914"/>
                  </a:lnTo>
                  <a:lnTo>
                    <a:pt x="4569" y="2127"/>
                  </a:lnTo>
                  <a:cubicBezTo>
                    <a:pt x="4978" y="1906"/>
                    <a:pt x="4821" y="1465"/>
                    <a:pt x="4474" y="1434"/>
                  </a:cubicBezTo>
                  <a:lnTo>
                    <a:pt x="3372" y="1276"/>
                  </a:lnTo>
                  <a:lnTo>
                    <a:pt x="2836" y="236"/>
                  </a:lnTo>
                  <a:cubicBezTo>
                    <a:pt x="2757" y="79"/>
                    <a:pt x="2616" y="0"/>
                    <a:pt x="24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9"/>
            <p:cNvSpPr/>
            <p:nvPr/>
          </p:nvSpPr>
          <p:spPr>
            <a:xfrm>
              <a:off x="-42062025" y="2316000"/>
              <a:ext cx="319000" cy="317700"/>
            </a:xfrm>
            <a:custGeom>
              <a:avLst/>
              <a:gdLst/>
              <a:ahLst/>
              <a:cxnLst/>
              <a:rect l="l" t="t" r="r" b="b"/>
              <a:pathLst>
                <a:path w="12760" h="12708" extrusionOk="0">
                  <a:moveTo>
                    <a:pt x="9610" y="851"/>
                  </a:moveTo>
                  <a:lnTo>
                    <a:pt x="8129" y="2615"/>
                  </a:lnTo>
                  <a:cubicBezTo>
                    <a:pt x="8097" y="2584"/>
                    <a:pt x="8034" y="2584"/>
                    <a:pt x="7940" y="2584"/>
                  </a:cubicBezTo>
                  <a:lnTo>
                    <a:pt x="4821" y="2584"/>
                  </a:lnTo>
                  <a:cubicBezTo>
                    <a:pt x="4758" y="2584"/>
                    <a:pt x="4726" y="2584"/>
                    <a:pt x="4632" y="2615"/>
                  </a:cubicBezTo>
                  <a:lnTo>
                    <a:pt x="3183" y="851"/>
                  </a:lnTo>
                  <a:close/>
                  <a:moveTo>
                    <a:pt x="7530" y="3371"/>
                  </a:moveTo>
                  <a:lnTo>
                    <a:pt x="6396" y="4726"/>
                  </a:lnTo>
                  <a:lnTo>
                    <a:pt x="5293" y="3371"/>
                  </a:lnTo>
                  <a:close/>
                  <a:moveTo>
                    <a:pt x="10555" y="1009"/>
                  </a:moveTo>
                  <a:lnTo>
                    <a:pt x="11783" y="2237"/>
                  </a:lnTo>
                  <a:lnTo>
                    <a:pt x="8759" y="5923"/>
                  </a:lnTo>
                  <a:cubicBezTo>
                    <a:pt x="8255" y="5545"/>
                    <a:pt x="7719" y="5262"/>
                    <a:pt x="7121" y="5136"/>
                  </a:cubicBezTo>
                  <a:lnTo>
                    <a:pt x="10555" y="1009"/>
                  </a:lnTo>
                  <a:close/>
                  <a:moveTo>
                    <a:pt x="2269" y="1040"/>
                  </a:moveTo>
                  <a:lnTo>
                    <a:pt x="5703" y="5199"/>
                  </a:lnTo>
                  <a:cubicBezTo>
                    <a:pt x="5104" y="5293"/>
                    <a:pt x="4506" y="5545"/>
                    <a:pt x="4033" y="5986"/>
                  </a:cubicBezTo>
                  <a:cubicBezTo>
                    <a:pt x="3214" y="4947"/>
                    <a:pt x="1040" y="2269"/>
                    <a:pt x="1040" y="2269"/>
                  </a:cubicBezTo>
                  <a:lnTo>
                    <a:pt x="2269" y="1040"/>
                  </a:lnTo>
                  <a:close/>
                  <a:moveTo>
                    <a:pt x="6349" y="5978"/>
                  </a:moveTo>
                  <a:cubicBezTo>
                    <a:pt x="7097" y="5978"/>
                    <a:pt x="7845" y="6254"/>
                    <a:pt x="8412" y="6805"/>
                  </a:cubicBezTo>
                  <a:lnTo>
                    <a:pt x="8538" y="6932"/>
                  </a:lnTo>
                  <a:cubicBezTo>
                    <a:pt x="8633" y="7026"/>
                    <a:pt x="8727" y="7152"/>
                    <a:pt x="8822" y="7278"/>
                  </a:cubicBezTo>
                  <a:cubicBezTo>
                    <a:pt x="9452" y="8097"/>
                    <a:pt x="9484" y="9168"/>
                    <a:pt x="9137" y="10082"/>
                  </a:cubicBezTo>
                  <a:cubicBezTo>
                    <a:pt x="8662" y="11199"/>
                    <a:pt x="7524" y="11885"/>
                    <a:pt x="6358" y="11885"/>
                  </a:cubicBezTo>
                  <a:cubicBezTo>
                    <a:pt x="5978" y="11885"/>
                    <a:pt x="5595" y="11812"/>
                    <a:pt x="5230" y="11657"/>
                  </a:cubicBezTo>
                  <a:cubicBezTo>
                    <a:pt x="3340" y="10870"/>
                    <a:pt x="2805" y="8412"/>
                    <a:pt x="4159" y="6932"/>
                  </a:cubicBezTo>
                  <a:lnTo>
                    <a:pt x="4285" y="6805"/>
                  </a:lnTo>
                  <a:cubicBezTo>
                    <a:pt x="4852" y="6254"/>
                    <a:pt x="5601" y="5978"/>
                    <a:pt x="6349" y="5978"/>
                  </a:cubicBezTo>
                  <a:close/>
                  <a:moveTo>
                    <a:pt x="2269" y="0"/>
                  </a:moveTo>
                  <a:cubicBezTo>
                    <a:pt x="2143" y="0"/>
                    <a:pt x="2048" y="32"/>
                    <a:pt x="1954" y="95"/>
                  </a:cubicBezTo>
                  <a:lnTo>
                    <a:pt x="158" y="1922"/>
                  </a:lnTo>
                  <a:cubicBezTo>
                    <a:pt x="1" y="2080"/>
                    <a:pt x="1" y="2300"/>
                    <a:pt x="95" y="2458"/>
                  </a:cubicBezTo>
                  <a:lnTo>
                    <a:pt x="3372" y="6522"/>
                  </a:lnTo>
                  <a:cubicBezTo>
                    <a:pt x="1985" y="8255"/>
                    <a:pt x="2395" y="10807"/>
                    <a:pt x="4254" y="12035"/>
                  </a:cubicBezTo>
                  <a:cubicBezTo>
                    <a:pt x="4911" y="12489"/>
                    <a:pt x="5659" y="12708"/>
                    <a:pt x="6397" y="12708"/>
                  </a:cubicBezTo>
                  <a:cubicBezTo>
                    <a:pt x="7606" y="12708"/>
                    <a:pt x="8791" y="12122"/>
                    <a:pt x="9515" y="11027"/>
                  </a:cubicBezTo>
                  <a:cubicBezTo>
                    <a:pt x="10429" y="9641"/>
                    <a:pt x="10397" y="7814"/>
                    <a:pt x="9326" y="6522"/>
                  </a:cubicBezTo>
                  <a:lnTo>
                    <a:pt x="12634" y="2458"/>
                  </a:lnTo>
                  <a:cubicBezTo>
                    <a:pt x="12760" y="2300"/>
                    <a:pt x="12760" y="2080"/>
                    <a:pt x="12603" y="1922"/>
                  </a:cubicBezTo>
                  <a:lnTo>
                    <a:pt x="10775" y="95"/>
                  </a:lnTo>
                  <a:cubicBezTo>
                    <a:pt x="10712" y="32"/>
                    <a:pt x="10555" y="0"/>
                    <a:pt x="104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39"/>
          <p:cNvSpPr/>
          <p:nvPr/>
        </p:nvSpPr>
        <p:spPr>
          <a:xfrm rot="-5400000">
            <a:off x="2751875" y="353382"/>
            <a:ext cx="2835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build="p"/>
      <p:bldP spid="251" grpId="0" build="p"/>
      <p:bldP spid="252" grpId="0" build="p"/>
      <p:bldP spid="25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 idx="3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Задачі розробки</a:t>
            </a:r>
            <a:endParaRPr dirty="0"/>
          </a:p>
        </p:txBody>
      </p:sp>
      <p:sp>
        <p:nvSpPr>
          <p:cNvPr id="181" name="Google Shape;181;p30"/>
          <p:cNvSpPr txBox="1">
            <a:spLocks noGrp="1"/>
          </p:cNvSpPr>
          <p:nvPr>
            <p:ph type="subTitle" idx="8"/>
          </p:nvPr>
        </p:nvSpPr>
        <p:spPr>
          <a:xfrm>
            <a:off x="3517750" y="3636274"/>
            <a:ext cx="2101200" cy="116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</a:t>
            </a: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ланування та виконання експериментів </a:t>
            </a:r>
            <a:endParaRPr sz="1400" b="1" dirty="0"/>
          </a:p>
        </p:txBody>
      </p:sp>
      <p:sp>
        <p:nvSpPr>
          <p:cNvPr id="182" name="Google Shape;182;p30"/>
          <p:cNvSpPr txBox="1">
            <a:spLocks noGrp="1"/>
          </p:cNvSpPr>
          <p:nvPr>
            <p:ph type="title"/>
          </p:nvPr>
        </p:nvSpPr>
        <p:spPr>
          <a:xfrm>
            <a:off x="3517750" y="945025"/>
            <a:ext cx="2102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3" name="Google Shape;183;p30"/>
          <p:cNvSpPr txBox="1">
            <a:spLocks noGrp="1"/>
          </p:cNvSpPr>
          <p:nvPr>
            <p:ph type="subTitle" idx="1"/>
          </p:nvPr>
        </p:nvSpPr>
        <p:spPr>
          <a:xfrm>
            <a:off x="3517750" y="1336674"/>
            <a:ext cx="2099700" cy="13036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err="1"/>
              <a:t>Ведення</a:t>
            </a:r>
            <a:r>
              <a:rPr lang="ru-RU" sz="1400" dirty="0"/>
              <a:t> умов (</a:t>
            </a:r>
            <a:r>
              <a:rPr lang="ru-RU" sz="1400" dirty="0" err="1"/>
              <a:t>створення</a:t>
            </a:r>
            <a:r>
              <a:rPr lang="ru-RU" sz="1400" dirty="0"/>
              <a:t>, </a:t>
            </a:r>
            <a:r>
              <a:rPr lang="ru-RU" sz="1400" dirty="0" err="1"/>
              <a:t>редагування</a:t>
            </a:r>
            <a:r>
              <a:rPr lang="ru-RU" sz="1400" dirty="0"/>
              <a:t>, </a:t>
            </a:r>
            <a:r>
              <a:rPr lang="ru-RU" sz="1400" dirty="0" err="1"/>
              <a:t>видалення</a:t>
            </a:r>
            <a:r>
              <a:rPr lang="ru-RU" sz="1400" dirty="0"/>
              <a:t>) </a:t>
            </a:r>
            <a:r>
              <a:rPr lang="ru-RU" sz="1400" dirty="0" err="1"/>
              <a:t>задачі</a:t>
            </a:r>
            <a:endParaRPr lang="en-GB" sz="1400" dirty="0"/>
          </a:p>
        </p:txBody>
      </p:sp>
      <p:sp>
        <p:nvSpPr>
          <p:cNvPr id="185" name="Google Shape;185;p30"/>
          <p:cNvSpPr txBox="1">
            <a:spLocks noGrp="1"/>
          </p:cNvSpPr>
          <p:nvPr>
            <p:ph type="title" idx="4"/>
          </p:nvPr>
        </p:nvSpPr>
        <p:spPr>
          <a:xfrm>
            <a:off x="5815600" y="945025"/>
            <a:ext cx="21006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5"/>
          </p:nvPr>
        </p:nvSpPr>
        <p:spPr>
          <a:xfrm>
            <a:off x="5815600" y="1336675"/>
            <a:ext cx="2099700" cy="1303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Розв’язання індивідуальної задачі</a:t>
            </a:r>
            <a:endParaRPr lang="uk-UA" sz="1400" b="1" dirty="0"/>
          </a:p>
        </p:txBody>
      </p:sp>
      <p:sp>
        <p:nvSpPr>
          <p:cNvPr id="188" name="Google Shape;188;p30"/>
          <p:cNvSpPr txBox="1">
            <a:spLocks noGrp="1"/>
          </p:cNvSpPr>
          <p:nvPr>
            <p:ph type="title" idx="7"/>
          </p:nvPr>
        </p:nvSpPr>
        <p:spPr>
          <a:xfrm>
            <a:off x="3517750" y="3249125"/>
            <a:ext cx="21021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90" name="Google Shape;190;p30"/>
          <p:cNvSpPr txBox="1">
            <a:spLocks noGrp="1"/>
          </p:cNvSpPr>
          <p:nvPr>
            <p:ph type="title" idx="13"/>
          </p:nvPr>
        </p:nvSpPr>
        <p:spPr>
          <a:xfrm>
            <a:off x="5815600" y="3249125"/>
            <a:ext cx="21006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91" name="Google Shape;191;p30"/>
          <p:cNvSpPr txBox="1">
            <a:spLocks noGrp="1"/>
          </p:cNvSpPr>
          <p:nvPr>
            <p:ph type="subTitle" idx="14"/>
          </p:nvPr>
        </p:nvSpPr>
        <p:spPr>
          <a:xfrm>
            <a:off x="5815600" y="3636275"/>
            <a:ext cx="2099700" cy="1160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ізуалізація результатів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виконання</a:t>
            </a: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експериментів</a:t>
            </a:r>
            <a:endParaRPr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 build="p"/>
      <p:bldP spid="182" grpId="0"/>
      <p:bldP spid="183" grpId="0" build="p"/>
      <p:bldP spid="185" grpId="0"/>
      <p:bldP spid="186" grpId="0" build="p"/>
      <p:bldP spid="188" grpId="0"/>
      <p:bldP spid="190" grpId="0"/>
      <p:bldP spid="19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>
            <a:spLocks noGrp="1"/>
          </p:cNvSpPr>
          <p:nvPr>
            <p:ph type="subTitle" idx="1"/>
          </p:nvPr>
        </p:nvSpPr>
        <p:spPr>
          <a:xfrm>
            <a:off x="304800" y="2177425"/>
            <a:ext cx="8534400" cy="29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ru-RU" b="1" dirty="0"/>
              <a:t>Задача </a:t>
            </a:r>
            <a:r>
              <a:rPr lang="ru-RU" b="1" dirty="0" err="1"/>
              <a:t>дробово-лінійного</a:t>
            </a:r>
            <a:r>
              <a:rPr lang="ru-RU" b="1" dirty="0"/>
              <a:t> </a:t>
            </a:r>
            <a:r>
              <a:rPr lang="ru-RU" b="1" dirty="0" err="1"/>
              <a:t>програмування</a:t>
            </a:r>
            <a:r>
              <a:rPr lang="ru-RU" b="1" dirty="0"/>
              <a:t> в </a:t>
            </a:r>
            <a:r>
              <a:rPr lang="ru-RU" b="1" dirty="0" err="1"/>
              <a:t>умовах</a:t>
            </a:r>
            <a:r>
              <a:rPr lang="ru-RU" b="1" dirty="0"/>
              <a:t> </a:t>
            </a:r>
            <a:r>
              <a:rPr lang="ru-RU" b="1" dirty="0" err="1"/>
              <a:t>невизначеності</a:t>
            </a:r>
            <a:r>
              <a:rPr lang="ru-RU" b="1" dirty="0"/>
              <a:t> (ЗДЛПУН)</a:t>
            </a:r>
            <a:r>
              <a:rPr lang="ru-RU" dirty="0"/>
              <a:t>— задача </a:t>
            </a:r>
            <a:r>
              <a:rPr lang="ru-RU" dirty="0" err="1">
                <a:hlinkClick r:id="rId3" tooltip="Мінімізація (ще не написана)"/>
              </a:rPr>
              <a:t>мінімізації</a:t>
            </a:r>
            <a:r>
              <a:rPr lang="ru-RU" dirty="0"/>
              <a:t> (</a:t>
            </a:r>
            <a:r>
              <a:rPr lang="ru-RU" dirty="0" err="1"/>
              <a:t>максимізації</a:t>
            </a:r>
            <a:r>
              <a:rPr lang="ru-RU" dirty="0"/>
              <a:t>) </a:t>
            </a:r>
            <a:r>
              <a:rPr lang="ru-RU" dirty="0" err="1">
                <a:hlinkClick r:id="rId4" tooltip="Дробово-лінійна функція"/>
              </a:rPr>
              <a:t>дробово-лінійної</a:t>
            </a:r>
            <a:r>
              <a:rPr lang="ru-RU" dirty="0">
                <a:hlinkClick r:id="rId4" tooltip="Дробово-лінійна функція"/>
              </a:rPr>
              <a:t> </a:t>
            </a:r>
            <a:r>
              <a:rPr lang="ru-RU" dirty="0" err="1">
                <a:hlinkClick r:id="rId4" tooltip="Дробово-лінійна функція"/>
              </a:rPr>
              <a:t>функції</a:t>
            </a:r>
            <a:r>
              <a:rPr lang="ru-RU" dirty="0"/>
              <a:t> в </a:t>
            </a:r>
            <a:r>
              <a:rPr lang="ru-RU" dirty="0" err="1"/>
              <a:t>умовах</a:t>
            </a:r>
            <a:r>
              <a:rPr lang="ru-RU" dirty="0"/>
              <a:t> де є </a:t>
            </a:r>
            <a:r>
              <a:rPr lang="ru-RU" dirty="0" err="1"/>
              <a:t>декілька</a:t>
            </a:r>
            <a:r>
              <a:rPr lang="ru-RU" dirty="0"/>
              <a:t>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варіантів</a:t>
            </a:r>
            <a:r>
              <a:rPr lang="ru-RU" dirty="0"/>
              <a:t> </a:t>
            </a:r>
            <a:r>
              <a:rPr lang="ru-RU" dirty="0" err="1"/>
              <a:t>значень</a:t>
            </a:r>
            <a:r>
              <a:rPr lang="ru-RU" dirty="0"/>
              <a:t> </a:t>
            </a:r>
            <a:r>
              <a:rPr lang="ru-RU" dirty="0" err="1"/>
              <a:t>коефіцієнтів</a:t>
            </a:r>
            <a:r>
              <a:rPr lang="ru-RU" dirty="0"/>
              <a:t> при </a:t>
            </a:r>
            <a:r>
              <a:rPr lang="ru-RU" dirty="0" err="1"/>
              <a:t>змінних</a:t>
            </a:r>
            <a:r>
              <a:rPr lang="ru-RU" dirty="0"/>
              <a:t> .</a:t>
            </a:r>
          </a:p>
          <a:p>
            <a:pPr marL="0" lvl="0" indent="0" algn="l"/>
            <a:endParaRPr lang="uk-U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Times New Roman" panose="02020603050405020304" pitchFamily="18" charset="0"/>
              </a:rPr>
              <a:t>Дослідник взаємодіє з системою за допомогою десктоп-застосунку, що надає йому інструменти для дослідження ЗДЛПУН.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Times New Roman" panose="02020603050405020304" pitchFamily="18" charset="0"/>
              </a:rPr>
              <a:t>Користувач має змогу</a:t>
            </a:r>
            <a:r>
              <a:rPr lang="en-US" dirty="0">
                <a:latin typeface="Times New Roman" panose="02020603050405020304" pitchFamily="18" charset="0"/>
              </a:rPr>
              <a:t>:</a:t>
            </a:r>
            <a:endParaRPr lang="uk-UA" dirty="0">
              <a:latin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uk-UA" dirty="0">
                <a:latin typeface="Times New Roman" panose="02020603050405020304" pitchFamily="18" charset="0"/>
              </a:rPr>
              <a:t>вирішувати індивідуальну ЗДЛПУН ввівши її умову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uk-UA" dirty="0">
                <a:latin typeface="Times New Roman" panose="02020603050405020304" pitchFamily="18" charset="0"/>
              </a:rPr>
              <a:t>проводити експерименти зробивши необхідні налаштування</a:t>
            </a:r>
            <a:r>
              <a:rPr lang="en-US" dirty="0">
                <a:latin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Tx/>
              <a:buChar char="-"/>
            </a:pPr>
            <a:r>
              <a:rPr lang="uk-UA" sz="1400" dirty="0">
                <a:latin typeface="Times New Roman" panose="02020603050405020304" pitchFamily="18" charset="0"/>
              </a:rPr>
              <a:t>задання кількості згенерованих задач</a:t>
            </a:r>
            <a:endParaRPr lang="en-US" sz="1400" dirty="0">
              <a:latin typeface="Times New Roman" panose="02020603050405020304" pitchFamily="18" charset="0"/>
            </a:endParaRPr>
          </a:p>
          <a:p>
            <a:pPr marL="742950" lvl="1" indent="-285750" algn="l">
              <a:buFontTx/>
              <a:buChar char="-"/>
            </a:pPr>
            <a:r>
              <a:rPr lang="uk-UA" sz="1400" dirty="0">
                <a:latin typeface="Times New Roman" panose="02020603050405020304" pitchFamily="18" charset="0"/>
              </a:rPr>
              <a:t>задання правил генерації та зміни числових параметрів</a:t>
            </a:r>
            <a:endParaRPr lang="en-US" sz="1400" dirty="0">
              <a:latin typeface="Times New Roman" panose="02020603050405020304" pitchFamily="18" charset="0"/>
            </a:endParaRPr>
          </a:p>
          <a:p>
            <a:pPr marL="285750" indent="-285750" algn="l">
              <a:buFontTx/>
              <a:buChar char="-"/>
            </a:pPr>
            <a:r>
              <a:rPr lang="uk-UA" dirty="0">
                <a:latin typeface="Times New Roman" panose="02020603050405020304" pitchFamily="18" charset="0"/>
              </a:rPr>
              <a:t>переглядати та зберігати отримані результати</a:t>
            </a:r>
            <a:endParaRPr dirty="0"/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1490415" y="220979"/>
            <a:ext cx="6163170" cy="15906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5000" dirty="0"/>
              <a:t>Опис предметного середовища</a:t>
            </a:r>
            <a:endParaRPr sz="5000" dirty="0"/>
          </a:p>
        </p:txBody>
      </p:sp>
      <p:sp>
        <p:nvSpPr>
          <p:cNvPr id="206" name="Google Shape;206;p32"/>
          <p:cNvSpPr/>
          <p:nvPr/>
        </p:nvSpPr>
        <p:spPr>
          <a:xfrm>
            <a:off x="3049500" y="2103175"/>
            <a:ext cx="30450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p61"/>
          <p:cNvSpPr txBox="1">
            <a:spLocks noGrp="1"/>
          </p:cNvSpPr>
          <p:nvPr>
            <p:ph type="body" idx="1"/>
          </p:nvPr>
        </p:nvSpPr>
        <p:spPr>
          <a:xfrm>
            <a:off x="3513650" y="847959"/>
            <a:ext cx="4904400" cy="8360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03389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uk-UA" dirty="0" err="1">
                <a:solidFill>
                  <a:schemeClr val="hlink"/>
                </a:solidFill>
                <a:uFill>
                  <a:noFill/>
                </a:uFill>
              </a:rPr>
              <a:t>Розв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’</a:t>
            </a:r>
            <a:r>
              <a:rPr lang="uk-UA" dirty="0" err="1">
                <a:solidFill>
                  <a:schemeClr val="hlink"/>
                </a:solidFill>
                <a:uFill>
                  <a:noFill/>
                </a:uFill>
              </a:rPr>
              <a:t>язує</a:t>
            </a:r>
            <a:r>
              <a:rPr lang="uk-UA" dirty="0">
                <a:solidFill>
                  <a:schemeClr val="hlink"/>
                </a:solidFill>
                <a:uFill>
                  <a:noFill/>
                </a:uFill>
              </a:rPr>
              <a:t> лише детерміновану задачу </a:t>
            </a:r>
            <a:r>
              <a:rPr lang="uk-UA" dirty="0" err="1">
                <a:solidFill>
                  <a:schemeClr val="hlink"/>
                </a:solidFill>
                <a:uFill>
                  <a:noFill/>
                </a:uFill>
              </a:rPr>
              <a:t>дробово</a:t>
            </a:r>
            <a:r>
              <a:rPr lang="uk-UA" dirty="0">
                <a:solidFill>
                  <a:schemeClr val="hlink"/>
                </a:solidFill>
                <a:uFill>
                  <a:noFill/>
                </a:uFill>
              </a:rPr>
              <a:t>-лінійного програмування та не надає змогу проводити експерименти</a:t>
            </a:r>
            <a:endParaRPr dirty="0"/>
          </a:p>
        </p:txBody>
      </p:sp>
      <p:sp>
        <p:nvSpPr>
          <p:cNvPr id="2250" name="Google Shape;2250;p61"/>
          <p:cNvSpPr txBox="1">
            <a:spLocks noGrp="1"/>
          </p:cNvSpPr>
          <p:nvPr>
            <p:ph type="subTitle" idx="2"/>
          </p:nvPr>
        </p:nvSpPr>
        <p:spPr>
          <a:xfrm>
            <a:off x="3513650" y="402150"/>
            <a:ext cx="5371270" cy="445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https://math.semestr.ru/</a:t>
            </a:r>
          </a:p>
        </p:txBody>
      </p:sp>
      <p:sp>
        <p:nvSpPr>
          <p:cNvPr id="2251" name="Google Shape;2251;p61"/>
          <p:cNvSpPr txBox="1">
            <a:spLocks noGrp="1"/>
          </p:cNvSpPr>
          <p:nvPr>
            <p:ph type="title"/>
          </p:nvPr>
        </p:nvSpPr>
        <p:spPr>
          <a:xfrm>
            <a:off x="608700" y="1931600"/>
            <a:ext cx="2284200" cy="12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Аналоги</a:t>
            </a:r>
            <a:endParaRPr dirty="0"/>
          </a:p>
        </p:txBody>
      </p:sp>
      <p:sp>
        <p:nvSpPr>
          <p:cNvPr id="2252" name="Google Shape;2252;p61"/>
          <p:cNvSpPr/>
          <p:nvPr/>
        </p:nvSpPr>
        <p:spPr>
          <a:xfrm rot="-5402810">
            <a:off x="1603424" y="1211550"/>
            <a:ext cx="2569501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3F897B-A5C2-4935-AFC6-75E74C152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044" y="1820228"/>
            <a:ext cx="2848738" cy="32785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 flipH="1">
            <a:off x="6271260" y="1554480"/>
            <a:ext cx="2872740" cy="19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Діаграма варіантів використання</a:t>
            </a:r>
            <a:endParaRPr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F43565F-BF70-4BB1-A1F7-F1F3B81DF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3820" y="0"/>
            <a:ext cx="5455227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 flipH="1">
            <a:off x="6271260" y="1554480"/>
            <a:ext cx="2872740" cy="19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Схема структури бази даних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3969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1490415" y="220979"/>
            <a:ext cx="6163170" cy="15906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5000" dirty="0"/>
              <a:t>Математична постановка задачі</a:t>
            </a:r>
            <a:endParaRPr sz="5000" dirty="0"/>
          </a:p>
        </p:txBody>
      </p:sp>
      <p:sp>
        <p:nvSpPr>
          <p:cNvPr id="206" name="Google Shape;206;p32"/>
          <p:cNvSpPr/>
          <p:nvPr/>
        </p:nvSpPr>
        <p:spPr>
          <a:xfrm>
            <a:off x="3049500" y="2103175"/>
            <a:ext cx="30450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5">
                <a:extLst>
                  <a:ext uri="{FF2B5EF4-FFF2-40B4-BE49-F238E27FC236}">
                    <a16:creationId xmlns:a16="http://schemas.microsoft.com/office/drawing/2014/main" id="{A6CF2BB7-E3BC-4E1F-A7F0-85F7918BAEEB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22960" y="1922973"/>
                <a:ext cx="7498080" cy="35483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 algn="ctr">
                  <a:buNone/>
                </a:pPr>
                <a:r>
                  <a:rPr lang="uk-UA" sz="1800" dirty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Детермінована постановка</a:t>
                </a:r>
                <a:endParaRPr lang="en-US" sz="18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uk-UA" sz="18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𝑒𝑥𝑡𝑟𝑒𝑚𝑢𝑚</m:t>
                        </m:r>
                      </m:e>
                      <m:lim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lim>
                    </m:limLow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dirty="0"/>
                  <a:t>	(1)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𝐴𝑥</m:t>
                      </m:r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&gt;0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uk-UA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де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,...,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,...,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,...,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),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=1,...,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=1,...,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— дійсні числа,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,...,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змінні задачи. 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Subtitle 5">
                <a:extLst>
                  <a:ext uri="{FF2B5EF4-FFF2-40B4-BE49-F238E27FC236}">
                    <a16:creationId xmlns:a16="http://schemas.microsoft.com/office/drawing/2014/main" id="{A6CF2BB7-E3BC-4E1F-A7F0-85F7918BAEE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22960" y="1922973"/>
                <a:ext cx="7498080" cy="35483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78935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Annual Report by Slidesgo">
  <a:themeElements>
    <a:clrScheme name="Simple Light">
      <a:dk1>
        <a:srgbClr val="192E40"/>
      </a:dk1>
      <a:lt1>
        <a:srgbClr val="FCFCFC"/>
      </a:lt1>
      <a:dk2>
        <a:srgbClr val="192E40"/>
      </a:dk2>
      <a:lt2>
        <a:srgbClr val="EBF3F8"/>
      </a:lt2>
      <a:accent1>
        <a:srgbClr val="192E40"/>
      </a:accent1>
      <a:accent2>
        <a:srgbClr val="FFC479"/>
      </a:accent2>
      <a:accent3>
        <a:srgbClr val="FF9179"/>
      </a:accent3>
      <a:accent4>
        <a:srgbClr val="192E40"/>
      </a:accent4>
      <a:accent5>
        <a:srgbClr val="CBD9E2"/>
      </a:accent5>
      <a:accent6>
        <a:srgbClr val="FFC479"/>
      </a:accent6>
      <a:hlink>
        <a:srgbClr val="192E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731</Words>
  <Application>Microsoft Office PowerPoint</Application>
  <PresentationFormat>On-screen Show (16:9)</PresentationFormat>
  <Paragraphs>118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Proxima Nova Semibold</vt:lpstr>
      <vt:lpstr>Cambria Math</vt:lpstr>
      <vt:lpstr>Calibri</vt:lpstr>
      <vt:lpstr>Montserrat</vt:lpstr>
      <vt:lpstr>Proxima Nova</vt:lpstr>
      <vt:lpstr>Times New Roman</vt:lpstr>
      <vt:lpstr>Arial</vt:lpstr>
      <vt:lpstr>Encode Sans Semi Condensed</vt:lpstr>
      <vt:lpstr>Symbol</vt:lpstr>
      <vt:lpstr>Modern Annual Report by Slidesgo</vt:lpstr>
      <vt:lpstr>Slidesgo Final Pages</vt:lpstr>
      <vt:lpstr>ДИПЛОМНИЙ ПРОЄКТ на тему: “Інформаційна система з підтримки процесу дослідження задачі дробово-лінійного програмування в умовах невизначеності”</vt:lpstr>
      <vt:lpstr>PowerPoint Presentation</vt:lpstr>
      <vt:lpstr>Призначення та мета розробки</vt:lpstr>
      <vt:lpstr>Задачі розробки</vt:lpstr>
      <vt:lpstr>Опис предметного середовища</vt:lpstr>
      <vt:lpstr>Аналоги</vt:lpstr>
      <vt:lpstr>Діаграма варіантів використання</vt:lpstr>
      <vt:lpstr>Схема структури бази даних</vt:lpstr>
      <vt:lpstr>Математична постановка задачі</vt:lpstr>
      <vt:lpstr>Математична постановка задачі</vt:lpstr>
      <vt:lpstr>Математична постановка задачі</vt:lpstr>
      <vt:lpstr>Математична постановка задачі</vt:lpstr>
      <vt:lpstr>Критерій А</vt:lpstr>
      <vt:lpstr>Побудова компромісного розв’язку</vt:lpstr>
      <vt:lpstr>Висновки</vt:lpstr>
      <vt:lpstr>Дякую за увагу!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ДИПЛОМНИЙ ПРОЄКТ на тему: “Інформаційна система з підтримки процесу дослідження задачі дробово-лінійного програмування в умовах невизначеності ”</dc:title>
  <cp:lastModifiedBy>Oleksandra Vozniuk</cp:lastModifiedBy>
  <cp:revision>35</cp:revision>
  <dcterms:modified xsi:type="dcterms:W3CDTF">2021-05-13T03:30:27Z</dcterms:modified>
</cp:coreProperties>
</file>