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3"/>
  </p:notesMasterIdLst>
  <p:sldIdLst>
    <p:sldId id="256" r:id="rId3"/>
    <p:sldId id="309" r:id="rId4"/>
    <p:sldId id="267" r:id="rId5"/>
    <p:sldId id="258" r:id="rId6"/>
    <p:sldId id="260" r:id="rId7"/>
    <p:sldId id="289" r:id="rId8"/>
    <p:sldId id="262" r:id="rId9"/>
    <p:sldId id="271" r:id="rId10"/>
    <p:sldId id="264" r:id="rId11"/>
    <p:sldId id="308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Encode Sans Semi Condensed" panose="020B0604020202020204" charset="0"/>
      <p:regular r:id="rId15"/>
      <p:bold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40"/>
    <a:srgbClr val="FF9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02F38-76A6-49E5-B387-1E0AA2E30371}">
  <a:tblStyle styleId="{B5702F38-76A6-49E5-B387-1E0AA2E30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3784" autoAdjust="0"/>
  </p:normalViewPr>
  <p:slideViewPr>
    <p:cSldViewPr snapToGrid="0">
      <p:cViewPr varScale="1">
        <p:scale>
          <a:sx n="144" d="100"/>
          <a:sy n="144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2" name="Google Shape;12662;g9fe33d8633_3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3" name="Google Shape;12663;g9fe33d8633_3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9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e33d863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e33d863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/index.php?title=%D0%9C%D1%96%D0%BD%D1%96%D0%BC%D1%96%D0%B7%D0%B0%D1%86%D1%96%D1%8F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k.wikipedia.org/wiki/%D0%94%D1%80%D0%BE%D0%B1%D0%BE%D0%B2%D0%BE-%D0%BB%D1%96%D0%BD%D1%96%D0%B9%D0%BD%D0%B0_%D1%84%D1%83%D0%BD%D0%BA%D1%86%D1%96%D1%8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07180" y="979170"/>
            <a:ext cx="7529640" cy="1813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/>
              <a:t>ДИПЛОМНИЙ ПРОЄКТ</a:t>
            </a:r>
            <a:br>
              <a:rPr lang="uk-UA" dirty="0"/>
            </a:br>
            <a:r>
              <a:rPr lang="uk-UA" sz="2000" b="0" dirty="0"/>
              <a:t>на тему</a:t>
            </a:r>
            <a:r>
              <a:rPr lang="en-US" sz="2000" b="0" dirty="0"/>
              <a:t>: “</a:t>
            </a:r>
            <a:r>
              <a:rPr lang="ru-RU" sz="2000" b="0" i="0" u="none" strike="noStrike" dirty="0" err="1">
                <a:solidFill>
                  <a:srgbClr val="192E40"/>
                </a:solidFill>
                <a:effectLst/>
                <a:latin typeface="Times New Roman" panose="02020603050405020304" pitchFamily="18" charset="0"/>
              </a:rPr>
              <a:t>Інформаційна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система з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підтримки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процесу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дослідження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задачі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дробово-лінійного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програмування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в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умовах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невизначеності</a:t>
            </a:r>
            <a:r>
              <a:rPr lang="en-US" sz="2000" b="0" dirty="0"/>
              <a:t>”</a:t>
            </a:r>
            <a:endParaRPr sz="2000" b="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854700" y="4786503"/>
            <a:ext cx="1434600" cy="356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Київ - </a:t>
            </a:r>
            <a:r>
              <a:rPr lang="en" sz="1800" dirty="0"/>
              <a:t>202</a:t>
            </a:r>
            <a:r>
              <a:rPr lang="uk-UA" sz="1800" dirty="0"/>
              <a:t>1</a:t>
            </a:r>
            <a:endParaRPr sz="1800" dirty="0"/>
          </a:p>
        </p:txBody>
      </p:sp>
      <p:sp>
        <p:nvSpPr>
          <p:cNvPr id="4" name="Google Shape;168;p28">
            <a:extLst>
              <a:ext uri="{FF2B5EF4-FFF2-40B4-BE49-F238E27FC236}">
                <a16:creationId xmlns:a16="http://schemas.microsoft.com/office/drawing/2014/main" id="{CF8F97F1-02F7-45E3-AC75-D364F5B24623}"/>
              </a:ext>
            </a:extLst>
          </p:cNvPr>
          <p:cNvSpPr txBox="1">
            <a:spLocks/>
          </p:cNvSpPr>
          <p:nvPr/>
        </p:nvSpPr>
        <p:spPr>
          <a:xfrm>
            <a:off x="807180" y="-1970"/>
            <a:ext cx="7529640" cy="9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ru-RU" sz="1400" b="0" dirty="0"/>
              <a:t>МІНІСТЕРСВО ОСВІТИ І НАУКИ УКРАЇНИ</a:t>
            </a:r>
          </a:p>
          <a:p>
            <a:r>
              <a:rPr lang="ru-RU" sz="1400" b="0" dirty="0"/>
              <a:t>НАЦІОНАЛЬНИЙ ТЕХНІЧНИЙ УНІВЕРСИТЕТ УКРАЇНИ</a:t>
            </a:r>
          </a:p>
          <a:p>
            <a:r>
              <a:rPr lang="en-US" sz="1400" b="0" dirty="0"/>
              <a:t>“</a:t>
            </a:r>
            <a:r>
              <a:rPr lang="uk-UA" sz="1400" b="0" dirty="0"/>
              <a:t>КИЇВСЬКИЙ ПОЛІТЕХНІЧНИЙ ІНСТИТУТ ІМЕНІ ІГОРЯ СІКОРСЬКОГО</a:t>
            </a:r>
            <a:r>
              <a:rPr lang="en-US" sz="1400" b="0" dirty="0"/>
              <a:t>”</a:t>
            </a:r>
            <a:endParaRPr lang="ru-RU" sz="1400" b="0" dirty="0"/>
          </a:p>
        </p:txBody>
      </p:sp>
      <p:sp>
        <p:nvSpPr>
          <p:cNvPr id="5" name="Google Shape;168;p28">
            <a:extLst>
              <a:ext uri="{FF2B5EF4-FFF2-40B4-BE49-F238E27FC236}">
                <a16:creationId xmlns:a16="http://schemas.microsoft.com/office/drawing/2014/main" id="{158C2C70-D96A-4345-A6FF-E31656067DE1}"/>
              </a:ext>
            </a:extLst>
          </p:cNvPr>
          <p:cNvSpPr txBox="1">
            <a:spLocks/>
          </p:cNvSpPr>
          <p:nvPr/>
        </p:nvSpPr>
        <p:spPr>
          <a:xfrm>
            <a:off x="593820" y="3512818"/>
            <a:ext cx="18903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ru-RU" sz="2000" b="0" dirty="0" err="1">
                <a:solidFill>
                  <a:schemeClr val="bg1"/>
                </a:solidFill>
              </a:rPr>
              <a:t>Виконала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Керівник ДП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6" name="Google Shape;168;p28">
            <a:extLst>
              <a:ext uri="{FF2B5EF4-FFF2-40B4-BE49-F238E27FC236}">
                <a16:creationId xmlns:a16="http://schemas.microsoft.com/office/drawing/2014/main" id="{70CD7D22-C506-4116-BBFE-E41D6B37AFC1}"/>
              </a:ext>
            </a:extLst>
          </p:cNvPr>
          <p:cNvSpPr txBox="1">
            <a:spLocks/>
          </p:cNvSpPr>
          <p:nvPr/>
        </p:nvSpPr>
        <p:spPr>
          <a:xfrm>
            <a:off x="2635567" y="3512818"/>
            <a:ext cx="2653733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ст. гр. ІС-71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доц. кафедри АСОІУ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E2E5B360-DE48-4272-A618-B003C29DB32C}"/>
              </a:ext>
            </a:extLst>
          </p:cNvPr>
          <p:cNvSpPr txBox="1">
            <a:spLocks/>
          </p:cNvSpPr>
          <p:nvPr/>
        </p:nvSpPr>
        <p:spPr>
          <a:xfrm>
            <a:off x="5289300" y="3512818"/>
            <a:ext cx="38547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Вознюк Олександра Віталіївна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Жданова Олена Григорівна</a:t>
            </a:r>
            <a:endParaRPr lang="ru-RU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017462-D20E-4299-858A-4A9089297200}"/>
              </a:ext>
            </a:extLst>
          </p:cNvPr>
          <p:cNvSpPr txBox="1">
            <a:spLocks/>
          </p:cNvSpPr>
          <p:nvPr/>
        </p:nvSpPr>
        <p:spPr>
          <a:xfrm>
            <a:off x="-277055" y="36136"/>
            <a:ext cx="2736166" cy="6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uk-UA"/>
              <a:t>Приклад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B0554-2B02-4CC5-AECF-630660E0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02" y="135196"/>
            <a:ext cx="523972" cy="1097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399F-3E4B-4C27-A9AC-BB0BE361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44" y="135196"/>
            <a:ext cx="544536" cy="109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06381-E91A-49EF-B4B7-4801C58C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4" y="135196"/>
            <a:ext cx="498783" cy="1097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1DDFE-0F31-408C-BA17-DC1928921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8" y="1232519"/>
            <a:ext cx="1219753" cy="787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A40A-D022-4D65-9307-CFBE81B0E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" y="2074070"/>
            <a:ext cx="1211973" cy="729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5F0E7-B5DB-4253-B7E8-BFEBD5D110DF}"/>
              </a:ext>
            </a:extLst>
          </p:cNvPr>
          <p:cNvSpPr txBox="1"/>
          <p:nvPr/>
        </p:nvSpPr>
        <p:spPr>
          <a:xfrm>
            <a:off x="2645235" y="43239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953C9-0455-402F-94C5-FD630B597B67}"/>
              </a:ext>
            </a:extLst>
          </p:cNvPr>
          <p:cNvSpPr txBox="1"/>
          <p:nvPr/>
        </p:nvSpPr>
        <p:spPr>
          <a:xfrm>
            <a:off x="3758871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5AECD-B5F7-4F4B-B057-A96D71C5A3CA}"/>
              </a:ext>
            </a:extLst>
          </p:cNvPr>
          <p:cNvSpPr txBox="1"/>
          <p:nvPr/>
        </p:nvSpPr>
        <p:spPr>
          <a:xfrm>
            <a:off x="4941344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7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9BF8B-4715-4153-8850-2BD763593BC2}"/>
              </a:ext>
            </a:extLst>
          </p:cNvPr>
          <p:cNvSpPr txBox="1"/>
          <p:nvPr/>
        </p:nvSpPr>
        <p:spPr>
          <a:xfrm>
            <a:off x="2562402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C5F37-4F42-4FFD-BCF6-CC69E0FDB1EB}"/>
              </a:ext>
            </a:extLst>
          </p:cNvPr>
          <p:cNvSpPr txBox="1"/>
          <p:nvPr/>
        </p:nvSpPr>
        <p:spPr>
          <a:xfrm>
            <a:off x="3758871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5</a:t>
            </a:r>
            <a:endParaRPr 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BEDC0-58CE-463E-8954-04287AF9DDCD}"/>
              </a:ext>
            </a:extLst>
          </p:cNvPr>
          <p:cNvSpPr txBox="1"/>
          <p:nvPr/>
        </p:nvSpPr>
        <p:spPr>
          <a:xfrm>
            <a:off x="4941344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4</a:t>
            </a:r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025D5-09B1-47F6-98C5-7A74FFA2B7E2}"/>
              </a:ext>
            </a:extLst>
          </p:cNvPr>
          <p:cNvSpPr txBox="1"/>
          <p:nvPr/>
        </p:nvSpPr>
        <p:spPr>
          <a:xfrm>
            <a:off x="3758871" y="42262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33B1E-2A99-40AE-AD2D-99ECCF21FB8B}"/>
              </a:ext>
            </a:extLst>
          </p:cNvPr>
          <p:cNvSpPr txBox="1"/>
          <p:nvPr/>
        </p:nvSpPr>
        <p:spPr>
          <a:xfrm>
            <a:off x="4941344" y="4323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AB3F4-C903-4883-958B-949CA7D80056}"/>
              </a:ext>
            </a:extLst>
          </p:cNvPr>
          <p:cNvSpPr txBox="1"/>
          <p:nvPr/>
        </p:nvSpPr>
        <p:spPr>
          <a:xfrm>
            <a:off x="2563609" y="119782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2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/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/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/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Рентабельність витрат 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1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blipFill>
                <a:blip r:embed="rId10"/>
                <a:stretch>
                  <a:fillRect l="-1023" t="-11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/>
              <p:nvPr/>
            </p:nvSpPr>
            <p:spPr>
              <a:xfrm>
                <a:off x="4286580" y="3418550"/>
                <a:ext cx="4662430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прибуток від реалізації одиниці 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endParaRPr lang="ru-RU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витрати на вироблення 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задачі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кількість продукції </a:t>
                </a: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кожного виду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дійсні числа (кількість типів продукції)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80" y="3418550"/>
                <a:ext cx="4662430" cy="1569660"/>
              </a:xfrm>
              <a:prstGeom prst="rect">
                <a:avLst/>
              </a:prstGeom>
              <a:blipFill>
                <a:blip r:embed="rId11"/>
                <a:stretch>
                  <a:fillRect l="-522" t="-772" b="-3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-19168" y="1424944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та мета розробки</a:t>
            </a: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1"/>
          </p:nvPr>
        </p:nvSpPr>
        <p:spPr>
          <a:xfrm>
            <a:off x="4377348" y="937350"/>
            <a:ext cx="3120731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розробки</a:t>
            </a:r>
            <a:endParaRPr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4137414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Підтримка процесу дослідження </a:t>
            </a:r>
            <a:r>
              <a:rPr lang="ru-RU" b="1" i="1" dirty="0">
                <a:solidFill>
                  <a:srgbClr val="FF9179"/>
                </a:solidFill>
              </a:rPr>
              <a:t>задач дроб</a:t>
            </a:r>
            <a:r>
              <a:rPr lang="uk-UA" b="1" i="1" dirty="0">
                <a:solidFill>
                  <a:srgbClr val="FF9179"/>
                </a:solidFill>
              </a:rPr>
              <a:t>о</a:t>
            </a:r>
            <a:r>
              <a:rPr lang="ru-RU" b="1" i="1" dirty="0">
                <a:solidFill>
                  <a:srgbClr val="FF9179"/>
                </a:solidFill>
              </a:rPr>
              <a:t>во-лінійного програмування в умовах невизначеності</a:t>
            </a:r>
            <a:endParaRPr lang="en-GB" b="1" i="1" dirty="0">
              <a:solidFill>
                <a:srgbClr val="FF9179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312073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Цілі та задачі розробки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4"/>
          </p:nvPr>
        </p:nvSpPr>
        <p:spPr>
          <a:xfrm>
            <a:off x="4374124" y="3304724"/>
            <a:ext cx="4137415" cy="1594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Мета - с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прощення процесу дослідження задачі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дробово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-лінійного програмування в умовах невизначеності за рахунок проведення експериментів та візуалізації результатів аналізу, що дозволить  зменшити час, що витрачає дослідник на виявлення нових властивостей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задачі</a:t>
            </a:r>
            <a:endParaRPr dirty="0"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627024" y="3010052"/>
            <a:ext cx="395357" cy="411487"/>
            <a:chOff x="-62148000" y="1930075"/>
            <a:chExt cx="309550" cy="319800"/>
          </a:xfrm>
        </p:grpSpPr>
        <p:sp>
          <p:nvSpPr>
            <p:cNvPr id="255" name="Google Shape;255;p39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9"/>
          <p:cNvGrpSpPr/>
          <p:nvPr/>
        </p:nvGrpSpPr>
        <p:grpSpPr>
          <a:xfrm>
            <a:off x="3618962" y="1081515"/>
            <a:ext cx="411478" cy="411485"/>
            <a:chOff x="-42062025" y="2316000"/>
            <a:chExt cx="319000" cy="317700"/>
          </a:xfrm>
        </p:grpSpPr>
        <p:sp>
          <p:nvSpPr>
            <p:cNvPr id="258" name="Google Shape;258;p39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251" grpId="0" build="p"/>
      <p:bldP spid="252" grpId="0" build="p"/>
      <p:bldP spid="2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Задачі розробки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517750" y="3636274"/>
            <a:ext cx="2101200" cy="11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ланування та виконання експериментів </a:t>
            </a:r>
            <a:endParaRPr sz="14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7750" y="1336674"/>
            <a:ext cx="2099700" cy="13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Ведення</a:t>
            </a:r>
            <a:r>
              <a:rPr lang="ru-RU" sz="1400" dirty="0"/>
              <a:t> умов (</a:t>
            </a:r>
            <a:r>
              <a:rPr lang="ru-RU" sz="1400" dirty="0" err="1"/>
              <a:t>створення</a:t>
            </a:r>
            <a:r>
              <a:rPr lang="ru-RU" sz="1400" dirty="0"/>
              <a:t>, </a:t>
            </a:r>
            <a:r>
              <a:rPr lang="ru-RU" sz="1400" dirty="0" err="1"/>
              <a:t>редагування</a:t>
            </a:r>
            <a:r>
              <a:rPr lang="ru-RU" sz="1400" dirty="0"/>
              <a:t>, </a:t>
            </a:r>
            <a:r>
              <a:rPr lang="ru-RU" sz="1400" dirty="0" err="1"/>
              <a:t>видалення</a:t>
            </a:r>
            <a:r>
              <a:rPr lang="ru-RU" sz="1400" dirty="0"/>
              <a:t>) </a:t>
            </a:r>
            <a:r>
              <a:rPr lang="ru-RU" sz="1400" dirty="0" err="1"/>
              <a:t>задачі</a:t>
            </a:r>
            <a:endParaRPr lang="en-GB" sz="1400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130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Розв’язання індивідуальної задачі</a:t>
            </a:r>
            <a:endParaRPr lang="uk-UA" sz="1400" b="1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13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116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ізуалізація результатів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експериментів</a:t>
            </a:r>
            <a:endParaRPr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  <p:bldP spid="182" grpId="0"/>
      <p:bldP spid="183" grpId="0" build="p"/>
      <p:bldP spid="185" grpId="0"/>
      <p:bldP spid="186" grpId="0" build="p"/>
      <p:bldP spid="188" grpId="0"/>
      <p:bldP spid="190" grpId="0"/>
      <p:bldP spid="1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304800" y="2177425"/>
            <a:ext cx="85344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b="1" dirty="0"/>
              <a:t>Задача </a:t>
            </a:r>
            <a:r>
              <a:rPr lang="ru-RU" b="1" dirty="0" err="1"/>
              <a:t>дробово-лінійного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 в </a:t>
            </a:r>
            <a:r>
              <a:rPr lang="ru-RU" b="1" dirty="0" err="1"/>
              <a:t>умовах</a:t>
            </a:r>
            <a:r>
              <a:rPr lang="ru-RU" b="1" dirty="0"/>
              <a:t> </a:t>
            </a:r>
            <a:r>
              <a:rPr lang="ru-RU" b="1" dirty="0" err="1"/>
              <a:t>невизначеності</a:t>
            </a:r>
            <a:r>
              <a:rPr lang="ru-RU" b="1" dirty="0"/>
              <a:t> (ЗДЛПУН)</a:t>
            </a:r>
            <a:r>
              <a:rPr lang="ru-RU" dirty="0"/>
              <a:t>— задача </a:t>
            </a:r>
            <a:r>
              <a:rPr lang="ru-RU" dirty="0" err="1">
                <a:hlinkClick r:id="rId3" tooltip="Мінімізація (ще не написана)"/>
              </a:rPr>
              <a:t>мінімізації</a:t>
            </a:r>
            <a:r>
              <a:rPr lang="ru-RU" dirty="0"/>
              <a:t> (</a:t>
            </a:r>
            <a:r>
              <a:rPr lang="ru-RU" dirty="0" err="1"/>
              <a:t>максимізації</a:t>
            </a:r>
            <a:r>
              <a:rPr lang="ru-RU" dirty="0"/>
              <a:t>) </a:t>
            </a:r>
            <a:r>
              <a:rPr lang="ru-RU" dirty="0" err="1">
                <a:hlinkClick r:id="rId4" tooltip="Дробово-лінійна функція"/>
              </a:rPr>
              <a:t>дробово-лінійної</a:t>
            </a:r>
            <a:r>
              <a:rPr lang="ru-RU" dirty="0">
                <a:hlinkClick r:id="rId4" tooltip="Дробово-лінійна функція"/>
              </a:rPr>
              <a:t> </a:t>
            </a:r>
            <a:r>
              <a:rPr lang="ru-RU" dirty="0" err="1">
                <a:hlinkClick r:id="rId4" tooltip="Дробово-лінійна функція"/>
              </a:rPr>
              <a:t>функції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де є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коефіцієнтів</a:t>
            </a:r>
            <a:r>
              <a:rPr lang="ru-RU" dirty="0"/>
              <a:t> при </a:t>
            </a:r>
            <a:r>
              <a:rPr lang="ru-RU" dirty="0" err="1"/>
              <a:t>змінних</a:t>
            </a:r>
            <a:r>
              <a:rPr lang="ru-RU" dirty="0"/>
              <a:t> .</a:t>
            </a:r>
          </a:p>
          <a:p>
            <a:pPr marL="0" lvl="0" indent="0" algn="l"/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Дослідник взаємодіє з системою за допомогою десктоп-застосунку, що надає йому інструменти для дослідження ЗДЛПУН.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Користувач має змогу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вирішувати індивідуальну ЗДЛПУН ввівши її умову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проводити експерименти зробивши необхідні налаштування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кількості згенерованих задач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правил генерації та зміни числових параметрів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переглядати та зберігати отримані результати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Опис предметного середовища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1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3389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Розв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’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язує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 лише детерміновану задачу 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дробово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-лінійного програмування та не надає змогу проводити експерименти</a:t>
            </a:r>
            <a:endParaRPr dirty="0"/>
          </a:p>
        </p:txBody>
      </p:sp>
      <p:sp>
        <p:nvSpPr>
          <p:cNvPr id="2250" name="Google Shape;2250;p61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5371270" cy="44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https://math.semestr.ru/</a:t>
            </a:r>
          </a:p>
        </p:txBody>
      </p:sp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Аналоги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Діаграма варіантів використання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43565F-BF70-4BB1-A1F7-F1F3B81D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820" y="0"/>
            <a:ext cx="54552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/>
          <p:nvPr/>
        </p:nvSpPr>
        <p:spPr>
          <a:xfrm>
            <a:off x="3622425" y="187286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30075" y="1721825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Висновки</a:t>
            </a:r>
            <a:endParaRPr dirty="0"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4294967295"/>
          </p:nvPr>
        </p:nvSpPr>
        <p:spPr>
          <a:xfrm>
            <a:off x="5879325" y="1855675"/>
            <a:ext cx="3024284" cy="409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Формування вимог та функціональних характеристик</a:t>
            </a:r>
            <a:endParaRPr dirty="0"/>
          </a:p>
        </p:txBody>
      </p:sp>
      <p:sp>
        <p:nvSpPr>
          <p:cNvPr id="306" name="Google Shape;306;p43"/>
          <p:cNvSpPr/>
          <p:nvPr/>
        </p:nvSpPr>
        <p:spPr>
          <a:xfrm>
            <a:off x="3622425" y="1872861"/>
            <a:ext cx="1212650" cy="1779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4294967295"/>
          </p:nvPr>
        </p:nvSpPr>
        <p:spPr>
          <a:xfrm>
            <a:off x="3679425" y="1852961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70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486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3618973" y="267090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618973" y="2670912"/>
            <a:ext cx="953027" cy="195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098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45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3618975" y="127498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3618974" y="1274989"/>
            <a:ext cx="2199899" cy="1544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subTitle" idx="4294967295"/>
          </p:nvPr>
        </p:nvSpPr>
        <p:spPr>
          <a:xfrm>
            <a:off x="3675975" y="1255089"/>
            <a:ext cx="5064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100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32" name="Google Shape;332;p43"/>
          <p:cNvSpPr/>
          <p:nvPr/>
        </p:nvSpPr>
        <p:spPr>
          <a:xfrm rot="-5400000">
            <a:off x="2751875" y="149691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01;p43">
            <a:extLst>
              <a:ext uri="{FF2B5EF4-FFF2-40B4-BE49-F238E27FC236}">
                <a16:creationId xmlns:a16="http://schemas.microsoft.com/office/drawing/2014/main" id="{AE5A271E-6FD8-4310-91DC-205DF7BE68A6}"/>
              </a:ext>
            </a:extLst>
          </p:cNvPr>
          <p:cNvSpPr txBox="1">
            <a:spLocks/>
          </p:cNvSpPr>
          <p:nvPr/>
        </p:nvSpPr>
        <p:spPr>
          <a:xfrm>
            <a:off x="5879323" y="2654849"/>
            <a:ext cx="3024284" cy="39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програмного забезпечення</a:t>
            </a:r>
          </a:p>
        </p:txBody>
      </p:sp>
      <p:sp>
        <p:nvSpPr>
          <p:cNvPr id="39" name="Google Shape;301;p43">
            <a:extLst>
              <a:ext uri="{FF2B5EF4-FFF2-40B4-BE49-F238E27FC236}">
                <a16:creationId xmlns:a16="http://schemas.microsoft.com/office/drawing/2014/main" id="{2FCD3AF3-595C-45B9-A9BB-71B8197066DD}"/>
              </a:ext>
            </a:extLst>
          </p:cNvPr>
          <p:cNvSpPr txBox="1">
            <a:spLocks/>
          </p:cNvSpPr>
          <p:nvPr/>
        </p:nvSpPr>
        <p:spPr>
          <a:xfrm>
            <a:off x="5879325" y="1253698"/>
            <a:ext cx="3024284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математичної моделі</a:t>
            </a:r>
          </a:p>
        </p:txBody>
      </p:sp>
      <p:sp>
        <p:nvSpPr>
          <p:cNvPr id="40" name="Google Shape;316;p43">
            <a:extLst>
              <a:ext uri="{FF2B5EF4-FFF2-40B4-BE49-F238E27FC236}">
                <a16:creationId xmlns:a16="http://schemas.microsoft.com/office/drawing/2014/main" id="{9C4898D3-0853-4784-8038-B29FC107FF83}"/>
              </a:ext>
            </a:extLst>
          </p:cNvPr>
          <p:cNvSpPr txBox="1">
            <a:spLocks/>
          </p:cNvSpPr>
          <p:nvPr/>
        </p:nvSpPr>
        <p:spPr>
          <a:xfrm>
            <a:off x="3675973" y="3518986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</a:p>
        </p:txBody>
      </p:sp>
      <p:sp>
        <p:nvSpPr>
          <p:cNvPr id="41" name="Google Shape;317;p43">
            <a:extLst>
              <a:ext uri="{FF2B5EF4-FFF2-40B4-BE49-F238E27FC236}">
                <a16:creationId xmlns:a16="http://schemas.microsoft.com/office/drawing/2014/main" id="{49678CE6-438A-4E19-9536-8BF3DCDDC610}"/>
              </a:ext>
            </a:extLst>
          </p:cNvPr>
          <p:cNvSpPr/>
          <p:nvPr/>
        </p:nvSpPr>
        <p:spPr>
          <a:xfrm>
            <a:off x="3618973" y="353501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19;p43">
            <a:extLst>
              <a:ext uri="{FF2B5EF4-FFF2-40B4-BE49-F238E27FC236}">
                <a16:creationId xmlns:a16="http://schemas.microsoft.com/office/drawing/2014/main" id="{AB6CC766-8C31-4D35-9514-83A53B1796D5}"/>
              </a:ext>
            </a:extLst>
          </p:cNvPr>
          <p:cNvSpPr txBox="1">
            <a:spLocks/>
          </p:cNvSpPr>
          <p:nvPr/>
        </p:nvSpPr>
        <p:spPr>
          <a:xfrm>
            <a:off x="3675973" y="3515106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en" sz="1200" dirty="0">
                <a:solidFill>
                  <a:srgbClr val="192E40"/>
                </a:solidFill>
              </a:rPr>
              <a:t>0%</a:t>
            </a:r>
          </a:p>
        </p:txBody>
      </p:sp>
      <p:sp>
        <p:nvSpPr>
          <p:cNvPr id="44" name="Google Shape;301;p43">
            <a:extLst>
              <a:ext uri="{FF2B5EF4-FFF2-40B4-BE49-F238E27FC236}">
                <a16:creationId xmlns:a16="http://schemas.microsoft.com/office/drawing/2014/main" id="{32979185-438C-4451-95E3-F340D58BC0FC}"/>
              </a:ext>
            </a:extLst>
          </p:cNvPr>
          <p:cNvSpPr txBox="1">
            <a:spLocks/>
          </p:cNvSpPr>
          <p:nvPr/>
        </p:nvSpPr>
        <p:spPr>
          <a:xfrm>
            <a:off x="5879323" y="3535019"/>
            <a:ext cx="3024284" cy="19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Тестування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 за увагу!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354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Cambria Math</vt:lpstr>
      <vt:lpstr>Times New Roman</vt:lpstr>
      <vt:lpstr>Proxima Nova Semibold</vt:lpstr>
      <vt:lpstr>Montserrat</vt:lpstr>
      <vt:lpstr>Encode Sans Semi Condensed</vt:lpstr>
      <vt:lpstr>Proxima Nova</vt:lpstr>
      <vt:lpstr>Modern Annual Report by Slidesgo</vt:lpstr>
      <vt:lpstr>Slidesgo Final Pages</vt:lpstr>
      <vt:lpstr>ДИПЛОМНИЙ ПРОЄКТ на тему: “Інформаційна система з підтримки процесу дослідження задачі дробово-лінійного програмування в умовах невизначеності”</vt:lpstr>
      <vt:lpstr>PowerPoint Presentation</vt:lpstr>
      <vt:lpstr>Призначення та мета розробки</vt:lpstr>
      <vt:lpstr>Задачі розробки</vt:lpstr>
      <vt:lpstr>Опис предметного середовища</vt:lpstr>
      <vt:lpstr>Аналоги</vt:lpstr>
      <vt:lpstr>Діаграма варіантів використання</vt:lpstr>
      <vt:lpstr>Висновки</vt:lpstr>
      <vt:lpstr>Дякую за увагу!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ПРОЄКТ на тему: “Інформаційна система з підтримки процесу дослідження задачі дробово-лінійного програмування в умовах невизначеності ”</dc:title>
  <cp:lastModifiedBy>Oleksandra Vozniuk</cp:lastModifiedBy>
  <cp:revision>27</cp:revision>
  <dcterms:modified xsi:type="dcterms:W3CDTF">2021-04-16T13:34:03Z</dcterms:modified>
</cp:coreProperties>
</file>