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  <p:sldMasterId id="2147483939" r:id="rId2"/>
  </p:sldMasterIdLst>
  <p:sldIdLst>
    <p:sldId id="256" r:id="rId3"/>
    <p:sldId id="257" r:id="rId4"/>
    <p:sldId id="268" r:id="rId5"/>
    <p:sldId id="284" r:id="rId6"/>
    <p:sldId id="285" r:id="rId7"/>
    <p:sldId id="261" r:id="rId8"/>
    <p:sldId id="272" r:id="rId9"/>
    <p:sldId id="263" r:id="rId10"/>
    <p:sldId id="275" r:id="rId11"/>
    <p:sldId id="280" r:id="rId12"/>
    <p:sldId id="282" r:id="rId13"/>
    <p:sldId id="287" r:id="rId14"/>
    <p:sldId id="277" r:id="rId15"/>
    <p:sldId id="288" r:id="rId16"/>
    <p:sldId id="289" r:id="rId17"/>
    <p:sldId id="279" r:id="rId18"/>
    <p:sldId id="283" r:id="rId19"/>
    <p:sldId id="281" r:id="rId20"/>
    <p:sldId id="264" r:id="rId21"/>
    <p:sldId id="290" r:id="rId22"/>
    <p:sldId id="269" r:id="rId23"/>
    <p:sldId id="266" r:id="rId24"/>
    <p:sldId id="26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5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32CD-B541-41DB-AFFA-01241867264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6625-5C86-44B3-A579-976636AED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4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32CD-B541-41DB-AFFA-01241867264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6625-5C86-44B3-A579-976636AED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9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32CD-B541-41DB-AFFA-01241867264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6625-5C86-44B3-A579-976636AED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5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32CD-B541-41DB-AFFA-01241867264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6625-5C86-44B3-A579-976636AED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32CD-B541-41DB-AFFA-01241867264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6625-5C86-44B3-A579-976636AED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6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32CD-B541-41DB-AFFA-01241867264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6625-5C86-44B3-A579-976636AED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32CD-B541-41DB-AFFA-01241867264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6625-5C86-44B3-A579-976636AED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9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32CD-B541-41DB-AFFA-01241867264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6625-5C86-44B3-A579-976636AED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32CD-B541-41DB-AFFA-01241867264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6625-5C86-44B3-A579-976636AED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3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32CD-B541-41DB-AFFA-01241867264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6625-5C86-44B3-A579-976636AED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2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32CD-B541-41DB-AFFA-01241867264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6625-5C86-44B3-A579-976636AED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2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32CD-B541-41DB-AFFA-01241867264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6625-5C86-44B3-A579-976636AED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0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32CD-B541-41DB-AFFA-01241867264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6625-5C86-44B3-A579-976636AED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1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32CD-B541-41DB-AFFA-01241867264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6625-5C86-44B3-A579-976636AED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5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32CD-B541-41DB-AFFA-01241867264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6625-5C86-44B3-A579-976636AED71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21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32CD-B541-41DB-AFFA-01241867264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6625-5C86-44B3-A579-976636AED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32CD-B541-41DB-AFFA-01241867264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6625-5C86-44B3-A579-976636AED71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562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32CD-B541-41DB-AFFA-01241867264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6625-5C86-44B3-A579-976636AED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7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32CD-B541-41DB-AFFA-01241867264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6625-5C86-44B3-A579-976636AED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6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32CD-B541-41DB-AFFA-01241867264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6625-5C86-44B3-A579-976636AED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32CD-B541-41DB-AFFA-01241867264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6625-5C86-44B3-A579-976636AED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0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32CD-B541-41DB-AFFA-01241867264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6625-5C86-44B3-A579-976636AED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4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32CD-B541-41DB-AFFA-01241867264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6625-5C86-44B3-A579-976636AED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5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32CD-B541-41DB-AFFA-01241867264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6625-5C86-44B3-A579-976636AED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0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32CD-B541-41DB-AFFA-01241867264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6625-5C86-44B3-A579-976636AED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9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32CD-B541-41DB-AFFA-01241867264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6625-5C86-44B3-A579-976636AED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9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32CD-B541-41DB-AFFA-01241867264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6625-5C86-44B3-A579-976636AED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2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F32CD-B541-41DB-AFFA-01241867264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16625-5C86-44B3-A579-976636AED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1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F32CD-B541-41DB-AFFA-01241867264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B616625-5C86-44B3-A579-976636AED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65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  <p:sldLayoutId id="2147483951" r:id="rId12"/>
    <p:sldLayoutId id="2147483952" r:id="rId13"/>
    <p:sldLayoutId id="2147483953" r:id="rId14"/>
    <p:sldLayoutId id="2147483954" r:id="rId15"/>
    <p:sldLayoutId id="2147483955" r:id="rId16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5466" y="602950"/>
            <a:ext cx="8930137" cy="2187875"/>
          </a:xfrm>
        </p:spPr>
        <p:txBody>
          <a:bodyPr/>
          <a:lstStyle/>
          <a:p>
            <a:pPr algn="l"/>
            <a:r>
              <a:rPr lang="ru-RU" sz="4400" dirty="0" smtClean="0">
                <a:solidFill>
                  <a:schemeClr val="tx1"/>
                </a:solidFill>
              </a:rPr>
              <a:t>Високопродуктивна</a:t>
            </a:r>
            <a:br>
              <a:rPr lang="ru-RU" sz="4400" dirty="0" smtClean="0">
                <a:solidFill>
                  <a:schemeClr val="tx1"/>
                </a:solidFill>
              </a:rPr>
            </a:br>
            <a:r>
              <a:rPr lang="ru-RU" sz="4400" dirty="0" smtClean="0">
                <a:solidFill>
                  <a:schemeClr val="tx1"/>
                </a:solidFill>
              </a:rPr>
              <a:t>довідково-інформаційна система</a:t>
            </a:r>
            <a:br>
              <a:rPr lang="ru-RU" sz="4400" dirty="0" smtClean="0">
                <a:solidFill>
                  <a:schemeClr val="tx1"/>
                </a:solidFill>
              </a:rPr>
            </a:br>
            <a:r>
              <a:rPr lang="ru-RU" sz="4400" dirty="0" smtClean="0">
                <a:solidFill>
                  <a:schemeClr val="tx1"/>
                </a:solidFill>
              </a:rPr>
              <a:t>на основі </a:t>
            </a:r>
            <a:r>
              <a:rPr lang="en-US" sz="4400" dirty="0" smtClean="0">
                <a:solidFill>
                  <a:schemeClr val="tx1"/>
                </a:solidFill>
              </a:rPr>
              <a:t>Wikipedia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5466" y="5848362"/>
            <a:ext cx="7766936" cy="1096899"/>
          </a:xfrm>
        </p:spPr>
        <p:txBody>
          <a:bodyPr/>
          <a:lstStyle/>
          <a:p>
            <a:pPr algn="l"/>
            <a:r>
              <a:rPr lang="ru-RU" dirty="0"/>
              <a:t>Автор: </a:t>
            </a:r>
            <a:r>
              <a:rPr lang="ru-RU" dirty="0" smtClean="0"/>
              <a:t>Ковальов Е.А.</a:t>
            </a:r>
            <a:endParaRPr lang="ru-RU" dirty="0"/>
          </a:p>
          <a:p>
            <a:pPr algn="l"/>
            <a:r>
              <a:rPr lang="ru-RU" dirty="0"/>
              <a:t>Науковий керівник: к.т.н., доц. Титенко </a:t>
            </a:r>
            <a:r>
              <a:rPr lang="ru-RU" dirty="0" smtClean="0"/>
              <a:t>С.В.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94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uk-UA" dirty="0" smtClean="0"/>
              <a:t>Засоби розробки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379" y="1325563"/>
            <a:ext cx="6073241" cy="512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98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C</a:t>
            </a:r>
            <a:r>
              <a:rPr lang="uk-UA" dirty="0" smtClean="0"/>
              <a:t>ховище даних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972424" y="5005388"/>
            <a:ext cx="3990975" cy="1735137"/>
          </a:xfrm>
        </p:spPr>
        <p:txBody>
          <a:bodyPr>
            <a:noAutofit/>
          </a:bodyPr>
          <a:lstStyle/>
          <a:p>
            <a:endParaRPr lang="uk-UA" sz="2400" dirty="0"/>
          </a:p>
          <a:p>
            <a:pPr marL="0" indent="0">
              <a:buNone/>
            </a:pPr>
            <a:r>
              <a:rPr lang="uk-UA" sz="2400" dirty="0" smtClean="0"/>
              <a:t>Недоліки:</a:t>
            </a:r>
          </a:p>
          <a:p>
            <a:r>
              <a:rPr lang="uk-UA" sz="2400" dirty="0" smtClean="0"/>
              <a:t>є </a:t>
            </a:r>
            <a:r>
              <a:rPr lang="uk-UA" sz="2400" dirty="0"/>
              <a:t>дуже </a:t>
            </a:r>
            <a:r>
              <a:rPr lang="uk-UA" sz="2400" dirty="0" smtClean="0"/>
              <a:t>чутливим </a:t>
            </a:r>
            <a:r>
              <a:rPr lang="uk-UA" sz="2400" dirty="0"/>
              <a:t>до апаратного </a:t>
            </a:r>
            <a:r>
              <a:rPr lang="uk-UA" sz="2400" dirty="0" smtClean="0"/>
              <a:t>забезпечення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1339850"/>
            <a:ext cx="673196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00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uk-UA" dirty="0" smtClean="0"/>
              <a:t>Завантаження даних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>
            <a:normAutofit/>
          </a:bodyPr>
          <a:lstStyle/>
          <a:p>
            <a:r>
              <a:rPr lang="uk-UA" sz="2600" dirty="0" smtClean="0"/>
              <a:t>уповільнюється передачею даних по мережі</a:t>
            </a:r>
          </a:p>
          <a:p>
            <a:r>
              <a:rPr lang="uk-UA" sz="2600" dirty="0" smtClean="0"/>
              <a:t>можливо робити лише один запит до</a:t>
            </a:r>
            <a:r>
              <a:rPr lang="en-US" sz="2600" dirty="0"/>
              <a:t> </a:t>
            </a:r>
            <a:r>
              <a:rPr lang="en-US" sz="2600" dirty="0" smtClean="0"/>
              <a:t>API </a:t>
            </a:r>
            <a:r>
              <a:rPr lang="uk-UA" sz="2600" dirty="0" smtClean="0"/>
              <a:t>енциклопедії одночасно</a:t>
            </a:r>
          </a:p>
          <a:p>
            <a:r>
              <a:rPr lang="uk-UA" sz="2600" dirty="0" smtClean="0"/>
              <a:t>є найбільш слабким місцем с точки зору швидкодії системи</a:t>
            </a:r>
          </a:p>
        </p:txBody>
      </p:sp>
    </p:spTree>
    <p:extLst>
      <p:ext uri="{BB962C8B-B14F-4D97-AF65-F5344CB8AC3E}">
        <p14:creationId xmlns:p14="http://schemas.microsoft.com/office/powerpoint/2010/main" val="102195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uk-UA" dirty="0" smtClean="0"/>
              <a:t>Завантаження даних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>
            <a:normAutofit/>
          </a:bodyPr>
          <a:lstStyle/>
          <a:p>
            <a:r>
              <a:rPr lang="uk-UA" sz="2600" dirty="0" smtClean="0"/>
              <a:t>уповільнюється передачею даних по мережі</a:t>
            </a:r>
          </a:p>
          <a:p>
            <a:r>
              <a:rPr lang="uk-UA" sz="2600" dirty="0" smtClean="0"/>
              <a:t>можливо робити лише один запит до</a:t>
            </a:r>
            <a:r>
              <a:rPr lang="en-US" sz="2600" dirty="0"/>
              <a:t> </a:t>
            </a:r>
            <a:r>
              <a:rPr lang="en-US" sz="2600" dirty="0" smtClean="0"/>
              <a:t>API </a:t>
            </a:r>
            <a:r>
              <a:rPr lang="uk-UA" sz="2600" dirty="0" smtClean="0"/>
              <a:t>енциклопедії одночасно</a:t>
            </a:r>
          </a:p>
          <a:p>
            <a:r>
              <a:rPr lang="uk-UA" sz="2600" dirty="0" smtClean="0"/>
              <a:t>є найбільш слабким місцем с точки зору швидкодії системи</a:t>
            </a:r>
          </a:p>
          <a:p>
            <a:endParaRPr lang="uk-UA" sz="2600" dirty="0"/>
          </a:p>
          <a:p>
            <a:pPr marL="0" indent="0">
              <a:buNone/>
            </a:pPr>
            <a:r>
              <a:rPr lang="ru-RU" sz="2600" dirty="0" smtClean="0"/>
              <a:t>Методи оптим</a:t>
            </a:r>
            <a:r>
              <a:rPr lang="uk-UA" sz="2600" dirty="0" smtClean="0"/>
              <a:t>ізації:</a:t>
            </a:r>
          </a:p>
          <a:p>
            <a:r>
              <a:rPr lang="uk-UA" sz="2600" dirty="0"/>
              <a:t>відокремлення даного етапу від </a:t>
            </a:r>
            <a:r>
              <a:rPr lang="uk-UA" sz="2600" dirty="0" smtClean="0"/>
              <a:t>інших</a:t>
            </a:r>
            <a:endParaRPr lang="uk-UA" sz="2600" dirty="0"/>
          </a:p>
        </p:txBody>
      </p:sp>
    </p:spTree>
    <p:extLst>
      <p:ext uri="{BB962C8B-B14F-4D97-AF65-F5344CB8AC3E}">
        <p14:creationId xmlns:p14="http://schemas.microsoft.com/office/powerpoint/2010/main" val="180949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uk-UA" dirty="0" smtClean="0"/>
              <a:t>Завантаження даних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>
            <a:normAutofit/>
          </a:bodyPr>
          <a:lstStyle/>
          <a:p>
            <a:r>
              <a:rPr lang="uk-UA" sz="2600" dirty="0" smtClean="0"/>
              <a:t>уповільнюється передачею даних по мережі</a:t>
            </a:r>
          </a:p>
          <a:p>
            <a:r>
              <a:rPr lang="uk-UA" sz="2600" dirty="0" smtClean="0"/>
              <a:t>можливо робити лише один запит до</a:t>
            </a:r>
            <a:r>
              <a:rPr lang="en-US" sz="2600" dirty="0"/>
              <a:t> </a:t>
            </a:r>
            <a:r>
              <a:rPr lang="en-US" sz="2600" dirty="0" smtClean="0"/>
              <a:t>API </a:t>
            </a:r>
            <a:r>
              <a:rPr lang="uk-UA" sz="2600" dirty="0" smtClean="0"/>
              <a:t>енциклопедії одночасно</a:t>
            </a:r>
          </a:p>
          <a:p>
            <a:r>
              <a:rPr lang="uk-UA" sz="2600" dirty="0" smtClean="0"/>
              <a:t>є найбільш слабким місцем с точки зору швидкодії системи</a:t>
            </a:r>
          </a:p>
          <a:p>
            <a:endParaRPr lang="uk-UA" sz="2600" dirty="0"/>
          </a:p>
          <a:p>
            <a:pPr marL="0" indent="0">
              <a:buNone/>
            </a:pPr>
            <a:r>
              <a:rPr lang="ru-RU" sz="2600" dirty="0" smtClean="0"/>
              <a:t>Методи оптим</a:t>
            </a:r>
            <a:r>
              <a:rPr lang="uk-UA" sz="2600" dirty="0" smtClean="0"/>
              <a:t>ізації:</a:t>
            </a:r>
          </a:p>
          <a:p>
            <a:r>
              <a:rPr lang="uk-UA" sz="2600" dirty="0"/>
              <a:t>відокремлення даного етапу від інших</a:t>
            </a:r>
          </a:p>
          <a:p>
            <a:r>
              <a:rPr lang="uk-UA" sz="2600" dirty="0" smtClean="0"/>
              <a:t>найбільш оптимальне використання </a:t>
            </a:r>
            <a:r>
              <a:rPr lang="en-US" sz="2600" dirty="0" smtClean="0"/>
              <a:t>API</a:t>
            </a:r>
            <a:endParaRPr lang="uk-UA" sz="2600" dirty="0" smtClean="0"/>
          </a:p>
        </p:txBody>
      </p:sp>
    </p:spTree>
    <p:extLst>
      <p:ext uri="{BB962C8B-B14F-4D97-AF65-F5344CB8AC3E}">
        <p14:creationId xmlns:p14="http://schemas.microsoft.com/office/powerpoint/2010/main" val="195252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uk-UA" dirty="0" smtClean="0"/>
              <a:t>Завантаження даних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>
            <a:normAutofit/>
          </a:bodyPr>
          <a:lstStyle/>
          <a:p>
            <a:r>
              <a:rPr lang="uk-UA" sz="2600" dirty="0" smtClean="0"/>
              <a:t>уповільнюється передачею даних по мережі</a:t>
            </a:r>
          </a:p>
          <a:p>
            <a:r>
              <a:rPr lang="uk-UA" sz="2600" dirty="0" smtClean="0"/>
              <a:t>можливо робити лише один запит до</a:t>
            </a:r>
            <a:r>
              <a:rPr lang="en-US" sz="2600" dirty="0"/>
              <a:t> </a:t>
            </a:r>
            <a:r>
              <a:rPr lang="en-US" sz="2600" dirty="0" smtClean="0"/>
              <a:t>API </a:t>
            </a:r>
            <a:r>
              <a:rPr lang="uk-UA" sz="2600" dirty="0" smtClean="0"/>
              <a:t>енциклопедії одночасно</a:t>
            </a:r>
          </a:p>
          <a:p>
            <a:r>
              <a:rPr lang="uk-UA" sz="2600" dirty="0" smtClean="0"/>
              <a:t>є найбільш слабким місцем с точки зору швидкодії системи</a:t>
            </a:r>
          </a:p>
          <a:p>
            <a:endParaRPr lang="uk-UA" sz="2600" dirty="0"/>
          </a:p>
          <a:p>
            <a:pPr marL="0" indent="0">
              <a:buNone/>
            </a:pPr>
            <a:r>
              <a:rPr lang="ru-RU" sz="2600" dirty="0" smtClean="0"/>
              <a:t>Методи оптим</a:t>
            </a:r>
            <a:r>
              <a:rPr lang="uk-UA" sz="2600" dirty="0" smtClean="0"/>
              <a:t>ізації:</a:t>
            </a:r>
          </a:p>
          <a:p>
            <a:r>
              <a:rPr lang="uk-UA" sz="2600" dirty="0"/>
              <a:t>відокремлення даного етапу від інших</a:t>
            </a:r>
          </a:p>
          <a:p>
            <a:r>
              <a:rPr lang="uk-UA" sz="2600" dirty="0" smtClean="0"/>
              <a:t>найбільш оптимальне використання </a:t>
            </a:r>
            <a:r>
              <a:rPr lang="en-US" sz="2600" dirty="0" smtClean="0"/>
              <a:t>API</a:t>
            </a:r>
            <a:endParaRPr lang="uk-UA" sz="2600" dirty="0" smtClean="0"/>
          </a:p>
          <a:p>
            <a:r>
              <a:rPr lang="uk-UA" sz="2600" dirty="0" smtClean="0"/>
              <a:t>паралельн</a:t>
            </a:r>
            <a:r>
              <a:rPr lang="ru-RU" sz="2600" dirty="0" smtClean="0"/>
              <a:t>ий</a:t>
            </a:r>
            <a:r>
              <a:rPr lang="uk-UA" sz="2600" dirty="0" smtClean="0"/>
              <a:t> аналіз даних під час очікування на відповідь від </a:t>
            </a:r>
            <a:r>
              <a:rPr lang="en-US" sz="2600" dirty="0" smtClean="0"/>
              <a:t>API</a:t>
            </a:r>
            <a:endParaRPr lang="uk-UA" sz="2600" dirty="0" smtClean="0"/>
          </a:p>
        </p:txBody>
      </p:sp>
    </p:spTree>
    <p:extLst>
      <p:ext uri="{BB962C8B-B14F-4D97-AF65-F5344CB8AC3E}">
        <p14:creationId xmlns:p14="http://schemas.microsoft.com/office/powerpoint/2010/main" val="399943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uk-UA" dirty="0" smtClean="0"/>
              <a:t>Принцип роботи системи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949" y="1325563"/>
            <a:ext cx="8450102" cy="543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42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uk-UA" dirty="0" smtClean="0"/>
              <a:t>Побудова дидактичних зв</a:t>
            </a:r>
            <a:r>
              <a:rPr lang="en-US" dirty="0" smtClean="0"/>
              <a:t>’</a:t>
            </a:r>
            <a:r>
              <a:rPr lang="ru-RU" dirty="0" smtClean="0"/>
              <a:t>яз</a:t>
            </a:r>
            <a:r>
              <a:rPr lang="uk-UA" dirty="0" smtClean="0"/>
              <a:t>ків (жирным виделить)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37" y="1325563"/>
            <a:ext cx="10372725" cy="514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1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uk-UA" dirty="0" smtClean="0"/>
              <a:t>Результуюча продуктивність системи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198" y="1325563"/>
            <a:ext cx="10515602" cy="4351338"/>
          </a:xfrm>
        </p:spPr>
        <p:txBody>
          <a:bodyPr>
            <a:normAutofit/>
          </a:bodyPr>
          <a:lstStyle/>
          <a:p>
            <a:r>
              <a:rPr lang="uk-UA" sz="2600" dirty="0" smtClean="0"/>
              <a:t>повне завантаження та обробка англомовної Вікіпедії </a:t>
            </a:r>
            <a:r>
              <a:rPr lang="uk-UA" sz="2600" dirty="0"/>
              <a:t>було виконане </a:t>
            </a:r>
            <a:r>
              <a:rPr lang="uk-UA" sz="2600" dirty="0" smtClean="0"/>
              <a:t>за близько 70 годин</a:t>
            </a:r>
            <a:endParaRPr lang="en-US" sz="2600" dirty="0" smtClean="0"/>
          </a:p>
          <a:p>
            <a:r>
              <a:rPr lang="uk-UA" sz="2600" dirty="0" smtClean="0"/>
              <a:t>при </a:t>
            </a:r>
            <a:r>
              <a:rPr lang="uk-UA" sz="2600" dirty="0"/>
              <a:t>наявності потужного апаратного забезпечення очікуваний середній час </a:t>
            </a:r>
            <a:r>
              <a:rPr lang="uk-UA" sz="2600" dirty="0" smtClean="0"/>
              <a:t>виконання етапу побудови зв</a:t>
            </a:r>
            <a:r>
              <a:rPr lang="en-US" sz="2600" dirty="0" smtClean="0"/>
              <a:t>’</a:t>
            </a:r>
            <a:r>
              <a:rPr lang="ru-RU" sz="2600" dirty="0" smtClean="0"/>
              <a:t>язк</a:t>
            </a:r>
            <a:r>
              <a:rPr lang="uk-UA" sz="2600" dirty="0" smtClean="0"/>
              <a:t>ів – 100 </a:t>
            </a:r>
            <a:r>
              <a:rPr lang="uk-UA" sz="2600" dirty="0"/>
              <a:t>- 1000 мілісекунд</a:t>
            </a:r>
          </a:p>
          <a:p>
            <a:pPr marL="0" indent="0">
              <a:buNone/>
            </a:pPr>
            <a:endParaRPr lang="uk-UA" dirty="0" smtClean="0"/>
          </a:p>
        </p:txBody>
      </p:sp>
    </p:spTree>
    <p:extLst>
      <p:ext uri="{BB962C8B-B14F-4D97-AF65-F5344CB8AC3E}">
        <p14:creationId xmlns:p14="http://schemas.microsoft.com/office/powerpoint/2010/main" val="89730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0" y="292488"/>
            <a:ext cx="10290720" cy="63940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-104776"/>
            <a:ext cx="8420100" cy="1781176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Детальна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ru-RU" sz="4000" dirty="0" smtClean="0"/>
              <a:t>Арх</a:t>
            </a:r>
            <a:r>
              <a:rPr lang="uk-UA" sz="4000" dirty="0" smtClean="0"/>
              <a:t>ітектура </a:t>
            </a:r>
            <a:r>
              <a:rPr lang="uk-UA" sz="4000" dirty="0" smtClean="0"/>
              <a:t/>
            </a:r>
            <a:br>
              <a:rPr lang="uk-UA" sz="4000" dirty="0" smtClean="0"/>
            </a:br>
            <a:r>
              <a:rPr lang="uk-UA" sz="4000" dirty="0" smtClean="0"/>
              <a:t>системи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3258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Актуальність теми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325564"/>
            <a:ext cx="10515600" cy="53990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600" dirty="0" smtClean="0"/>
              <a:t>Вікі-енциклопедії, </a:t>
            </a:r>
            <a:r>
              <a:rPr lang="uk-UA" sz="2600" dirty="0"/>
              <a:t>зокрема </a:t>
            </a:r>
            <a:r>
              <a:rPr lang="en-US" sz="2600" dirty="0"/>
              <a:t>Wikipedia</a:t>
            </a:r>
            <a:r>
              <a:rPr lang="uk-UA" sz="2600" dirty="0"/>
              <a:t>, </a:t>
            </a:r>
            <a:r>
              <a:rPr lang="uk-UA" sz="2600" dirty="0" smtClean="0"/>
              <a:t>є дуже потужним засобом </a:t>
            </a:r>
            <a:r>
              <a:rPr lang="uk-UA" sz="2600" dirty="0"/>
              <a:t>збереження </a:t>
            </a:r>
            <a:r>
              <a:rPr lang="uk-UA" sz="2600" dirty="0" smtClean="0"/>
              <a:t>знань людства та можуть бути використані для самоосвіти.</a:t>
            </a:r>
          </a:p>
          <a:p>
            <a:pPr marL="0" indent="0">
              <a:buNone/>
            </a:pPr>
            <a:endParaRPr lang="uk-UA" sz="2600" dirty="0" smtClean="0"/>
          </a:p>
          <a:p>
            <a:pPr marL="0" indent="0">
              <a:buNone/>
            </a:pPr>
            <a:r>
              <a:rPr lang="uk-UA" sz="2600" dirty="0" smtClean="0"/>
              <a:t>Проте вони не структурують інформацію за порядком вивчення. Таку проблему пропонується вирішити впорядковуючи статті енциклопедії за домогою побудови між ними дидактичних зв</a:t>
            </a:r>
            <a:r>
              <a:rPr lang="en-US" sz="2600" dirty="0" smtClean="0"/>
              <a:t>’</a:t>
            </a:r>
            <a:r>
              <a:rPr lang="ru-RU" sz="2600" dirty="0" smtClean="0"/>
              <a:t>язк</a:t>
            </a:r>
            <a:r>
              <a:rPr lang="uk-UA" sz="2600" dirty="0" smtClean="0"/>
              <a:t>ів.</a:t>
            </a:r>
          </a:p>
          <a:p>
            <a:pPr marL="0" indent="0">
              <a:buNone/>
            </a:pPr>
            <a:endParaRPr lang="uk-UA" sz="2600" dirty="0" smtClean="0"/>
          </a:p>
          <a:p>
            <a:pPr marL="0" indent="0">
              <a:buNone/>
            </a:pPr>
            <a:endParaRPr lang="uk-UA" sz="2600" dirty="0" smtClean="0"/>
          </a:p>
          <a:p>
            <a:pPr marL="0" indent="0">
              <a:buNone/>
            </a:pPr>
            <a:endParaRPr lang="en-US" sz="2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377" y="3451320"/>
            <a:ext cx="7315200" cy="232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63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878" y="-346263"/>
            <a:ext cx="10515600" cy="1325563"/>
          </a:xfrm>
        </p:spPr>
        <p:txBody>
          <a:bodyPr/>
          <a:lstStyle/>
          <a:p>
            <a:r>
              <a:rPr lang="uk-UA" sz="4000" dirty="0" smtClean="0"/>
              <a:t>Результат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78" y="760225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93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78" y="726093"/>
            <a:ext cx="1059339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878" y="-346263"/>
            <a:ext cx="10515600" cy="1325563"/>
          </a:xfrm>
        </p:spPr>
        <p:txBody>
          <a:bodyPr/>
          <a:lstStyle/>
          <a:p>
            <a:r>
              <a:rPr lang="uk-UA" sz="4000" dirty="0" smtClean="0"/>
              <a:t>Результат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1697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270" y="0"/>
            <a:ext cx="10515600" cy="1325563"/>
          </a:xfrm>
        </p:spPr>
        <p:txBody>
          <a:bodyPr/>
          <a:lstStyle/>
          <a:p>
            <a:r>
              <a:rPr lang="uk-UA" dirty="0" smtClean="0"/>
              <a:t>Висновки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270" y="1325564"/>
            <a:ext cx="10592797" cy="553243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uk-UA" sz="2600" dirty="0" smtClean="0"/>
              <a:t>розроблено високопродуктивну систему</a:t>
            </a:r>
            <a:r>
              <a:rPr lang="uk-UA" sz="2600" dirty="0"/>
              <a:t>, що виконує </a:t>
            </a:r>
            <a:r>
              <a:rPr lang="uk-UA" sz="2600" dirty="0" smtClean="0"/>
              <a:t>побудову </a:t>
            </a:r>
            <a:r>
              <a:rPr lang="uk-UA" sz="2600" dirty="0"/>
              <a:t>дидактичних зв</a:t>
            </a:r>
            <a:r>
              <a:rPr lang="en-US" sz="2600" dirty="0"/>
              <a:t>’</a:t>
            </a:r>
            <a:r>
              <a:rPr lang="ru-RU" sz="2600" dirty="0"/>
              <a:t>язків між статтями </a:t>
            </a:r>
            <a:r>
              <a:rPr lang="uk-UA" sz="2600" dirty="0" smtClean="0"/>
              <a:t>вікі-енциклопедій для полегшення вивчення інформації</a:t>
            </a:r>
            <a:endParaRPr lang="uk-UA" sz="260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uk-UA" sz="2600" dirty="0" smtClean="0"/>
              <a:t>оптимізовано процеси використання </a:t>
            </a:r>
            <a:r>
              <a:rPr lang="en-US" sz="2600" dirty="0" smtClean="0"/>
              <a:t>API </a:t>
            </a:r>
            <a:r>
              <a:rPr lang="ru-RU" sz="2600" dirty="0" smtClean="0"/>
              <a:t>енциклопед</a:t>
            </a:r>
            <a:r>
              <a:rPr lang="uk-UA" sz="2600" dirty="0" smtClean="0"/>
              <a:t>ії, обробки та збереження даних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uk-UA" sz="2600" dirty="0" smtClean="0"/>
              <a:t>виконано повну обробку англомовної Вікіпедії за прийнятний час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uk-UA" sz="2600" dirty="0" smtClean="0"/>
              <a:t>забезпечено високу швидкість побудови дидактичних зв</a:t>
            </a:r>
            <a:r>
              <a:rPr lang="en-US" sz="2600" dirty="0" smtClean="0"/>
              <a:t>’</a:t>
            </a:r>
            <a:r>
              <a:rPr lang="ru-RU" sz="2600" dirty="0" smtClean="0"/>
              <a:t>язк</a:t>
            </a:r>
            <a:r>
              <a:rPr lang="uk-UA" sz="2600" dirty="0" smtClean="0"/>
              <a:t>ів за наявності потужного апаратного забезпечення</a:t>
            </a:r>
          </a:p>
          <a:p>
            <a:pPr marL="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37577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561427"/>
            <a:ext cx="12192001" cy="1325563"/>
          </a:xfrm>
        </p:spPr>
        <p:txBody>
          <a:bodyPr/>
          <a:lstStyle/>
          <a:p>
            <a:pPr algn="ctr"/>
            <a:r>
              <a:rPr lang="uk-UA" dirty="0" smtClean="0"/>
              <a:t>Дякую за увагу!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41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uk-UA" dirty="0" smtClean="0"/>
              <a:t>Мета роботи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514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 smtClean="0"/>
              <a:t>С</a:t>
            </a:r>
            <a:r>
              <a:rPr lang="uk-UA" sz="2600" dirty="0" smtClean="0"/>
              <a:t>творити систему, що виконує побудову дидактичних зв</a:t>
            </a:r>
            <a:r>
              <a:rPr lang="en-US" sz="2600" dirty="0" smtClean="0"/>
              <a:t>’</a:t>
            </a:r>
            <a:r>
              <a:rPr lang="ru-RU" sz="2600" dirty="0" smtClean="0"/>
              <a:t>язків між статтями </a:t>
            </a:r>
            <a:r>
              <a:rPr lang="uk-UA" sz="2600" dirty="0" smtClean="0"/>
              <a:t>вікі-енциклопедій</a:t>
            </a:r>
            <a:r>
              <a:rPr lang="ru-RU" sz="2600" dirty="0" smtClean="0"/>
              <a:t>, забезпечи</a:t>
            </a:r>
            <a:r>
              <a:rPr lang="uk-UA" sz="2600" dirty="0" smtClean="0"/>
              <a:t>вши</a:t>
            </a:r>
            <a:r>
              <a:rPr lang="ru-RU" sz="2600" dirty="0" smtClean="0"/>
              <a:t> високу швидкість її роботи.</a:t>
            </a:r>
          </a:p>
          <a:p>
            <a:pPr marL="0" indent="0">
              <a:buNone/>
            </a:pPr>
            <a:endParaRPr lang="ru-RU" sz="2600" dirty="0" smtClean="0"/>
          </a:p>
          <a:p>
            <a:pPr marL="0" indent="0">
              <a:buNone/>
            </a:pPr>
            <a:r>
              <a:rPr lang="ru-RU" sz="2600" dirty="0" smtClean="0"/>
              <a:t>У якості демонстрації результатів роботи, виконати у полному обсязі індексацію англомовної Вікіпедії як найбільшого у світі вікі-проекту.</a:t>
            </a:r>
            <a:endParaRPr lang="uk-UA" sz="2600" dirty="0" smtClean="0"/>
          </a:p>
          <a:p>
            <a:pPr marL="0" indent="0">
              <a:buNone/>
            </a:pPr>
            <a:endParaRPr lang="uk-UA" dirty="0" smtClean="0"/>
          </a:p>
          <a:p>
            <a:pPr marL="0" indent="0">
              <a:buNone/>
            </a:pPr>
            <a:endParaRPr lang="uk-UA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62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uk-UA" dirty="0" smtClean="0"/>
              <a:t>Дидактичні зв</a:t>
            </a:r>
            <a:r>
              <a:rPr lang="en-US" dirty="0" smtClean="0"/>
              <a:t>’</a:t>
            </a:r>
            <a:r>
              <a:rPr lang="ru-RU" dirty="0" smtClean="0"/>
              <a:t>я</a:t>
            </a:r>
            <a:r>
              <a:rPr lang="uk-UA" dirty="0" smtClean="0"/>
              <a:t>зки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61469"/>
            <a:ext cx="6172200" cy="1185068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1653382"/>
            <a:ext cx="6517880" cy="880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uk-UA" sz="2600" dirty="0" smtClean="0"/>
              <a:t>Стаття, яку слід вивчити раніше, </a:t>
            </a:r>
            <a:r>
              <a:rPr lang="ru-RU" sz="2600" dirty="0" smtClean="0"/>
              <a:t>дидактично </a:t>
            </a:r>
            <a:r>
              <a:rPr lang="ru-RU" sz="2600" dirty="0"/>
              <a:t>переду</a:t>
            </a:r>
            <a:r>
              <a:rPr lang="uk-UA" sz="2600" dirty="0"/>
              <a:t>є </a:t>
            </a:r>
            <a:r>
              <a:rPr lang="uk-UA" sz="2600" dirty="0" smtClean="0"/>
              <a:t>тій, яку слід вивчити після неї:</a:t>
            </a:r>
            <a:endParaRPr lang="uk-UA" sz="2600" dirty="0"/>
          </a:p>
        </p:txBody>
      </p:sp>
    </p:spTree>
    <p:extLst>
      <p:ext uri="{BB962C8B-B14F-4D97-AF65-F5344CB8AC3E}">
        <p14:creationId xmlns:p14="http://schemas.microsoft.com/office/powerpoint/2010/main" val="3400507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uk-UA" dirty="0" smtClean="0"/>
              <a:t>Дидактичні зв</a:t>
            </a:r>
            <a:r>
              <a:rPr lang="en-US" dirty="0" smtClean="0"/>
              <a:t>’</a:t>
            </a:r>
            <a:r>
              <a:rPr lang="ru-RU" dirty="0" smtClean="0"/>
              <a:t>я</a:t>
            </a:r>
            <a:r>
              <a:rPr lang="uk-UA" dirty="0" smtClean="0"/>
              <a:t>зки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61469"/>
            <a:ext cx="6172200" cy="1185068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086725" y="1653382"/>
            <a:ext cx="4010025" cy="3009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600" dirty="0" smtClean="0"/>
              <a:t>Етапи побудови зв</a:t>
            </a:r>
            <a:r>
              <a:rPr lang="en-US" sz="2600" dirty="0" smtClean="0"/>
              <a:t>’</a:t>
            </a:r>
            <a:r>
              <a:rPr lang="ru-RU" sz="2600" dirty="0" smtClean="0"/>
              <a:t>язк</a:t>
            </a:r>
            <a:r>
              <a:rPr lang="uk-UA" sz="2600" dirty="0" smtClean="0"/>
              <a:t>ів:</a:t>
            </a:r>
            <a:endParaRPr lang="en-US" sz="2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975" y="2449082"/>
            <a:ext cx="2677833" cy="3656443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1653382"/>
            <a:ext cx="6517880" cy="8802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uk-UA" sz="2600" dirty="0"/>
              <a:t>Стаття, яку слід вивчити раніше, </a:t>
            </a:r>
            <a:r>
              <a:rPr lang="ru-RU" sz="2600" dirty="0"/>
              <a:t>дидактично переду</a:t>
            </a:r>
            <a:r>
              <a:rPr lang="uk-UA" sz="2600" dirty="0"/>
              <a:t>є тій, яку слід вивчити після неї:</a:t>
            </a:r>
          </a:p>
        </p:txBody>
      </p:sp>
    </p:spTree>
    <p:extLst>
      <p:ext uri="{BB962C8B-B14F-4D97-AF65-F5344CB8AC3E}">
        <p14:creationId xmlns:p14="http://schemas.microsoft.com/office/powerpoint/2010/main" val="412982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uk-UA" dirty="0" smtClean="0"/>
              <a:t>Множина зв</a:t>
            </a:r>
            <a:r>
              <a:rPr lang="en-US" dirty="0" smtClean="0"/>
              <a:t>’</a:t>
            </a:r>
            <a:r>
              <a:rPr lang="ru-RU" dirty="0" smtClean="0"/>
              <a:t>язаних з ц</a:t>
            </a:r>
            <a:r>
              <a:rPr lang="uk-UA" dirty="0" smtClean="0"/>
              <a:t>ільовою </a:t>
            </a:r>
            <a:r>
              <a:rPr lang="ru-RU" dirty="0" smtClean="0"/>
              <a:t>статей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838199" y="1325563"/>
                <a:ext cx="11458575" cy="50752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uk-UA" sz="2400" dirty="0" smtClean="0"/>
                  <a:t>Нехай:</a:t>
                </a:r>
              </a:p>
              <a:p>
                <a:pPr marL="0" indent="0">
                  <a:buNone/>
                </a:pPr>
                <a:endParaRPr lang="uk-UA" sz="100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uk-UA" sz="2400" baseline="-25000" dirty="0"/>
                  <a:t> </a:t>
                </a:r>
                <a14:m>
                  <m:oMath xmlns:m="http://schemas.openxmlformats.org/officeDocument/2006/math">
                    <m:r>
                      <a:rPr lang="uk-UA" sz="240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uk-UA" sz="2400" dirty="0" smtClean="0"/>
                  <a:t> </a:t>
                </a:r>
                <a:r>
                  <a:rPr lang="uk-UA" sz="2400" dirty="0"/>
                  <a:t>цільова </a:t>
                </a:r>
                <a:r>
                  <a:rPr lang="uk-UA" sz="2400" dirty="0" smtClean="0"/>
                  <a:t>стаття</a:t>
                </a:r>
                <a:r>
                  <a:rPr lang="en-US" sz="2400" dirty="0" smtClean="0"/>
                  <a:t>.</a:t>
                </a:r>
              </a:p>
              <a:p>
                <a:pPr marL="0" indent="0">
                  <a:buNone/>
                </a:pPr>
                <a:endParaRPr lang="en-US" sz="12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𝐿𝑖𝑛𝑘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𝑒𝑑</m:t>
                    </m:r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uk-UA" sz="240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uk-UA" sz="2400" dirty="0"/>
                  <a:t> множина </a:t>
                </a:r>
                <a:r>
                  <a:rPr lang="uk-UA" sz="2400" dirty="0" smtClean="0"/>
                  <a:t>таких статей </a:t>
                </a:r>
                <a:r>
                  <a:rPr lang="uk-UA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с</a:t>
                </a:r>
                <a:r>
                  <a:rPr lang="en-US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uk-UA" sz="2400" dirty="0" smtClean="0"/>
                  <a:t>, що існує шлях зі </a:t>
                </a:r>
                <a:r>
                  <a:rPr lang="uk-UA" sz="2400" dirty="0"/>
                  <a:t>статті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uk-UA" sz="2400" dirty="0"/>
                  <a:t> в </a:t>
                </a:r>
                <a:r>
                  <a:rPr lang="uk-UA" sz="2400" dirty="0" smtClean="0"/>
                  <a:t>статтю</a:t>
                </a:r>
                <a:r>
                  <a:rPr lang="en-US" sz="2400" dirty="0" smtClean="0"/>
                  <a:t> </a:t>
                </a:r>
                <a:r>
                  <a:rPr lang="uk-UA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с</a:t>
                </a:r>
                <a:r>
                  <a:rPr lang="en-US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b="0" dirty="0" smtClean="0"/>
              </a:p>
              <a:p>
                <a:pPr marL="0" indent="0">
                  <a:buNone/>
                </a:pPr>
                <a:endParaRPr lang="en-US" sz="1200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𝑅𝑒𝑙𝑎𝑡𝑒𝑑</m:t>
                    </m:r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uk-UA" sz="240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400" dirty="0"/>
                  <a:t> </a:t>
                </a:r>
                <a:r>
                  <a:rPr lang="uk-UA" sz="2400" dirty="0"/>
                  <a:t>множина </a:t>
                </a:r>
                <a:r>
                  <a:rPr lang="uk-UA" sz="2400" dirty="0" smtClean="0"/>
                  <a:t>таких статей</a:t>
                </a:r>
                <a:r>
                  <a:rPr lang="en-US" sz="2400" dirty="0" smtClean="0"/>
                  <a:t> </a:t>
                </a:r>
                <a:r>
                  <a:rPr lang="uk-UA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с</a:t>
                </a:r>
                <a:r>
                  <a:rPr lang="en-US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uk-UA" sz="2400" dirty="0" smtClean="0"/>
                  <a:t>, </a:t>
                </a:r>
                <a:r>
                  <a:rPr lang="uk-UA" sz="2400" dirty="0"/>
                  <a:t>що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uk-UA" sz="2400" dirty="0" smtClean="0"/>
                  <a:t> та</a:t>
                </a:r>
                <a:r>
                  <a:rPr lang="en-US" sz="2400" dirty="0" smtClean="0"/>
                  <a:t> </a:t>
                </a:r>
                <a:r>
                  <a:rPr lang="uk-UA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с</a:t>
                </a:r>
                <a:r>
                  <a:rPr lang="en-US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uk-UA" sz="2400" dirty="0" smtClean="0"/>
                  <a:t>мають </a:t>
                </a:r>
                <a:r>
                  <a:rPr lang="uk-UA" sz="2400" dirty="0"/>
                  <a:t>спільні категорії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2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𝐷𝑖𝑟𝑒𝑐𝑡𝐿𝑖𝑛𝑘𝑒𝑑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uk-UA" sz="240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400" dirty="0"/>
                  <a:t> </a:t>
                </a:r>
                <a:r>
                  <a:rPr lang="uk-UA" sz="2400" dirty="0"/>
                  <a:t>множина таких </a:t>
                </a:r>
                <a:r>
                  <a:rPr lang="uk-UA" sz="2400" dirty="0" smtClean="0"/>
                  <a:t>статей</a:t>
                </a:r>
                <a:r>
                  <a:rPr lang="en-US" sz="2400" dirty="0" smtClean="0"/>
                  <a:t> </a:t>
                </a:r>
                <a:r>
                  <a:rPr lang="uk-UA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с</a:t>
                </a:r>
                <a:r>
                  <a:rPr lang="en-US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uk-UA" sz="2400" dirty="0" smtClean="0"/>
                  <a:t>, </a:t>
                </a:r>
                <a:r>
                  <a:rPr lang="uk-UA" sz="2400" dirty="0"/>
                  <a:t>що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uk-UA" sz="2400" dirty="0"/>
                  <a:t> </a:t>
                </a:r>
                <a:r>
                  <a:rPr lang="uk-UA" sz="2400" dirty="0" smtClean="0"/>
                  <a:t>безпосередньо посилається на</a:t>
                </a:r>
                <a:r>
                  <a:rPr lang="en-US" sz="2400" dirty="0" smtClean="0"/>
                  <a:t> </a:t>
                </a:r>
                <a:r>
                  <a:rPr lang="uk-UA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с</a:t>
                </a:r>
                <a:r>
                  <a:rPr lang="en-US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uk-UA" sz="24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uk-UA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uk-UA" sz="2400" dirty="0" smtClean="0"/>
                  <a:t>Результатом буде: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12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𝑒𝑠𝑢𝑙𝑡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𝐿𝑖𝑛𝑘𝑒𝑑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uk-U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𝑒𝑙𝑎𝑡𝑒𝑑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))</m:t>
                      </m:r>
                      <m:r>
                        <a:rPr lang="uk-UA" sz="2400" i="1"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𝑖𝑟𝑒𝑐𝑡𝐿𝑖𝑛𝑘𝑒𝑑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200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ru-RU" sz="2400" dirty="0"/>
              </a:p>
              <a:p>
                <a:pPr marL="0" indent="0">
                  <a:buNone/>
                </a:pPr>
                <a:endParaRPr lang="uk-UA" sz="2400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325563"/>
                <a:ext cx="11458575" cy="5075237"/>
              </a:xfrm>
              <a:prstGeom prst="rect">
                <a:avLst/>
              </a:prstGeom>
              <a:blipFill>
                <a:blip r:embed="rId2"/>
                <a:stretch>
                  <a:fillRect l="-798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297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1353800" cy="1325563"/>
          </a:xfrm>
        </p:spPr>
        <p:txBody>
          <a:bodyPr/>
          <a:lstStyle/>
          <a:p>
            <a:r>
              <a:rPr lang="uk-UA" dirty="0" smtClean="0"/>
              <a:t>Факти і правила дидактичного впорядкування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25562"/>
                <a:ext cx="11353801" cy="553243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uk-UA" sz="2400" dirty="0" smtClean="0"/>
                  <a:t> Стаття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uk-UA" sz="2400" dirty="0"/>
                  <a:t> дидактично передує статті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uk-UA" sz="2400" dirty="0" smtClean="0"/>
                  <a:t> якщо:</a:t>
                </a:r>
                <a:endParaRPr lang="en-US" sz="2400" dirty="0" smtClean="0"/>
              </a:p>
              <a:p>
                <a:pPr marL="0" indent="0">
                  <a:buNone/>
                </a:pPr>
                <a:endParaRPr lang="uk-UA" sz="8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uk-UA" sz="2400" dirty="0"/>
                  <a:t>У вступі статті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uk-UA" sz="2400" dirty="0"/>
                  <a:t> існує посилання на статтю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400" dirty="0"/>
                  <a:t>.</a:t>
                </a:r>
                <a:endParaRPr lang="uk-UA" sz="2400" dirty="0"/>
              </a:p>
              <a:p>
                <a:pPr marL="0" indent="0">
                  <a:buNone/>
                </a:pPr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uk-UA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uk-UA" sz="20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uk-UA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uk-UA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𝐼𝑛𝑡𝑟𝑜𝐿𝑖𝑛𝑘𝑠</m:t>
                    </m:r>
                    <m:r>
                      <a:rPr lang="uk-UA" sz="2000" i="1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𝑐𝑜𝑛𝑐𝑒𝑝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𝑡𝐵𝑒𝑓𝑜𝑟𝑒</m:t>
                        </m:r>
                      </m:e>
                      <m:sub>
                        <m:d>
                          <m:dPr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uk-UA" sz="20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uk-UA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uk-UA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uk-UA" sz="20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uk-UA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𝐶𝐹</m:t>
                    </m:r>
                    <m:r>
                      <a:rPr lang="uk-UA" sz="2000" i="1">
                        <a:latin typeface="Cambria Math" panose="02040503050406030204" pitchFamily="18" charset="0"/>
                      </a:rPr>
                      <m:t> = 0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uk-UA" sz="2000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uk-UA" sz="2400" dirty="0" smtClean="0"/>
              </a:p>
              <a:p>
                <a:pPr marL="0" indent="0">
                  <a:buNone/>
                </a:pPr>
                <a:endParaRPr lang="uk-UA" sz="800" dirty="0" smtClean="0"/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uk-UA" sz="2400" dirty="0" smtClean="0"/>
                  <a:t>В основній частині тексту статті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uk-UA" sz="2400" dirty="0"/>
                  <a:t> існує посилання на статтю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uk-UA" sz="2400" dirty="0" smtClean="0"/>
                  <a:t>.</a:t>
                </a:r>
                <a:endParaRPr lang="uk-UA" sz="2400" dirty="0"/>
              </a:p>
              <a:p>
                <a:pPr marL="0" indent="0">
                  <a:buNone/>
                </a:pPr>
                <a:r>
                  <a:rPr lang="uk-UA" sz="2000" dirty="0" smtClean="0"/>
                  <a:t>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uk-UA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uk-UA" sz="20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uk-UA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uk-UA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𝑀𝑎𝑖𝑛𝐶𝑜𝑛𝑡𝑒𝑛𝑡𝐿𝑖𝑛𝑘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uk-UA" sz="2000" i="1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𝑐𝑜𝑛𝑐𝑒𝑝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𝑒𝑓𝑜𝑟𝑒</m:t>
                        </m:r>
                      </m:e>
                      <m:sub>
                        <m:d>
                          <m:dPr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uk-UA" sz="20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uk-UA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uk-UA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uk-UA" sz="20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uk-UA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𝐶𝐹</m:t>
                    </m:r>
                    <m:r>
                      <a:rPr lang="uk-UA" sz="2000" i="1">
                        <a:latin typeface="Cambria Math" panose="02040503050406030204" pitchFamily="18" charset="0"/>
                      </a:rPr>
                      <m:t> = 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.2</m:t>
                    </m:r>
                    <m:r>
                      <a:rPr lang="uk-UA" sz="2000" i="1">
                        <a:latin typeface="Cambria Math" panose="02040503050406030204" pitchFamily="18" charset="0"/>
                      </a:rPr>
                      <m:t> ∗ </m:t>
                    </m:r>
                    <m:d>
                      <m:d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000" i="1">
                            <a:latin typeface="Cambria Math" panose="02040503050406030204" pitchFamily="18" charset="0"/>
                          </a:rPr>
                          <m:t>1 – </m:t>
                        </m:r>
                        <m:f>
                          <m:f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𝑜𝑠𝑖𝑡𝑖𝑜𝑛</m:t>
                            </m:r>
                            <m:r>
                              <a:rPr lang="uk-UA" sz="20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𝐿𝑒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𝑛𝑔𝑡h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800" dirty="0" smtClean="0"/>
              </a:p>
              <a:p>
                <a:pPr marL="0" indent="0">
                  <a:buNone/>
                </a:pPr>
                <a:endParaRPr lang="ru-RU" sz="800" i="1" dirty="0" smtClean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uk-UA" sz="2400" dirty="0" smtClean="0"/>
                  <a:t>Назва статті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uk-UA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uk-UA" sz="2400" dirty="0" smtClean="0"/>
                  <a:t> містить у собі назву статті</a:t>
                </a:r>
                <a14:m>
                  <m:oMath xmlns:m="http://schemas.openxmlformats.org/officeDocument/2006/math">
                    <m:r>
                      <a:rPr lang="uk-UA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uk-UA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4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uk-UA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uk-UA" sz="20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uk-UA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uk-UA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𝑇𝑖𝑡𝑙𝑒𝐼𝑛𝑐𝑙𝑢𝑠𝑖𝑜𝑛𝑠</m:t>
                    </m:r>
                    <m:r>
                      <a:rPr lang="uk-UA" sz="2000" i="1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𝑐𝑜𝑛𝑐𝑒𝑝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𝑒𝑓𝑜𝑟𝑒</m:t>
                        </m:r>
                      </m:e>
                      <m:sub>
                        <m:d>
                          <m:dPr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uk-UA" sz="20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uk-UA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uk-UA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uk-UA" sz="20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uk-UA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𝐶𝐹</m:t>
                    </m:r>
                    <m:r>
                      <a:rPr lang="uk-UA" sz="2000" i="1">
                        <a:latin typeface="Cambria Math" panose="02040503050406030204" pitchFamily="18" charset="0"/>
                      </a:rPr>
                      <m:t> = 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uk-UA" sz="2000" i="1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uk-UA" sz="200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uk-UA" sz="800" i="1" dirty="0" smtClean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ru-RU" sz="2400" dirty="0" smtClean="0"/>
                  <a:t>Текст </a:t>
                </a:r>
                <a:r>
                  <a:rPr lang="uk-UA" sz="2400" dirty="0" smtClean="0"/>
                  <a:t>статті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uk-UA" sz="2400" dirty="0"/>
                  <a:t> містить у собі </a:t>
                </a:r>
                <a:r>
                  <a:rPr lang="uk-UA" sz="2400" dirty="0" smtClean="0"/>
                  <a:t>назву </a:t>
                </a:r>
                <a:r>
                  <a:rPr lang="uk-UA" sz="2400" dirty="0"/>
                  <a:t>статті</a:t>
                </a:r>
                <a14:m>
                  <m:oMath xmlns:m="http://schemas.openxmlformats.org/officeDocument/2006/math">
                    <m:r>
                      <a:rPr lang="uk-UA" sz="24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4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uk-UA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uk-UA" sz="20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uk-UA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uk-UA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𝑇𝑖𝑡𝑙𝑒𝐶𝑜𝑛𝑡𝑒𝑛𝑡𝐼𝑛𝑐𝑙𝑢𝑠𝑖𝑜𝑛𝑠</m:t>
                    </m:r>
                    <m:r>
                      <a:rPr lang="uk-UA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𝑐𝑜𝑛𝑐𝑒𝑝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𝑡𝐵𝑒𝑓𝑜𝑟𝑒</m:t>
                        </m:r>
                      </m:e>
                      <m:sub>
                        <m:d>
                          <m:dPr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uk-UA" sz="20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uk-UA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uk-UA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uk-UA" sz="20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uk-UA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𝐶𝐹</m:t>
                    </m:r>
                    <m:r>
                      <a:rPr lang="uk-UA" sz="2000" i="1">
                        <a:latin typeface="Cambria Math" panose="02040503050406030204" pitchFamily="18" charset="0"/>
                      </a:rPr>
                      <m:t> = 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.1</m:t>
                    </m:r>
                    <m:r>
                      <a:rPr lang="uk-UA" sz="2000" i="1">
                        <a:latin typeface="Cambria Math" panose="02040503050406030204" pitchFamily="18" charset="0"/>
                      </a:rPr>
                      <m:t> ∗ </m:t>
                    </m:r>
                    <m:d>
                      <m:d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000" i="1">
                            <a:latin typeface="Cambria Math" panose="02040503050406030204" pitchFamily="18" charset="0"/>
                          </a:rPr>
                          <m:t>1 – </m:t>
                        </m:r>
                        <m:f>
                          <m:f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𝑃𝑜𝑠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𝑖𝑡𝑖𝑜𝑛</m:t>
                            </m:r>
                            <m:r>
                              <a:rPr lang="uk-UA" sz="20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𝐿𝑒𝑛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𝑔𝑡h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ru-RU" sz="2000" dirty="0"/>
              </a:p>
              <a:p>
                <a:pPr marL="0" indent="0">
                  <a:buNone/>
                </a:pPr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25562"/>
                <a:ext cx="11353801" cy="5532437"/>
              </a:xfrm>
              <a:blipFill>
                <a:blip r:embed="rId2"/>
                <a:stretch>
                  <a:fillRect l="-805" t="-1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319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729" y="2334410"/>
            <a:ext cx="5701554" cy="46040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306" y="0"/>
            <a:ext cx="10515600" cy="1325563"/>
          </a:xfrm>
        </p:spPr>
        <p:txBody>
          <a:bodyPr/>
          <a:lstStyle/>
          <a:p>
            <a:r>
              <a:rPr lang="uk-UA" dirty="0" smtClean="0"/>
              <a:t>Кінцевий результат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306" y="132556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 smtClean="0"/>
              <a:t>Результатом </a:t>
            </a:r>
            <a:r>
              <a:rPr lang="uk-UA" sz="2600" dirty="0" smtClean="0"/>
              <a:t>є </a:t>
            </a:r>
            <a:r>
              <a:rPr lang="ru-RU" sz="2600" dirty="0" smtClean="0"/>
              <a:t>зважений </a:t>
            </a:r>
            <a:r>
              <a:rPr lang="ru-RU" sz="2600" dirty="0"/>
              <a:t>орієнтований </a:t>
            </a:r>
            <a:r>
              <a:rPr lang="ru-RU" sz="2600" dirty="0" smtClean="0"/>
              <a:t>граф, вершини якого – статті, а ребра – </a:t>
            </a:r>
            <a:r>
              <a:rPr lang="uk-UA" sz="2600" dirty="0" smtClean="0"/>
              <a:t>дидактичні </a:t>
            </a:r>
            <a:r>
              <a:rPr lang="ru-RU" sz="2600" dirty="0" smtClean="0"/>
              <a:t>зв</a:t>
            </a:r>
            <a:r>
              <a:rPr lang="en-US" sz="2600" dirty="0" smtClean="0"/>
              <a:t>’</a:t>
            </a:r>
            <a:r>
              <a:rPr lang="ru-RU" sz="2600" dirty="0" smtClean="0"/>
              <a:t>язки. Кожному зв</a:t>
            </a:r>
            <a:r>
              <a:rPr lang="en-US" sz="2600" dirty="0" smtClean="0"/>
              <a:t>’</a:t>
            </a:r>
            <a:r>
              <a:rPr lang="ru-RU" sz="2600" dirty="0" smtClean="0"/>
              <a:t>язку відповідає фактор впевненості у тому, що зв</a:t>
            </a:r>
            <a:r>
              <a:rPr lang="en-US" sz="2600" dirty="0" smtClean="0"/>
              <a:t>’</a:t>
            </a:r>
            <a:r>
              <a:rPr lang="ru-RU" sz="2600" dirty="0" smtClean="0"/>
              <a:t>язок існує.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24635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uk-UA" dirty="0" smtClean="0"/>
              <a:t>Швидкість роботи системи		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1753985"/>
            <a:ext cx="10932704" cy="33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04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7531</TotalTime>
  <Words>483</Words>
  <Application>Microsoft Office PowerPoint</Application>
  <PresentationFormat>Widescreen</PresentationFormat>
  <Paragraphs>98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Trebuchet MS</vt:lpstr>
      <vt:lpstr>Wingdings 3</vt:lpstr>
      <vt:lpstr>Office Theme</vt:lpstr>
      <vt:lpstr>Facet</vt:lpstr>
      <vt:lpstr>Високопродуктивна довідково-інформаційна система на основі Wikipedia</vt:lpstr>
      <vt:lpstr>Актуальність теми</vt:lpstr>
      <vt:lpstr>Мета роботи</vt:lpstr>
      <vt:lpstr>Дидактичні зв’язки</vt:lpstr>
      <vt:lpstr>Дидактичні зв’язки</vt:lpstr>
      <vt:lpstr>Множина зв’язаних з цільовою статей</vt:lpstr>
      <vt:lpstr>Факти і правила дидактичного впорядкування</vt:lpstr>
      <vt:lpstr>Кінцевий результат</vt:lpstr>
      <vt:lpstr>Швидкість роботи системи  </vt:lpstr>
      <vt:lpstr>Засоби розробки</vt:lpstr>
      <vt:lpstr>Cховище даних</vt:lpstr>
      <vt:lpstr>Завантаження даних</vt:lpstr>
      <vt:lpstr>Завантаження даних</vt:lpstr>
      <vt:lpstr>Завантаження даних</vt:lpstr>
      <vt:lpstr>Завантаження даних</vt:lpstr>
      <vt:lpstr>Принцип роботи системи</vt:lpstr>
      <vt:lpstr>Побудова дидактичних зв’язків (жирным виделить)</vt:lpstr>
      <vt:lpstr>Результуюча продуктивність системи</vt:lpstr>
      <vt:lpstr>Детальна Архітектура  системи</vt:lpstr>
      <vt:lpstr>Результат</vt:lpstr>
      <vt:lpstr>Результат</vt:lpstr>
      <vt:lpstr>Висновки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аналізу  онлайн-енциклопедії  для генерації  дидактичних рекомендацій</dc:title>
  <dc:creator>ed</dc:creator>
  <cp:lastModifiedBy>ed</cp:lastModifiedBy>
  <cp:revision>182</cp:revision>
  <dcterms:created xsi:type="dcterms:W3CDTF">2016-04-18T17:15:26Z</dcterms:created>
  <dcterms:modified xsi:type="dcterms:W3CDTF">2017-11-30T11:45:13Z</dcterms:modified>
</cp:coreProperties>
</file>