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3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7" r:id="rId4"/>
    <p:sldId id="262" r:id="rId5"/>
    <p:sldId id="276" r:id="rId6"/>
    <p:sldId id="271" r:id="rId7"/>
    <p:sldId id="283" r:id="rId8"/>
    <p:sldId id="281" r:id="rId9"/>
    <p:sldId id="275" r:id="rId10"/>
    <p:sldId id="279" r:id="rId11"/>
    <p:sldId id="285" r:id="rId12"/>
    <p:sldId id="267" r:id="rId13"/>
    <p:sldId id="28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!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77"/>
            <p14:sldId id="262"/>
            <p14:sldId id="276"/>
            <p14:sldId id="271"/>
            <p14:sldId id="283"/>
            <p14:sldId id="281"/>
            <p14:sldId id="275"/>
            <p14:sldId id="279"/>
            <p14:sldId id="285"/>
            <p14:sldId id="267"/>
            <p14:sldId id="286"/>
          </p14:sldIdLst>
        </p14:section>
        <p14:section name="Дополнительные сведения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Автор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7" autoAdjust="0"/>
    <p:restoredTop sz="94280" autoAdjust="0"/>
  </p:normalViewPr>
  <p:slideViewPr>
    <p:cSldViewPr snapToGrid="0">
      <p:cViewPr varScale="1">
        <p:scale>
          <a:sx n="114" d="100"/>
          <a:sy n="114" d="100"/>
        </p:scale>
        <p:origin x="64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1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8B867-C0E9-4677-A1E6-26A91062B287}" type="datetimeFigureOut">
              <a:rPr lang="ru-RU" smtClean="0"/>
              <a:t>26.05.2016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45933-9244-4FF4-949C-8BEE462098C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87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ru-RU" smtClean="0"/>
              <a:t>26.05.2016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26.05.2016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87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26.05.2016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2328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26.05.2016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6229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26.05.2016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191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26.05.2016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265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26.05.2016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086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26.05.2016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549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26.05.2016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0134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26.05.2016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26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26.05.2016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1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t>26.05.2016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68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ru-RU" smtClean="0"/>
              <a:t>26.05.2016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76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589" y="801848"/>
            <a:ext cx="11027120" cy="4023649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uk-UA" sz="7200" dirty="0">
                <a:solidFill>
                  <a:schemeClr val="bg1"/>
                </a:solidFill>
              </a:rPr>
              <a:t>Система агрегації контенту з різних тематичних сайтів</a:t>
            </a:r>
            <a:endParaRPr lang="ru-RU" sz="7200" b="0" i="0" dirty="0">
              <a:solidFill>
                <a:schemeClr val="bg1"/>
              </a:solidFill>
              <a:latin typeface="Segoe U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46067" y="5270000"/>
            <a:ext cx="5466300" cy="1137793"/>
          </a:xfrm>
        </p:spPr>
        <p:txBody>
          <a:bodyPr>
            <a:normAutofit/>
          </a:bodyPr>
          <a:lstStyle/>
          <a:p>
            <a:pPr algn="l"/>
            <a:r>
              <a:rPr lang="uk-UA" i="1" dirty="0">
                <a:solidFill>
                  <a:schemeClr val="tx1"/>
                </a:solidFill>
              </a:rPr>
              <a:t>Виконав</a:t>
            </a:r>
            <a:r>
              <a:rPr lang="en-US" i="1" dirty="0">
                <a:solidFill>
                  <a:schemeClr val="tx1"/>
                </a:solidFill>
              </a:rPr>
              <a:t>: </a:t>
            </a:r>
            <a:r>
              <a:rPr lang="uk-UA" i="1" dirty="0">
                <a:solidFill>
                  <a:schemeClr val="tx1"/>
                </a:solidFill>
              </a:rPr>
              <a:t>Гребенюк О.І.</a:t>
            </a:r>
          </a:p>
          <a:p>
            <a:pPr algn="l"/>
            <a:r>
              <a:rPr lang="uk-UA" i="1" dirty="0">
                <a:solidFill>
                  <a:schemeClr val="tx1"/>
                </a:solidFill>
              </a:rPr>
              <a:t>Керівник: к. е. н., </a:t>
            </a:r>
            <a:r>
              <a:rPr lang="ru-RU" i="1" dirty="0"/>
              <a:t>доцент </a:t>
            </a:r>
            <a:r>
              <a:rPr lang="uk-UA" i="1" dirty="0">
                <a:solidFill>
                  <a:schemeClr val="tx1"/>
                </a:solidFill>
              </a:rPr>
              <a:t>Левченко Л.О.</a:t>
            </a:r>
            <a:endParaRPr lang="ru-R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27" y="0"/>
            <a:ext cx="11249025" cy="1400530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Створення структури даних та перегляд результатів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741"/>
            <a:ext cx="8440070" cy="29689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73" y="4293704"/>
            <a:ext cx="9440332" cy="256429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986" y="1324741"/>
            <a:ext cx="35718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8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1932" y="325390"/>
            <a:ext cx="9613861" cy="10809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b="0" i="0" dirty="0">
                <a:solidFill>
                  <a:schemeClr val="bg1"/>
                </a:solidFill>
                <a:latin typeface="Century Gothic" panose="020B0502020202020204" pitchFamily="34" charset="0"/>
              </a:rPr>
              <a:t>Висновки</a:t>
            </a:r>
            <a:endParaRPr lang="ru-RU" b="0" i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7321" y="1699121"/>
            <a:ext cx="1074936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uk-UA" dirty="0"/>
              <a:t>Було розроблено систему агрегації контенту з різних тематичних сайтів, яка включає ряд стадій та операцій, які дозволять прискорити процес збору даних.</a:t>
            </a:r>
          </a:p>
          <a:p>
            <a:pPr marL="342900" indent="-342900"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uk-UA" dirty="0"/>
              <a:t>Розглянуто етапи агрегації даних. Обґрунтовано переваги  використання розробленого програмного інструментарію агрегації контенту перед іншими.</a:t>
            </a:r>
          </a:p>
          <a:p>
            <a:pPr marL="342900" indent="-342900"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Char char="ü"/>
            </a:pPr>
            <a:r>
              <a:rPr lang="uk-UA" dirty="0"/>
              <a:t>Розроблено можливість експорту даних з системи агрегації контенту до інших систем.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51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5400" dirty="0"/>
              <a:t>Дякую за увагу!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9843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976" y="0"/>
            <a:ext cx="11307547" cy="10809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dirty="0">
                <a:solidFill>
                  <a:schemeClr val="bg1"/>
                </a:solidFill>
              </a:rPr>
              <a:t>Загальні задачі системи агрегації даних</a:t>
            </a:r>
            <a:endParaRPr lang="ru-RU" sz="3600" b="0" i="0" dirty="0">
              <a:solidFill>
                <a:schemeClr val="bg1"/>
              </a:solidFill>
              <a:latin typeface="Segoe UI Ligh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47494" y="1810332"/>
            <a:ext cx="8099611" cy="43973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Segoe UI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55945" y="2522402"/>
            <a:ext cx="5925783" cy="1096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dirty="0"/>
              <a:t>Визначення структур сторінки, яка аналізується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742" y="1379232"/>
            <a:ext cx="6211203" cy="108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uk-UA" dirty="0"/>
          </a:p>
          <a:p>
            <a:pPr lvl="0" algn="ctr"/>
            <a:r>
              <a:rPr lang="uk-UA" dirty="0"/>
              <a:t>Завантаження сторінки для парсингу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742" y="3663466"/>
            <a:ext cx="6211203" cy="109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uk-UA" dirty="0"/>
          </a:p>
          <a:p>
            <a:pPr lvl="0" algn="ctr"/>
            <a:r>
              <a:rPr lang="uk-UA" dirty="0" err="1"/>
              <a:t>Парсинг</a:t>
            </a:r>
            <a:r>
              <a:rPr lang="uk-UA" dirty="0"/>
              <a:t> та обробка інформації на сторінці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55945" y="4803090"/>
            <a:ext cx="5936055" cy="1096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uk-UA" dirty="0"/>
          </a:p>
          <a:p>
            <a:pPr lvl="0" algn="ctr"/>
            <a:r>
              <a:rPr lang="uk-UA" dirty="0"/>
              <a:t>Зберігання результату в базі даних</a:t>
            </a:r>
          </a:p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742" y="5954386"/>
            <a:ext cx="6211203" cy="883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r>
              <a:rPr lang="uk-UA" dirty="0"/>
              <a:t>Повернення результату обробки через </a:t>
            </a:r>
            <a:r>
              <a:rPr lang="en-US" dirty="0"/>
              <a:t>API</a:t>
            </a:r>
            <a:endParaRPr lang="uk-UA" dirty="0"/>
          </a:p>
          <a:p>
            <a:pPr algn="ctr"/>
            <a:endParaRPr lang="ru-RU" dirty="0"/>
          </a:p>
        </p:txBody>
      </p:sp>
      <p:sp>
        <p:nvSpPr>
          <p:cNvPr id="15" name="Стрелка углом 14"/>
          <p:cNvSpPr/>
          <p:nvPr/>
        </p:nvSpPr>
        <p:spPr>
          <a:xfrm rot="5400000">
            <a:off x="7121485" y="769169"/>
            <a:ext cx="860079" cy="240152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Стрелка углом 15"/>
          <p:cNvSpPr/>
          <p:nvPr/>
        </p:nvSpPr>
        <p:spPr>
          <a:xfrm rot="5400000" flipV="1">
            <a:off x="4464857" y="1825551"/>
            <a:ext cx="860080" cy="24897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Стрелка углом 16"/>
          <p:cNvSpPr/>
          <p:nvPr/>
        </p:nvSpPr>
        <p:spPr>
          <a:xfrm rot="5400000">
            <a:off x="7121484" y="3070712"/>
            <a:ext cx="860079" cy="240152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Стрелка углом 17"/>
          <p:cNvSpPr/>
          <p:nvPr/>
        </p:nvSpPr>
        <p:spPr>
          <a:xfrm rot="5400000" flipV="1">
            <a:off x="4464856" y="4144273"/>
            <a:ext cx="860080" cy="248970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1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3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389" y="-164383"/>
            <a:ext cx="11308524" cy="1208868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br>
              <a:rPr lang="ru-RU" dirty="0"/>
            </a:br>
            <a:r>
              <a:rPr lang="uk-UA" sz="4900" dirty="0">
                <a:solidFill>
                  <a:schemeClr val="bg1"/>
                </a:solidFill>
              </a:rPr>
              <a:t>Актуальність</a:t>
            </a:r>
            <a:br>
              <a:rPr lang="ru-RU" dirty="0"/>
            </a:br>
            <a:endParaRPr lang="ru-RU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99" y="2139009"/>
            <a:ext cx="8061821" cy="3455067"/>
          </a:xfr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434" y="312596"/>
            <a:ext cx="9613861" cy="10809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dirty="0">
                <a:solidFill>
                  <a:schemeClr val="bg1"/>
                </a:solidFill>
              </a:rPr>
              <a:t>Огляд аналогів</a:t>
            </a:r>
            <a:endParaRPr lang="ru-RU" sz="3600" b="0" i="0" dirty="0">
              <a:solidFill>
                <a:schemeClr val="bg1"/>
              </a:solidFill>
              <a:latin typeface="Segoe UI Light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83222"/>
              </p:ext>
            </p:extLst>
          </p:nvPr>
        </p:nvGraphicFramePr>
        <p:xfrm>
          <a:off x="0" y="1343875"/>
          <a:ext cx="12192000" cy="551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746">
                  <a:extLst>
                    <a:ext uri="{9D8B030D-6E8A-4147-A177-3AD203B41FA5}">
                      <a16:colId xmlns:a16="http://schemas.microsoft.com/office/drawing/2014/main" val="1571181825"/>
                    </a:ext>
                  </a:extLst>
                </a:gridCol>
                <a:gridCol w="51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6221">
                  <a:extLst>
                    <a:ext uri="{9D8B030D-6E8A-4147-A177-3AD203B41FA5}">
                      <a16:colId xmlns:a16="http://schemas.microsoft.com/office/drawing/2014/main" val="4151386934"/>
                    </a:ext>
                  </a:extLst>
                </a:gridCol>
              </a:tblGrid>
              <a:tr h="370861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Назва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Недоліки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Переваги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Оцінка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276">
                <a:tc>
                  <a:txBody>
                    <a:bodyPr/>
                    <a:lstStyle/>
                    <a:p>
                      <a:r>
                        <a:rPr lang="en-US" sz="1600" dirty="0"/>
                        <a:t>WebHarvy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noProof="0" dirty="0"/>
                        <a:t>- Необхідність</a:t>
                      </a:r>
                      <a:r>
                        <a:rPr lang="uk-UA" sz="1600" baseline="0" dirty="0"/>
                        <a:t> інсталяції на сервері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lang="uk-U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Можливість зберігання змісту в форматах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 </a:t>
                      </a:r>
                      <a:r>
                        <a:rPr lang="uk-U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та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csv</a:t>
                      </a:r>
                      <a:endParaRPr lang="uk-UA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uk-U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Можливість автоматичного переходу за посиланнями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uk-UA" sz="1600" dirty="0"/>
                        <a:t>Не потрібні знання </a:t>
                      </a:r>
                      <a:r>
                        <a:rPr lang="en-US" sz="1600" dirty="0"/>
                        <a:t>html</a:t>
                      </a:r>
                      <a:endParaRPr lang="uk-UA" sz="1600" dirty="0"/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uk-UA" sz="1600" dirty="0"/>
                        <a:t>Не </a:t>
                      </a:r>
                      <a:r>
                        <a:rPr lang="uk-U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потрібні</a:t>
                      </a:r>
                      <a:r>
                        <a:rPr lang="uk-UA" sz="1600" dirty="0"/>
                        <a:t> знання мови </a:t>
                      </a:r>
                      <a:r>
                        <a:rPr lang="uk-U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селекторів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679">
                <a:tc>
                  <a:txBody>
                    <a:bodyPr/>
                    <a:lstStyle/>
                    <a:p>
                      <a:r>
                        <a:rPr lang="en-US" sz="1600" dirty="0"/>
                        <a:t>import.io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- Можливість обробки тільки однієї сторінки.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uk-UA" sz="1600" dirty="0"/>
                        <a:t>Не потрібні знання </a:t>
                      </a:r>
                      <a:r>
                        <a:rPr lang="en-US" sz="1600" dirty="0"/>
                        <a:t>html</a:t>
                      </a:r>
                      <a:endParaRPr lang="uk-UA" sz="1600" dirty="0"/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uk-UA" sz="1600" dirty="0"/>
                        <a:t>Не </a:t>
                      </a:r>
                      <a:r>
                        <a:rPr lang="uk-U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потрібні</a:t>
                      </a:r>
                      <a:r>
                        <a:rPr lang="uk-UA" sz="1600" dirty="0"/>
                        <a:t> знання мови </a:t>
                      </a:r>
                      <a:r>
                        <a:rPr lang="uk-U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селекторів</a:t>
                      </a:r>
                      <a:endParaRPr lang="uk-UA" sz="1600" baseline="0" dirty="0"/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uk-UA" sz="1600" baseline="0" dirty="0"/>
                        <a:t>Можливість експорту у зовнішні системи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4436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Web Scraper 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- Необхідність вивчення</a:t>
                      </a:r>
                      <a:r>
                        <a:rPr lang="ru-RU" sz="1600" dirty="0"/>
                        <a:t> основ </a:t>
                      </a:r>
                      <a:r>
                        <a:rPr lang="en-US" sz="1600" dirty="0"/>
                        <a:t>html</a:t>
                      </a:r>
                      <a:r>
                        <a:rPr lang="uk-UA" sz="1600" dirty="0"/>
                        <a:t> та мови селекторів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lang="uk-U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Розширення до найпопулярнішого в світі браузера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 Chrome</a:t>
                      </a:r>
                      <a:endParaRPr lang="uk-UA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lang="uk-U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Корисний</a:t>
                      </a:r>
                      <a:r>
                        <a:rPr lang="uk-UA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для розробників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201674"/>
                  </a:ext>
                </a:extLst>
              </a:tr>
              <a:tr h="1886873">
                <a:tc>
                  <a:txBody>
                    <a:bodyPr/>
                    <a:lstStyle/>
                    <a:p>
                      <a:r>
                        <a:rPr lang="uk-UA" sz="1600" dirty="0"/>
                        <a:t>Система агрегації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- </a:t>
                      </a:r>
                      <a:r>
                        <a:rPr lang="uk-UA" sz="1600" dirty="0"/>
                        <a:t>Необхідність вчитися працювати з системою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uk-UA" sz="1600" dirty="0"/>
                        <a:t>Не потрібні знання </a:t>
                      </a:r>
                      <a:r>
                        <a:rPr lang="en-US" sz="1600" dirty="0"/>
                        <a:t>html</a:t>
                      </a:r>
                      <a:endParaRPr lang="uk-UA" sz="1600" dirty="0"/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uk-UA" sz="1600" dirty="0"/>
                        <a:t>Не </a:t>
                      </a:r>
                      <a:r>
                        <a:rPr lang="uk-U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потрібні</a:t>
                      </a:r>
                      <a:r>
                        <a:rPr lang="uk-UA" sz="1600" dirty="0"/>
                        <a:t> знання мови </a:t>
                      </a:r>
                      <a:r>
                        <a:rPr lang="uk-U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селекторів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uk-UA" sz="1600" dirty="0"/>
                        <a:t>Можливість автоматичного</a:t>
                      </a:r>
                      <a:r>
                        <a:rPr lang="uk-UA" sz="1600" baseline="0" dirty="0"/>
                        <a:t> переходу за посиланнями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uk-UA" sz="1600" baseline="0" dirty="0"/>
                        <a:t>Автоматичне визначення списку посилань</a:t>
                      </a:r>
                    </a:p>
                    <a:p>
                      <a:pPr marL="285750" indent="-285750">
                        <a:buFontTx/>
                        <a:buBlip>
                          <a:blip r:embed="rId2"/>
                        </a:buBlip>
                      </a:pPr>
                      <a:r>
                        <a:rPr lang="uk-UA" sz="1600" baseline="0" dirty="0"/>
                        <a:t>Можливість експорту у зовнішні системи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1558"/>
                  </a:ext>
                </a:extLst>
              </a:tr>
            </a:tbl>
          </a:graphicData>
        </a:graphic>
      </p:graphicFrame>
      <p:sp>
        <p:nvSpPr>
          <p:cNvPr id="5" name="Крест 4"/>
          <p:cNvSpPr/>
          <p:nvPr/>
        </p:nvSpPr>
        <p:spPr>
          <a:xfrm>
            <a:off x="9294842" y="2001637"/>
            <a:ext cx="506994" cy="516048"/>
          </a:xfrm>
          <a:prstGeom prst="plus">
            <a:avLst>
              <a:gd name="adj" fmla="val 3214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ест 6"/>
          <p:cNvSpPr/>
          <p:nvPr/>
        </p:nvSpPr>
        <p:spPr>
          <a:xfrm>
            <a:off x="9934571" y="1985025"/>
            <a:ext cx="506994" cy="516048"/>
          </a:xfrm>
          <a:prstGeom prst="plus">
            <a:avLst>
              <a:gd name="adj" fmla="val 3214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рест 7"/>
          <p:cNvSpPr/>
          <p:nvPr/>
        </p:nvSpPr>
        <p:spPr>
          <a:xfrm>
            <a:off x="10556291" y="1985025"/>
            <a:ext cx="506994" cy="516048"/>
          </a:xfrm>
          <a:prstGeom prst="plus">
            <a:avLst>
              <a:gd name="adj" fmla="val 3214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рест 8"/>
          <p:cNvSpPr/>
          <p:nvPr/>
        </p:nvSpPr>
        <p:spPr>
          <a:xfrm>
            <a:off x="9934571" y="3326730"/>
            <a:ext cx="506994" cy="516048"/>
          </a:xfrm>
          <a:prstGeom prst="plus">
            <a:avLst>
              <a:gd name="adj" fmla="val 3214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Крест 9"/>
          <p:cNvSpPr/>
          <p:nvPr/>
        </p:nvSpPr>
        <p:spPr>
          <a:xfrm>
            <a:off x="9294842" y="3362403"/>
            <a:ext cx="506994" cy="516048"/>
          </a:xfrm>
          <a:prstGeom prst="plus">
            <a:avLst>
              <a:gd name="adj" fmla="val 3214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рест 10"/>
          <p:cNvSpPr/>
          <p:nvPr/>
        </p:nvSpPr>
        <p:spPr>
          <a:xfrm>
            <a:off x="9294842" y="4300810"/>
            <a:ext cx="506994" cy="516048"/>
          </a:xfrm>
          <a:prstGeom prst="plus">
            <a:avLst>
              <a:gd name="adj" fmla="val 3214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Крест 11"/>
          <p:cNvSpPr/>
          <p:nvPr/>
        </p:nvSpPr>
        <p:spPr>
          <a:xfrm>
            <a:off x="9294842" y="5661576"/>
            <a:ext cx="506994" cy="516048"/>
          </a:xfrm>
          <a:prstGeom prst="plus">
            <a:avLst>
              <a:gd name="adj" fmla="val 3214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Крест 12"/>
          <p:cNvSpPr/>
          <p:nvPr/>
        </p:nvSpPr>
        <p:spPr>
          <a:xfrm>
            <a:off x="9925517" y="5661576"/>
            <a:ext cx="506994" cy="516048"/>
          </a:xfrm>
          <a:prstGeom prst="plus">
            <a:avLst>
              <a:gd name="adj" fmla="val 3214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Крест 13"/>
          <p:cNvSpPr/>
          <p:nvPr/>
        </p:nvSpPr>
        <p:spPr>
          <a:xfrm>
            <a:off x="10565246" y="5661576"/>
            <a:ext cx="506994" cy="516048"/>
          </a:xfrm>
          <a:prstGeom prst="plus">
            <a:avLst>
              <a:gd name="adj" fmla="val 3214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ест 14"/>
          <p:cNvSpPr/>
          <p:nvPr/>
        </p:nvSpPr>
        <p:spPr>
          <a:xfrm>
            <a:off x="11204975" y="5636812"/>
            <a:ext cx="506994" cy="516048"/>
          </a:xfrm>
          <a:prstGeom prst="plus">
            <a:avLst>
              <a:gd name="adj" fmla="val 3214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53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434" y="161363"/>
            <a:ext cx="10749367" cy="7102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uk-UA" dirty="0">
                <a:solidFill>
                  <a:schemeClr val="bg1"/>
                </a:solidFill>
              </a:rPr>
              <a:t>Технології системи агрегації </a:t>
            </a:r>
            <a:r>
              <a:rPr lang="ru-RU" dirty="0">
                <a:solidFill>
                  <a:schemeClr val="bg1"/>
                </a:solidFill>
              </a:rPr>
              <a:t>контенту</a:t>
            </a:r>
            <a:endParaRPr lang="ru-RU" sz="3600" b="0" i="0" dirty="0">
              <a:solidFill>
                <a:schemeClr val="bg1"/>
              </a:solidFill>
              <a:latin typeface="Segoe UI Ligh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8" y="4809632"/>
            <a:ext cx="990600" cy="990600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12508"/>
              </p:ext>
            </p:extLst>
          </p:nvPr>
        </p:nvGraphicFramePr>
        <p:xfrm>
          <a:off x="669955" y="1756372"/>
          <a:ext cx="10806820" cy="440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354"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Назва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Завдання, яке вирішується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000">
                <a:tc>
                  <a:txBody>
                    <a:bodyPr/>
                    <a:lstStyle/>
                    <a:p>
                      <a:r>
                        <a:rPr lang="en-US" dirty="0"/>
                        <a:t>.NET 4.5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Створено</a:t>
                      </a:r>
                      <a:r>
                        <a:rPr lang="uk-UA" baseline="0" dirty="0"/>
                        <a:t> консольний додаток та веб-додаток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254">
                <a:tc>
                  <a:txBody>
                    <a:bodyPr/>
                    <a:lstStyle/>
                    <a:p>
                      <a:r>
                        <a:rPr lang="en-US" dirty="0"/>
                        <a:t>ASP.NET MVC</a:t>
                      </a:r>
                      <a:r>
                        <a:rPr lang="en-US" baseline="0" dirty="0"/>
                        <a:t> 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Web-</a:t>
                      </a:r>
                      <a:r>
                        <a:rPr lang="uk-UA" baseline="0" dirty="0"/>
                        <a:t>інтерфейс, взаємодія користувача з системою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347"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baseline="0" dirty="0"/>
                        <a:t>Зберігання даних, створення динамічних структур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6210">
                <a:tc>
                  <a:txBody>
                    <a:bodyPr/>
                    <a:lstStyle/>
                    <a:p>
                      <a:r>
                        <a:rPr lang="en-US" dirty="0"/>
                        <a:t>KnockoutJs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Бібліотека </a:t>
                      </a:r>
                      <a:r>
                        <a:rPr lang="uk-UA" baseline="0" dirty="0"/>
                        <a:t>для створення інтерактивного </a:t>
                      </a:r>
                      <a:r>
                        <a:rPr lang="ru-RU" baseline="0" dirty="0"/>
                        <a:t>користувацького </a:t>
                      </a:r>
                      <a:r>
                        <a:rPr lang="uk-UA" baseline="0" dirty="0"/>
                        <a:t>інтерфейсу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347">
                <a:tc>
                  <a:txBody>
                    <a:bodyPr/>
                    <a:lstStyle/>
                    <a:p>
                      <a:r>
                        <a:rPr lang="en-US" dirty="0"/>
                        <a:t>jQuery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Бібліотека </a:t>
                      </a:r>
                      <a:r>
                        <a:rPr lang="uk-UA" baseline="0" dirty="0"/>
                        <a:t>для обробки подій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5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644" y="121844"/>
            <a:ext cx="10515600" cy="1325563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Архітектура системи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Левая фигурная скобка 2"/>
          <p:cNvSpPr/>
          <p:nvPr/>
        </p:nvSpPr>
        <p:spPr>
          <a:xfrm>
            <a:off x="7373764" y="2231394"/>
            <a:ext cx="411219" cy="4470459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239" y="2114623"/>
            <a:ext cx="2384269" cy="4704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2" y="1261799"/>
            <a:ext cx="6811352" cy="503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993439" cy="633132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bg1"/>
                </a:solidFill>
              </a:rPr>
              <a:t>Взаємодія користувача з системою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1339913"/>
            <a:ext cx="12006064" cy="551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192" y="37299"/>
            <a:ext cx="10515600" cy="13255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dirty="0">
                <a:solidFill>
                  <a:schemeClr val="bg1"/>
                </a:solidFill>
              </a:rPr>
              <a:t>Прикладні завдання</a:t>
            </a:r>
            <a:endParaRPr lang="ru-RU" sz="3600" b="0" i="0" dirty="0">
              <a:solidFill>
                <a:schemeClr val="bg1"/>
              </a:solidFill>
              <a:latin typeface="Segoe UI Light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37822"/>
              </p:ext>
            </p:extLst>
          </p:nvPr>
        </p:nvGraphicFramePr>
        <p:xfrm>
          <a:off x="1526264" y="1861838"/>
          <a:ext cx="9356002" cy="277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001">
                  <a:extLst>
                    <a:ext uri="{9D8B030D-6E8A-4147-A177-3AD203B41FA5}">
                      <a16:colId xmlns:a16="http://schemas.microsoft.com/office/drawing/2014/main" val="1579786538"/>
                    </a:ext>
                  </a:extLst>
                </a:gridCol>
                <a:gridCol w="4678001">
                  <a:extLst>
                    <a:ext uri="{9D8B030D-6E8A-4147-A177-3AD203B41FA5}">
                      <a16:colId xmlns:a16="http://schemas.microsoft.com/office/drawing/2014/main" val="552204151"/>
                    </a:ext>
                  </a:extLst>
                </a:gridCol>
              </a:tblGrid>
              <a:tr h="664721"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Назва завдання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Сайт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08366"/>
                  </a:ext>
                </a:extLst>
              </a:tr>
              <a:tr h="531777">
                <a:tc>
                  <a:txBody>
                    <a:bodyPr/>
                    <a:lstStyle/>
                    <a:p>
                      <a:r>
                        <a:rPr lang="uk-UA" dirty="0"/>
                        <a:t>Агрегація вакансій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rabotaplus.ua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293784"/>
                  </a:ext>
                </a:extLst>
              </a:tr>
              <a:tr h="788519">
                <a:tc>
                  <a:txBody>
                    <a:bodyPr/>
                    <a:lstStyle/>
                    <a:p>
                      <a:r>
                        <a:rPr lang="uk-UA" dirty="0"/>
                        <a:t>Агрегація погодних</a:t>
                      </a:r>
                      <a:r>
                        <a:rPr lang="uk-UA" baseline="0" dirty="0"/>
                        <a:t> умов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meteo.ua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weather.rumbler.ru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21177"/>
                  </a:ext>
                </a:extLst>
              </a:tr>
              <a:tr h="788519">
                <a:tc>
                  <a:txBody>
                    <a:bodyPr/>
                    <a:lstStyle/>
                    <a:p>
                      <a:r>
                        <a:rPr lang="uk-UA" dirty="0"/>
                        <a:t>Агрегація товарів з метою дослідження</a:t>
                      </a:r>
                      <a:r>
                        <a:rPr lang="uk-UA" baseline="0" dirty="0"/>
                        <a:t> пропозиції 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olx.ua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8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20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7905"/>
            <a:ext cx="12039600" cy="788894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Створення нового завдання агрегації даних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665" y="1369806"/>
            <a:ext cx="7993269" cy="24681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6" y="3943664"/>
            <a:ext cx="10379253" cy="29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583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305</Words>
  <Application>Microsoft Office PowerPoint</Application>
  <PresentationFormat>Широкоэкранный</PresentationFormat>
  <Paragraphs>75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Segoe UI</vt:lpstr>
      <vt:lpstr>Segoe UI Light</vt:lpstr>
      <vt:lpstr>Wingdings</vt:lpstr>
      <vt:lpstr>Тема Office</vt:lpstr>
      <vt:lpstr>Система агрегації контенту з різних тематичних сайтів</vt:lpstr>
      <vt:lpstr>Загальні задачі системи агрегації даних</vt:lpstr>
      <vt:lpstr> Актуальність </vt:lpstr>
      <vt:lpstr>Огляд аналогів</vt:lpstr>
      <vt:lpstr>Технології системи агрегації контенту</vt:lpstr>
      <vt:lpstr>Архітектура системи</vt:lpstr>
      <vt:lpstr>Взаємодія користувача з системою</vt:lpstr>
      <vt:lpstr>Прикладні завдання</vt:lpstr>
      <vt:lpstr>Створення нового завдання агрегації даних</vt:lpstr>
      <vt:lpstr>Створення структури даних та перегляд результатів</vt:lpstr>
      <vt:lpstr>Висновки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2013-04-16T18:44:51Z</dcterms:created>
  <dcterms:modified xsi:type="dcterms:W3CDTF">2016-05-26T08:13:51Z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