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77" r:id="rId5"/>
    <p:sldId id="271" r:id="rId6"/>
    <p:sldId id="283" r:id="rId7"/>
    <p:sldId id="281" r:id="rId8"/>
    <p:sldId id="279" r:id="rId9"/>
    <p:sldId id="285" r:id="rId10"/>
    <p:sldId id="287" r:id="rId11"/>
    <p:sldId id="267" r:id="rId12"/>
    <p:sldId id="28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7"/>
            <p14:sldId id="262"/>
            <p14:sldId id="276"/>
            <p14:sldId id="271"/>
            <p14:sldId id="283"/>
            <p14:sldId id="281"/>
            <p14:sldId id="275"/>
            <p14:sldId id="279"/>
            <p14:sldId id="285"/>
            <p14:sldId id="267"/>
            <p14:sldId id="286"/>
          </p14:sldIdLst>
        </p14:section>
        <p14:section name="Дополнительные сведения" id="{2CC34DB2-6590-42C0-AD4B-A04C6060184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-55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388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2323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7622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4191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8265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708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549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013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52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9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46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pPr/>
              <a:t>30.11.2017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137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89" y="801848"/>
            <a:ext cx="11027120" cy="402364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>
                <a:solidFill>
                  <a:schemeClr val="bg1"/>
                </a:solidFill>
              </a:rPr>
              <a:t>Система </a:t>
            </a:r>
            <a:r>
              <a:rPr lang="en-US" sz="7200" dirty="0" smtClean="0">
                <a:solidFill>
                  <a:schemeClr val="bg1"/>
                </a:solidFill>
              </a:rPr>
              <a:t>A/B </a:t>
            </a:r>
            <a:r>
              <a:rPr lang="uk-UA" sz="7200" dirty="0" smtClean="0">
                <a:solidFill>
                  <a:schemeClr val="bg1"/>
                </a:solidFill>
              </a:rPr>
              <a:t>тестування</a:t>
            </a:r>
            <a:endParaRPr lang="ru-RU" sz="72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4724" y="5270000"/>
            <a:ext cx="6137643" cy="1137793"/>
          </a:xfrm>
        </p:spPr>
        <p:txBody>
          <a:bodyPr>
            <a:normAutofit/>
          </a:bodyPr>
          <a:lstStyle/>
          <a:p>
            <a:pPr algn="l"/>
            <a:r>
              <a:rPr lang="uk-UA" i="1" dirty="0">
                <a:solidFill>
                  <a:schemeClr val="tx1"/>
                </a:solidFill>
              </a:rPr>
              <a:t>Виконав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uk-UA" i="1" dirty="0">
                <a:solidFill>
                  <a:schemeClr val="tx1"/>
                </a:solidFill>
              </a:rPr>
              <a:t>Гребенюк О.І.</a:t>
            </a:r>
          </a:p>
          <a:p>
            <a:pPr algn="l"/>
            <a:r>
              <a:rPr lang="uk-UA" i="1" dirty="0">
                <a:solidFill>
                  <a:schemeClr val="tx1"/>
                </a:solidFill>
              </a:rPr>
              <a:t>Керівник: к. </a:t>
            </a:r>
            <a:r>
              <a:rPr lang="uk-UA" i="1" dirty="0" smtClean="0">
                <a:solidFill>
                  <a:schemeClr val="tx1"/>
                </a:solidFill>
              </a:rPr>
              <a:t>т. </a:t>
            </a:r>
            <a:r>
              <a:rPr lang="uk-UA" i="1" dirty="0">
                <a:solidFill>
                  <a:schemeClr val="tx1"/>
                </a:solidFill>
              </a:rPr>
              <a:t>н., </a:t>
            </a:r>
            <a:r>
              <a:rPr lang="ru-RU" i="1" dirty="0"/>
              <a:t>доцент </a:t>
            </a:r>
            <a:r>
              <a:rPr lang="uk-UA" i="1" dirty="0" smtClean="0"/>
              <a:t>Смаковський</a:t>
            </a:r>
            <a:r>
              <a:rPr lang="uk-UA" i="1" dirty="0" smtClean="0">
                <a:solidFill>
                  <a:schemeClr val="tx1"/>
                </a:solidFill>
              </a:rPr>
              <a:t> </a:t>
            </a:r>
            <a:r>
              <a:rPr lang="uk-UA" i="1" dirty="0" smtClean="0"/>
              <a:t>Д</a:t>
            </a:r>
            <a:r>
              <a:rPr lang="uk-UA" i="1" dirty="0" smtClean="0">
                <a:solidFill>
                  <a:schemeClr val="tx1"/>
                </a:solidFill>
              </a:rPr>
              <a:t>. С.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32" y="325390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Висновки</a:t>
            </a:r>
            <a:endParaRPr lang="ru-RU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321" y="1699121"/>
            <a:ext cx="107493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/>
              <a:t>Було розроблено систему </a:t>
            </a:r>
            <a:r>
              <a:rPr lang="en-US" dirty="0" smtClean="0"/>
              <a:t>A/B </a:t>
            </a:r>
            <a:r>
              <a:rPr lang="uk-UA" dirty="0" smtClean="0"/>
              <a:t>тестування, </a:t>
            </a:r>
            <a:r>
              <a:rPr lang="uk-UA" dirty="0"/>
              <a:t>яка включає ряд стадій та операцій, які дозволять </a:t>
            </a:r>
            <a:r>
              <a:rPr lang="uk-UA" dirty="0" smtClean="0"/>
              <a:t>визначити найпривабливіший вигляд сторінки для відвідувачів сайту.</a:t>
            </a:r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 smtClean="0"/>
              <a:t>Розглянуто </a:t>
            </a:r>
            <a:r>
              <a:rPr lang="uk-UA" dirty="0" smtClean="0"/>
              <a:t>архітектури  </a:t>
            </a:r>
            <a:r>
              <a:rPr lang="uk-UA" dirty="0" smtClean="0"/>
              <a:t>та технології</a:t>
            </a:r>
            <a:r>
              <a:rPr lang="uk-UA" dirty="0" smtClean="0"/>
              <a:t>, та обґрунтовано використання обраної для реалізації системи.</a:t>
            </a:r>
            <a:endParaRPr lang="uk-UA" dirty="0"/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 smtClean="0"/>
              <a:t>РЕАЛІЗОВАНО сценарій роботи системи </a:t>
            </a:r>
            <a:r>
              <a:rPr lang="en-US" dirty="0" smtClean="0"/>
              <a:t>A/B </a:t>
            </a:r>
            <a:r>
              <a:rPr lang="uk-UA" dirty="0" smtClean="0"/>
              <a:t>тестування.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2785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="" xmlns:p14="http://schemas.microsoft.com/office/powerpoint/2010/main" val="4984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389" y="-164383"/>
            <a:ext cx="11308524" cy="120886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/>
            </a:r>
            <a:br>
              <a:rPr lang="ru-RU" dirty="0"/>
            </a:br>
            <a:r>
              <a:rPr lang="uk-UA" sz="4900" dirty="0" smtClean="0">
                <a:solidFill>
                  <a:schemeClr val="bg1"/>
                </a:solidFill>
              </a:rPr>
              <a:t>Ціль</a:t>
            </a:r>
            <a:r>
              <a:rPr lang="ru-RU" dirty="0"/>
              <a:t/>
            </a:r>
            <a:br>
              <a:rPr lang="ru-RU" dirty="0"/>
            </a:b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pic>
        <p:nvPicPr>
          <p:cNvPr id="6" name="Содержимое 5" descr="ab-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3" y="1812324"/>
            <a:ext cx="12141219" cy="4366054"/>
          </a:xfrm>
        </p:spPr>
      </p:pic>
      <p:sp>
        <p:nvSpPr>
          <p:cNvPr id="7" name="TextBox 6"/>
          <p:cNvSpPr txBox="1"/>
          <p:nvPr/>
        </p:nvSpPr>
        <p:spPr>
          <a:xfrm>
            <a:off x="3072714" y="4753232"/>
            <a:ext cx="172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Оригінальна сторінка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4692" y="3645243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82930" y="5704701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865708" y="1705232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Конверсія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976" y="0"/>
            <a:ext cx="11307547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Загальні задачі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7494" y="1810332"/>
            <a:ext cx="8099611" cy="4397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55945" y="2522402"/>
            <a:ext cx="5925783" cy="10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dirty="0" smtClean="0"/>
              <a:t>Розпізнавання елементів </a:t>
            </a:r>
            <a:r>
              <a:rPr lang="en-US" dirty="0" smtClean="0"/>
              <a:t>HTML </a:t>
            </a:r>
            <a:r>
              <a:rPr lang="uk-UA" dirty="0" smtClean="0"/>
              <a:t>сторінки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42" y="1379232"/>
            <a:ext cx="6211203" cy="108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 smtClean="0"/>
              <a:t>Створення</a:t>
            </a:r>
            <a:r>
              <a:rPr lang="ru-RU" dirty="0" smtClean="0"/>
              <a:t> задач</a:t>
            </a:r>
            <a:r>
              <a:rPr lang="uk-UA" dirty="0" smtClean="0"/>
              <a:t>і </a:t>
            </a:r>
            <a:r>
              <a:rPr lang="en-US" dirty="0" smtClean="0"/>
              <a:t>A/B </a:t>
            </a:r>
            <a:r>
              <a:rPr lang="uk-UA" dirty="0" smtClean="0"/>
              <a:t>тестування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742" y="3663466"/>
            <a:ext cx="6211203" cy="109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 smtClean="0"/>
              <a:t>Динамічна підміна елементу на сайті користувача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55945" y="4803090"/>
            <a:ext cx="5936055" cy="10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 smtClean="0"/>
              <a:t>Відслідковування переглядів сторінки та натискань на вибраний елемент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742" y="5954386"/>
            <a:ext cx="6211203" cy="883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uk-UA" dirty="0" smtClean="0"/>
              <a:t>Збереження та відображення результатів </a:t>
            </a:r>
            <a:r>
              <a:rPr lang="en-US" dirty="0" smtClean="0"/>
              <a:t>A/B </a:t>
            </a:r>
            <a:r>
              <a:rPr lang="uk-UA" dirty="0" smtClean="0"/>
              <a:t>тестування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15" name="Стрелка углом 14"/>
          <p:cNvSpPr/>
          <p:nvPr/>
        </p:nvSpPr>
        <p:spPr>
          <a:xfrm rot="5400000">
            <a:off x="7121485" y="769169"/>
            <a:ext cx="860079" cy="24015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Стрелка углом 15"/>
          <p:cNvSpPr/>
          <p:nvPr/>
        </p:nvSpPr>
        <p:spPr>
          <a:xfrm rot="5400000" flipV="1">
            <a:off x="4464857" y="1825551"/>
            <a:ext cx="860080" cy="24897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5400000">
            <a:off x="7121484" y="3070712"/>
            <a:ext cx="860079" cy="24015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Стрелка углом 17"/>
          <p:cNvSpPr/>
          <p:nvPr/>
        </p:nvSpPr>
        <p:spPr>
          <a:xfrm rot="5400000" flipV="1">
            <a:off x="4464856" y="4144273"/>
            <a:ext cx="860080" cy="248970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4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161363"/>
            <a:ext cx="10749367" cy="7102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Технології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8" y="4809632"/>
            <a:ext cx="990600" cy="99060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1312508"/>
              </p:ext>
            </p:extLst>
          </p:nvPr>
        </p:nvGraphicFramePr>
        <p:xfrm>
          <a:off x="436604" y="1647568"/>
          <a:ext cx="11328494" cy="46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4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5372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Завдання, яке вирішується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3957">
                <a:tc>
                  <a:txBody>
                    <a:bodyPr/>
                    <a:lstStyle/>
                    <a:p>
                      <a:r>
                        <a:rPr lang="en-US" dirty="0"/>
                        <a:t>.NET </a:t>
                      </a:r>
                      <a:r>
                        <a:rPr lang="en-US" dirty="0" smtClean="0"/>
                        <a:t>Core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Створення</a:t>
                      </a:r>
                      <a:r>
                        <a:rPr lang="uk-UA" baseline="0" dirty="0" smtClean="0"/>
                        <a:t> </a:t>
                      </a:r>
                      <a:r>
                        <a:rPr lang="en-US" baseline="0" dirty="0" smtClean="0"/>
                        <a:t>API</a:t>
                      </a:r>
                      <a:r>
                        <a:rPr lang="uk-UA" baseline="0" dirty="0" smtClean="0"/>
                        <a:t> для створення задач, а також збору статистичних 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5282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 smtClean="0"/>
                        <a:t>Бібліотека </a:t>
                      </a:r>
                      <a:r>
                        <a:rPr lang="uk-UA" baseline="0" noProof="0" dirty="0" smtClean="0"/>
                        <a:t>для створення інтерактивного користувацького інтерфейсу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2638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SQL Server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aseline="0" dirty="0"/>
                        <a:t>Зберігання </a:t>
                      </a:r>
                      <a:r>
                        <a:rPr lang="uk-UA" baseline="0" dirty="0" smtClean="0"/>
                        <a:t>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Asp.Net</a:t>
                      </a:r>
                      <a:r>
                        <a:rPr lang="en-US" baseline="0" dirty="0" smtClean="0"/>
                        <a:t> Identity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 smtClean="0"/>
                        <a:t>Система реєстрації</a:t>
                      </a:r>
                      <a:r>
                        <a:rPr lang="uk-UA" baseline="0" noProof="0" dirty="0" smtClean="0"/>
                        <a:t>, авторизації та  </a:t>
                      </a:r>
                      <a:r>
                        <a:rPr lang="uk-UA" baseline="0" noProof="0" dirty="0" err="1" smtClean="0"/>
                        <a:t>аутентифікації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0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44" y="121844"/>
            <a:ext cx="10515600" cy="1325563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Архітектура системи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 descr="ar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17" y="1338913"/>
            <a:ext cx="11895887" cy="55314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3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3439" cy="633132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/>
                </a:solidFill>
              </a:rPr>
              <a:t>Взаємодія користувача з системою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use 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709" y="1374987"/>
            <a:ext cx="9950004" cy="5483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2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7905"/>
            <a:ext cx="12039600" cy="788894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нового </a:t>
            </a:r>
            <a:r>
              <a:rPr lang="uk-UA" dirty="0" smtClean="0">
                <a:solidFill>
                  <a:schemeClr val="bg1"/>
                </a:solidFill>
              </a:rPr>
              <a:t>завдання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877" y="1376941"/>
            <a:ext cx="6554350" cy="54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9226380" y="2265406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>
            <a:off x="9222413" y="4221893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0800000">
            <a:off x="1985321" y="2792628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0800000">
            <a:off x="1989440" y="1865871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9185192" y="5461687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1002" y="1787611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Адреса сторінки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978440" y="2081907"/>
            <a:ext cx="229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Селектор вибраного елементу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5836" y="2650921"/>
            <a:ext cx="175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Оригінальний </a:t>
            </a:r>
            <a:endParaRPr lang="en-US" dirty="0" smtClean="0"/>
          </a:p>
          <a:p>
            <a:r>
              <a:rPr lang="en-US" dirty="0" smtClean="0"/>
              <a:t>HTML (A)</a:t>
            </a:r>
            <a:endParaRPr lang="ru-RU" dirty="0"/>
          </a:p>
        </p:txBody>
      </p:sp>
      <p:sp>
        <p:nvSpPr>
          <p:cNvPr id="18" name="Стрелка влево 17"/>
          <p:cNvSpPr/>
          <p:nvPr/>
        </p:nvSpPr>
        <p:spPr>
          <a:xfrm rot="10800000">
            <a:off x="1978330" y="3834261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2614" y="3650609"/>
            <a:ext cx="134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Змінений </a:t>
            </a:r>
            <a:endParaRPr lang="en-US" dirty="0" smtClean="0"/>
          </a:p>
          <a:p>
            <a:r>
              <a:rPr lang="en-US" dirty="0" smtClean="0"/>
              <a:t>HTML (B)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957732" y="4051883"/>
            <a:ext cx="223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створення завдання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999678" y="5368954"/>
            <a:ext cx="210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Вибраний елемент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2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27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Впровадження </a:t>
            </a:r>
            <a:r>
              <a:rPr lang="uk-UA" dirty="0" err="1" smtClean="0">
                <a:solidFill>
                  <a:schemeClr val="bg1"/>
                </a:solidFill>
              </a:rPr>
              <a:t>скрипту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41" y="1631093"/>
            <a:ext cx="8252222" cy="1581664"/>
          </a:xfrm>
          <a:prstGeom prst="rect">
            <a:avLst/>
          </a:prstGeom>
        </p:spPr>
      </p:pic>
      <p:sp>
        <p:nvSpPr>
          <p:cNvPr id="7" name="Стрелка влево 6"/>
          <p:cNvSpPr/>
          <p:nvPr/>
        </p:nvSpPr>
        <p:spPr>
          <a:xfrm>
            <a:off x="7422293" y="2677298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88411" y="2619633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Скрипт</a:t>
            </a:r>
            <a:r>
              <a:rPr lang="uk-UA" dirty="0" smtClean="0"/>
              <a:t> для копіювання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78" y="3478942"/>
            <a:ext cx="90106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8942176" y="5226909"/>
            <a:ext cx="584886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617676" y="5177482"/>
            <a:ext cx="238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Впроваджений </a:t>
            </a:r>
            <a:r>
              <a:rPr lang="uk-UA" dirty="0" err="1" smtClean="0"/>
              <a:t>скрипт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6119" y="5288692"/>
            <a:ext cx="8089557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23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8627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Перегляд результатів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097" y="1959575"/>
            <a:ext cx="309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340" y="1903197"/>
            <a:ext cx="30670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76865" y="142514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65" y="146221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B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1114" y="553762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60325" y="5189838"/>
            <a:ext cx="21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Таблиця результатів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201</Words>
  <Application>Microsoft Office PowerPoint</Application>
  <PresentationFormat>Произвольный</PresentationFormat>
  <Paragraphs>54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Система A/B тестування</vt:lpstr>
      <vt:lpstr> Ціль </vt:lpstr>
      <vt:lpstr>Загальні задачі системи A/B тестування</vt:lpstr>
      <vt:lpstr>Технології системи A/B тестування</vt:lpstr>
      <vt:lpstr>Архітектура системи</vt:lpstr>
      <vt:lpstr>Взаємодія користувача з системою</vt:lpstr>
      <vt:lpstr>Створення нового завдання A/B тестування</vt:lpstr>
      <vt:lpstr>Впровадження скрипту</vt:lpstr>
      <vt:lpstr>Перегляд результатів</vt:lpstr>
      <vt:lpstr>Висновки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2013-04-16T18:44:51Z</dcterms:created>
  <dcterms:modified xsi:type="dcterms:W3CDTF">2017-11-30T11:19:53Z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