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3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2" r:id="rId4"/>
    <p:sldId id="277" r:id="rId5"/>
    <p:sldId id="271" r:id="rId6"/>
    <p:sldId id="283" r:id="rId7"/>
    <p:sldId id="281" r:id="rId8"/>
    <p:sldId id="288" r:id="rId9"/>
    <p:sldId id="279" r:id="rId10"/>
    <p:sldId id="285" r:id="rId11"/>
    <p:sldId id="287" r:id="rId12"/>
    <p:sldId id="267" r:id="rId13"/>
    <p:sldId id="28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Добро пожаловать!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77"/>
            <p14:sldId id="262"/>
            <p14:sldId id="276"/>
            <p14:sldId id="271"/>
            <p14:sldId id="283"/>
            <p14:sldId id="281"/>
            <p14:sldId id="275"/>
            <p14:sldId id="279"/>
            <p14:sldId id="285"/>
            <p14:sldId id="267"/>
            <p14:sldId id="286"/>
          </p14:sldIdLst>
        </p14:section>
        <p14:section name="Дополнительные сведения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Автор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93" autoAdjust="0"/>
    <p:restoredTop sz="94280" autoAdjust="0"/>
  </p:normalViewPr>
  <p:slideViewPr>
    <p:cSldViewPr snapToGrid="0">
      <p:cViewPr>
        <p:scale>
          <a:sx n="100" d="100"/>
          <a:sy n="100" d="100"/>
        </p:scale>
        <p:origin x="-1128" y="-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194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8B867-C0E9-4677-A1E6-26A91062B287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45933-9244-4FF4-949C-8BEE462098C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887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3887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232328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176229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14191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8265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7086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10549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100134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9526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901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468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1376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589" y="801856"/>
            <a:ext cx="11027120" cy="4023649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uk-UA" sz="7200" dirty="0">
                <a:solidFill>
                  <a:schemeClr val="bg1"/>
                </a:solidFill>
              </a:rPr>
              <a:t>Система </a:t>
            </a:r>
            <a:r>
              <a:rPr lang="en-US" sz="7200" dirty="0" smtClean="0">
                <a:solidFill>
                  <a:schemeClr val="bg1"/>
                </a:solidFill>
              </a:rPr>
              <a:t>A/B </a:t>
            </a:r>
            <a:r>
              <a:rPr lang="uk-UA" sz="7200" dirty="0" smtClean="0">
                <a:solidFill>
                  <a:schemeClr val="bg1"/>
                </a:solidFill>
              </a:rPr>
              <a:t>тестування</a:t>
            </a:r>
            <a:endParaRPr lang="ru-RU" sz="7200" b="0" i="0" dirty="0">
              <a:solidFill>
                <a:schemeClr val="bg1"/>
              </a:solidFill>
              <a:latin typeface="Segoe U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74725" y="5270008"/>
            <a:ext cx="6137643" cy="1137793"/>
          </a:xfrm>
        </p:spPr>
        <p:txBody>
          <a:bodyPr>
            <a:normAutofit/>
          </a:bodyPr>
          <a:lstStyle/>
          <a:p>
            <a:pPr algn="l"/>
            <a:r>
              <a:rPr lang="uk-UA" i="1" dirty="0">
                <a:solidFill>
                  <a:schemeClr val="tx1"/>
                </a:solidFill>
              </a:rPr>
              <a:t>Виконав</a:t>
            </a:r>
            <a:r>
              <a:rPr lang="en-US" i="1" dirty="0">
                <a:solidFill>
                  <a:schemeClr val="tx1"/>
                </a:solidFill>
              </a:rPr>
              <a:t>: </a:t>
            </a:r>
            <a:r>
              <a:rPr lang="uk-UA" i="1" dirty="0">
                <a:solidFill>
                  <a:schemeClr val="tx1"/>
                </a:solidFill>
              </a:rPr>
              <a:t>Гребенюк О.І.</a:t>
            </a:r>
          </a:p>
          <a:p>
            <a:pPr algn="l"/>
            <a:r>
              <a:rPr lang="uk-UA" i="1" dirty="0">
                <a:solidFill>
                  <a:schemeClr val="tx1"/>
                </a:solidFill>
              </a:rPr>
              <a:t>Керівник: к. </a:t>
            </a:r>
            <a:r>
              <a:rPr lang="uk-UA" i="1" dirty="0" smtClean="0">
                <a:solidFill>
                  <a:schemeClr val="tx1"/>
                </a:solidFill>
              </a:rPr>
              <a:t>т. </a:t>
            </a:r>
            <a:r>
              <a:rPr lang="uk-UA" i="1" dirty="0">
                <a:solidFill>
                  <a:schemeClr val="tx1"/>
                </a:solidFill>
              </a:rPr>
              <a:t>н., </a:t>
            </a:r>
            <a:r>
              <a:rPr lang="ru-RU" i="1" dirty="0"/>
              <a:t>доцент </a:t>
            </a:r>
            <a:r>
              <a:rPr lang="uk-UA" i="1" dirty="0" smtClean="0"/>
              <a:t>Смаковський</a:t>
            </a:r>
            <a:r>
              <a:rPr lang="uk-UA" i="1" dirty="0" smtClean="0">
                <a:solidFill>
                  <a:schemeClr val="tx1"/>
                </a:solidFill>
              </a:rPr>
              <a:t> </a:t>
            </a:r>
            <a:r>
              <a:rPr lang="uk-UA" i="1" dirty="0" smtClean="0"/>
              <a:t>Д</a:t>
            </a:r>
            <a:r>
              <a:rPr lang="uk-UA" i="1" dirty="0" smtClean="0">
                <a:solidFill>
                  <a:schemeClr val="tx1"/>
                </a:solidFill>
              </a:rPr>
              <a:t>. С.</a:t>
            </a:r>
            <a:endParaRPr lang="ru-R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8633" y="0"/>
            <a:ext cx="11249025" cy="1400530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Перегляд результатів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9102" y="1959575"/>
            <a:ext cx="30956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7341" y="1903197"/>
            <a:ext cx="3067051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76870" y="1425145"/>
            <a:ext cx="302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Елемент</a:t>
            </a:r>
            <a:r>
              <a:rPr lang="en-US" dirty="0" smtClean="0"/>
              <a:t> A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525270" y="1462215"/>
            <a:ext cx="302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Елемент</a:t>
            </a:r>
            <a:r>
              <a:rPr lang="en-US" dirty="0" smtClean="0"/>
              <a:t> B</a:t>
            </a:r>
            <a:endParaRPr lang="ru-RU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0237" y="5372100"/>
            <a:ext cx="9818678" cy="102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822227" y="4875513"/>
            <a:ext cx="23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Таблиця результатів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1932" y="325390"/>
            <a:ext cx="9613861" cy="10809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b="0" i="0" dirty="0">
                <a:solidFill>
                  <a:schemeClr val="bg1"/>
                </a:solidFill>
                <a:latin typeface="Century Gothic" panose="020B0502020202020204" pitchFamily="34" charset="0"/>
              </a:rPr>
              <a:t>Висновки</a:t>
            </a:r>
            <a:endParaRPr lang="ru-RU" b="0" i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7321" y="1699128"/>
            <a:ext cx="10749368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uk-UA" sz="2000" dirty="0"/>
              <a:t>Було розроблено систему </a:t>
            </a:r>
            <a:r>
              <a:rPr lang="en-US" sz="2000" dirty="0" smtClean="0"/>
              <a:t>A/B </a:t>
            </a:r>
            <a:r>
              <a:rPr lang="uk-UA" sz="2000" dirty="0" smtClean="0"/>
              <a:t>тестування, </a:t>
            </a:r>
            <a:r>
              <a:rPr lang="uk-UA" sz="2000" dirty="0"/>
              <a:t>яка включає ряд стадій та операцій, які дозволять </a:t>
            </a:r>
            <a:r>
              <a:rPr lang="uk-UA" sz="2000" dirty="0" smtClean="0"/>
              <a:t>визначити найпривабливіший вигляд сторінки для відвідувачів сайту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uk-UA" sz="2000" dirty="0" smtClean="0"/>
              <a:t>Реалізовано сценарій роботи системи </a:t>
            </a:r>
            <a:r>
              <a:rPr lang="en-US" sz="2000" dirty="0" smtClean="0"/>
              <a:t>A/B </a:t>
            </a:r>
            <a:r>
              <a:rPr lang="uk-UA" sz="2000" dirty="0" smtClean="0"/>
              <a:t>тестування</a:t>
            </a: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uk-UA" sz="2000" dirty="0" smtClean="0"/>
              <a:t>Розроблено механізм створення задачі A/B тестування та розпізнавання елементів HTML сторінки</a:t>
            </a: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uk-UA" sz="2000" dirty="0" smtClean="0"/>
              <a:t>Реалізовано можливість динамічної підміни елементу на сайті користувача</a:t>
            </a:r>
            <a:r>
              <a:rPr lang="en-US" sz="2000" dirty="0" smtClean="0"/>
              <a:t>, </a:t>
            </a:r>
            <a:r>
              <a:rPr lang="uk-UA" sz="2000" dirty="0" smtClean="0"/>
              <a:t>відстеження переглядів сторінки та натискань на вибраний елемент</a:t>
            </a:r>
          </a:p>
        </p:txBody>
      </p:sp>
    </p:spTree>
    <p:extLst>
      <p:ext uri="{BB962C8B-B14F-4D97-AF65-F5344CB8AC3E}">
        <p14:creationId xmlns:p14="http://schemas.microsoft.com/office/powerpoint/2010/main" xmlns="" val="12785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5400" dirty="0"/>
              <a:t>Дякую за увагу!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xmlns="" val="4984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622" y="0"/>
            <a:ext cx="11308524" cy="1208868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ru-RU" dirty="0"/>
              <a:t/>
            </a:r>
            <a:br>
              <a:rPr lang="ru-RU" dirty="0"/>
            </a:br>
            <a:r>
              <a:rPr lang="uk-UA" sz="4900" dirty="0" smtClean="0">
                <a:solidFill>
                  <a:schemeClr val="bg1"/>
                </a:solidFill>
              </a:rPr>
              <a:t>Ціль</a:t>
            </a:r>
            <a:r>
              <a:rPr lang="ru-RU" dirty="0"/>
              <a:t/>
            </a:r>
            <a:br>
              <a:rPr lang="ru-RU" dirty="0"/>
            </a:br>
            <a:endParaRPr lang="ru-RU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pic>
        <p:nvPicPr>
          <p:cNvPr id="6" name="Содержимое 5" descr="ab-t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65" y="1812324"/>
            <a:ext cx="12141219" cy="4366054"/>
          </a:xfrm>
        </p:spPr>
      </p:pic>
      <p:sp>
        <p:nvSpPr>
          <p:cNvPr id="7" name="TextBox 6"/>
          <p:cNvSpPr txBox="1"/>
          <p:nvPr/>
        </p:nvSpPr>
        <p:spPr>
          <a:xfrm>
            <a:off x="3072715" y="4753236"/>
            <a:ext cx="172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Оригінальна сторінка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74695" y="3645243"/>
            <a:ext cx="17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Сторінка </a:t>
            </a:r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582931" y="5704701"/>
            <a:ext cx="17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Сторінка </a:t>
            </a:r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865713" y="1705232"/>
            <a:ext cx="11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Конверсія</a:t>
            </a:r>
            <a:endParaRPr lang="ru-RU" dirty="0"/>
          </a:p>
        </p:txBody>
      </p:sp>
      <p:pic>
        <p:nvPicPr>
          <p:cNvPr id="11" name="Рисунок 10" descr="ab-te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1131" y="4370701"/>
            <a:ext cx="1818529" cy="134046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896350" y="4776788"/>
            <a:ext cx="309563" cy="7572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581900" y="1695450"/>
            <a:ext cx="271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Проведення дослідження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057775" y="1676400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Зміна елемента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90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098" y="129396"/>
            <a:ext cx="11307547" cy="10809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dirty="0">
                <a:solidFill>
                  <a:schemeClr val="bg1"/>
                </a:solidFill>
              </a:rPr>
              <a:t>Загальні задачі системи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sz="3600" b="0" i="0" dirty="0">
              <a:solidFill>
                <a:schemeClr val="bg1"/>
              </a:solidFill>
              <a:latin typeface="Segoe UI Ligh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47497" y="1810340"/>
            <a:ext cx="8099611" cy="43973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Segoe UI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1334538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sz="2000" dirty="0" smtClean="0"/>
              <a:t>Створення задачі A/B тестування</a:t>
            </a:r>
          </a:p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sz="2000" dirty="0" smtClean="0"/>
              <a:t>Розпізнавання елементів HTML сторінки</a:t>
            </a:r>
          </a:p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sz="2000" dirty="0" smtClean="0"/>
              <a:t>Динамічна підміна елементу на сайті користувача</a:t>
            </a:r>
          </a:p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sz="2000" dirty="0" smtClean="0"/>
              <a:t>Відстеження переглядів сторінки та натискань на вибраний елемент</a:t>
            </a:r>
          </a:p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sz="2000" dirty="0" smtClean="0"/>
              <a:t>Збереження та відображення результатів A/B тестування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xmlns="" val="14994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428" y="299387"/>
            <a:ext cx="10749367" cy="7102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uk-UA" dirty="0">
                <a:solidFill>
                  <a:schemeClr val="bg1"/>
                </a:solidFill>
              </a:rPr>
              <a:t>Технології системи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sz="3600" b="0" i="0" dirty="0">
              <a:solidFill>
                <a:schemeClr val="bg1"/>
              </a:solidFill>
              <a:latin typeface="Segoe UI Ligh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3579" y="4809632"/>
            <a:ext cx="990600" cy="990600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1312508"/>
              </p:ext>
            </p:extLst>
          </p:nvPr>
        </p:nvGraphicFramePr>
        <p:xfrm>
          <a:off x="436606" y="1647568"/>
          <a:ext cx="11328494" cy="462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4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25372"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Назва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Завдання, яке вирішується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3957">
                <a:tc>
                  <a:txBody>
                    <a:bodyPr/>
                    <a:lstStyle/>
                    <a:p>
                      <a:r>
                        <a:rPr lang="en-US" dirty="0"/>
                        <a:t>.NET </a:t>
                      </a:r>
                      <a:r>
                        <a:rPr lang="en-US" dirty="0" smtClean="0"/>
                        <a:t>Core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Створення</a:t>
                      </a:r>
                      <a:r>
                        <a:rPr lang="uk-UA" baseline="0" dirty="0" smtClean="0"/>
                        <a:t> </a:t>
                      </a:r>
                      <a:r>
                        <a:rPr lang="en-US" baseline="0" dirty="0" smtClean="0"/>
                        <a:t>API</a:t>
                      </a:r>
                      <a:r>
                        <a:rPr lang="uk-UA" baseline="0" dirty="0" smtClean="0"/>
                        <a:t> для створення задач, а також збору статистичних даних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5282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noProof="0" dirty="0" smtClean="0"/>
                        <a:t>Бібліотека </a:t>
                      </a:r>
                      <a:r>
                        <a:rPr lang="uk-UA" baseline="0" noProof="0" dirty="0" smtClean="0"/>
                        <a:t>для створення інтерактивного користувацького інтерфейсу</a:t>
                      </a:r>
                      <a:endParaRPr lang="uk-UA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2638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SQL Server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baseline="0" dirty="0"/>
                        <a:t>Зберігання </a:t>
                      </a:r>
                      <a:r>
                        <a:rPr lang="uk-UA" baseline="0" dirty="0" smtClean="0"/>
                        <a:t>даних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96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Asp.Net</a:t>
                      </a:r>
                      <a:r>
                        <a:rPr lang="en-US" baseline="0" dirty="0" smtClean="0"/>
                        <a:t> Identity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noProof="0" dirty="0" smtClean="0"/>
                        <a:t>Система реєстрації</a:t>
                      </a:r>
                      <a:r>
                        <a:rPr lang="uk-UA" baseline="0" noProof="0" dirty="0" smtClean="0"/>
                        <a:t>, авторизації та </a:t>
                      </a:r>
                      <a:r>
                        <a:rPr lang="uk-UA" baseline="0" noProof="0" dirty="0" err="1" smtClean="0"/>
                        <a:t>аутентифікації</a:t>
                      </a:r>
                      <a:endParaRPr lang="uk-UA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904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7006" y="0"/>
            <a:ext cx="10515600" cy="1325563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Діаграма залежностей типів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 descr="Dependencies Graph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41296"/>
            <a:ext cx="12192000" cy="56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33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7" y="452718"/>
            <a:ext cx="10993439" cy="633132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bg1"/>
                </a:solidFill>
              </a:rPr>
              <a:t>Взаємодія користувача з системою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use c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071" y="1385717"/>
            <a:ext cx="9727039" cy="53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2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40" y="8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dirty="0" smtClean="0">
                <a:solidFill>
                  <a:schemeClr val="bg1"/>
                </a:solidFill>
              </a:rPr>
              <a:t>Етапи роботи з системою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17584" y="1604514"/>
            <a:ext cx="2562045" cy="72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1. Створення задачі A/B тестування</a:t>
            </a:r>
            <a:endParaRPr lang="uk-UA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61424" y="1601641"/>
            <a:ext cx="2562045" cy="72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2. Впровадження </a:t>
            </a:r>
            <a:r>
              <a:rPr lang="uk-UA" dirty="0" err="1" smtClean="0"/>
              <a:t>скрипту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88008" y="1598763"/>
            <a:ext cx="2562045" cy="72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3. Збір статистичної інформації</a:t>
            </a:r>
            <a:endParaRPr lang="uk-UA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083616" y="1604514"/>
            <a:ext cx="2562045" cy="72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4. Аналіз зібраної інформації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91706" y="2639687"/>
            <a:ext cx="261380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Вибір досліджуваної сторінки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Вибір елементу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Зміна оригінального елементу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Збереження задачі</a:t>
            </a:r>
            <a:endParaRPr lang="uk-UA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055743" y="1604509"/>
            <a:ext cx="0" cy="503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8908211" y="1601631"/>
            <a:ext cx="0" cy="503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3402" y="1618891"/>
            <a:ext cx="0" cy="503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44173" y="2662686"/>
            <a:ext cx="261380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Копіювання </a:t>
            </a:r>
            <a:r>
              <a:rPr lang="uk-UA" dirty="0" err="1" smtClean="0"/>
              <a:t>згенерованого</a:t>
            </a:r>
            <a:r>
              <a:rPr lang="uk-UA" dirty="0" smtClean="0"/>
              <a:t> </a:t>
            </a:r>
            <a:r>
              <a:rPr lang="uk-UA" dirty="0" err="1" smtClean="0"/>
              <a:t>скрипту</a:t>
            </a:r>
            <a:endParaRPr lang="uk-UA" dirty="0" smtClean="0"/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Вставка </a:t>
            </a:r>
            <a:r>
              <a:rPr lang="uk-UA" dirty="0" err="1" smtClean="0"/>
              <a:t>скрипту</a:t>
            </a:r>
            <a:r>
              <a:rPr lang="uk-UA" dirty="0" smtClean="0"/>
              <a:t> на сайт користувача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3638" y="2662698"/>
            <a:ext cx="26941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Завантаження </a:t>
            </a:r>
            <a:r>
              <a:rPr lang="uk-UA" dirty="0" err="1" smtClean="0"/>
              <a:t>скрипту</a:t>
            </a:r>
            <a:r>
              <a:rPr lang="uk-UA" dirty="0" smtClean="0"/>
              <a:t> на сайт користувача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Підміна </a:t>
            </a:r>
            <a:r>
              <a:rPr lang="ru-RU" dirty="0" smtClean="0"/>
              <a:t>е</a:t>
            </a:r>
            <a:r>
              <a:rPr lang="uk-UA" dirty="0" smtClean="0"/>
              <a:t>лементів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Відстеження та зберігання переглядів та натискань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80740" y="2679952"/>
            <a:ext cx="29789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Порівняння кількості натискань на досліджуванні </a:t>
            </a:r>
            <a:r>
              <a:rPr lang="ru-RU" dirty="0" smtClean="0"/>
              <a:t>е</a:t>
            </a:r>
            <a:r>
              <a:rPr lang="uk-UA" dirty="0" smtClean="0"/>
              <a:t>лементи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Відображення результатів </a:t>
            </a:r>
            <a:r>
              <a:rPr lang="en-US" dirty="0" smtClean="0"/>
              <a:t>A/B </a:t>
            </a:r>
            <a:r>
              <a:rPr lang="uk-UA" dirty="0" smtClean="0"/>
              <a:t>тестування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296955"/>
            <a:ext cx="12039600" cy="788894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Створення нового </a:t>
            </a:r>
            <a:r>
              <a:rPr lang="uk-UA" dirty="0" smtClean="0">
                <a:solidFill>
                  <a:schemeClr val="bg1"/>
                </a:solidFill>
              </a:rPr>
              <a:t>завдання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1882" y="1376947"/>
            <a:ext cx="6554351" cy="545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лево 9"/>
          <p:cNvSpPr/>
          <p:nvPr/>
        </p:nvSpPr>
        <p:spPr>
          <a:xfrm>
            <a:off x="9226385" y="2265406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>
            <a:off x="9222418" y="4221893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/>
          <p:cNvSpPr/>
          <p:nvPr/>
        </p:nvSpPr>
        <p:spPr>
          <a:xfrm rot="10800000">
            <a:off x="1985326" y="2792628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лево 12"/>
          <p:cNvSpPr/>
          <p:nvPr/>
        </p:nvSpPr>
        <p:spPr>
          <a:xfrm rot="10800000">
            <a:off x="1989445" y="1865871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лево 13"/>
          <p:cNvSpPr/>
          <p:nvPr/>
        </p:nvSpPr>
        <p:spPr>
          <a:xfrm>
            <a:off x="9185197" y="5461687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51007" y="1787616"/>
            <a:ext cx="185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Адреса сторінки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978441" y="2081911"/>
            <a:ext cx="229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Селектор вибраного елементу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25841" y="2650925"/>
            <a:ext cx="175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Оригінальний </a:t>
            </a:r>
            <a:endParaRPr lang="en-US" dirty="0" smtClean="0"/>
          </a:p>
          <a:p>
            <a:r>
              <a:rPr lang="en-US" dirty="0" smtClean="0"/>
              <a:t>HTML (A)</a:t>
            </a:r>
            <a:endParaRPr lang="ru-RU" dirty="0"/>
          </a:p>
        </p:txBody>
      </p:sp>
      <p:sp>
        <p:nvSpPr>
          <p:cNvPr id="18" name="Стрелка влево 17"/>
          <p:cNvSpPr/>
          <p:nvPr/>
        </p:nvSpPr>
        <p:spPr>
          <a:xfrm rot="10800000">
            <a:off x="1978334" y="3834261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2613" y="3650617"/>
            <a:ext cx="13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Змінений </a:t>
            </a:r>
            <a:endParaRPr lang="en-US" dirty="0" smtClean="0"/>
          </a:p>
          <a:p>
            <a:r>
              <a:rPr lang="en-US" dirty="0" smtClean="0"/>
              <a:t>HTML (B)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9957735" y="4051887"/>
            <a:ext cx="223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Кнопка створення завдання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9999679" y="5368959"/>
            <a:ext cx="210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Вибраний елемент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23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33" y="0"/>
            <a:ext cx="11249025" cy="1400530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Впровадження </a:t>
            </a:r>
            <a:r>
              <a:rPr lang="uk-UA" dirty="0" err="1" smtClean="0">
                <a:solidFill>
                  <a:schemeClr val="bg1"/>
                </a:solidFill>
              </a:rPr>
              <a:t>скрипту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 descr="co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525" y="1866900"/>
            <a:ext cx="1895475" cy="18954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5776" y="4533900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Скопіювати </a:t>
            </a:r>
            <a:r>
              <a:rPr lang="uk-UA" dirty="0" err="1" smtClean="0"/>
              <a:t>згенерований</a:t>
            </a:r>
            <a:r>
              <a:rPr lang="uk-UA" dirty="0" smtClean="0"/>
              <a:t> </a:t>
            </a:r>
            <a:r>
              <a:rPr lang="uk-UA" dirty="0" err="1" smtClean="0"/>
              <a:t>скрипт</a:t>
            </a:r>
            <a:endParaRPr lang="ru-RU" dirty="0"/>
          </a:p>
        </p:txBody>
      </p:sp>
      <p:pic>
        <p:nvPicPr>
          <p:cNvPr id="15" name="Рисунок 14" descr="computer_key_Inse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34488" y="1747838"/>
            <a:ext cx="2086345" cy="1966912"/>
          </a:xfrm>
          <a:prstGeom prst="rect">
            <a:avLst/>
          </a:prstGeom>
        </p:spPr>
      </p:pic>
      <p:pic>
        <p:nvPicPr>
          <p:cNvPr id="16" name="Рисунок 15" descr="search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90831" y="1838325"/>
            <a:ext cx="2410094" cy="20461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95800" y="4581525"/>
            <a:ext cx="303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Знайти досліджувану сторінку </a:t>
            </a:r>
            <a:r>
              <a:rPr lang="en-US" dirty="0" smtClean="0"/>
              <a:t>a</a:t>
            </a:r>
            <a:r>
              <a:rPr lang="uk-UA" dirty="0" smtClean="0"/>
              <a:t>бо </a:t>
            </a:r>
            <a:r>
              <a:rPr lang="en-US" dirty="0" smtClean="0"/>
              <a:t>layout-</a:t>
            </a:r>
            <a:r>
              <a:rPr lang="uk-UA" dirty="0" smtClean="0"/>
              <a:t>сторінку  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82051" y="4591050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Вставити скопійований  раніше </a:t>
            </a:r>
            <a:r>
              <a:rPr lang="uk-UA" dirty="0" err="1" smtClean="0"/>
              <a:t>скрипт</a:t>
            </a:r>
            <a:r>
              <a:rPr lang="uk-UA" dirty="0" smtClean="0"/>
              <a:t> на сторінку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523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Произвольный</PresentationFormat>
  <Paragraphs>71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Система A/B тестування</vt:lpstr>
      <vt:lpstr> Ціль </vt:lpstr>
      <vt:lpstr>Загальні задачі системи A/B тестування</vt:lpstr>
      <vt:lpstr>Технології системи A/B тестування</vt:lpstr>
      <vt:lpstr>Діаграма залежностей типів</vt:lpstr>
      <vt:lpstr>Взаємодія користувача з системою</vt:lpstr>
      <vt:lpstr>Етапи роботи з системою</vt:lpstr>
      <vt:lpstr>Створення нового завдання A/B тестування</vt:lpstr>
      <vt:lpstr>Впровадження скрипту</vt:lpstr>
      <vt:lpstr>Перегляд результатів</vt:lpstr>
      <vt:lpstr>Висновки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2013-04-16T18:44:51Z</dcterms:created>
  <dcterms:modified xsi:type="dcterms:W3CDTF">2017-12-06T10:28:08Z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