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Lato"/>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B2FD72-0DC7-4667-9ECF-2A8824878E71}">
  <a:tblStyle styleId="{59B2FD72-0DC7-4667-9ECF-2A8824878E7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uk-U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61445" l="29312" r="29312" t="105196"/>
          <a:stretch/>
        </p:blipFill>
        <p:spPr>
          <a:xfrm>
            <a:off x="0" y="0"/>
            <a:ext cx="18288000" cy="10287000"/>
          </a:xfrm>
          <a:prstGeom prst="rect">
            <a:avLst/>
          </a:prstGeom>
          <a:noFill/>
          <a:ln>
            <a:noFill/>
          </a:ln>
        </p:spPr>
      </p:pic>
      <p:pic>
        <p:nvPicPr>
          <p:cNvPr id="89" name="Google Shape;89;p13"/>
          <p:cNvPicPr preferRelativeResize="0"/>
          <p:nvPr/>
        </p:nvPicPr>
        <p:blipFill rotWithShape="1">
          <a:blip r:embed="rId4">
            <a:alphaModFix/>
          </a:blip>
          <a:srcRect b="0" l="16226" r="62784" t="0"/>
          <a:stretch/>
        </p:blipFill>
        <p:spPr>
          <a:xfrm rot="5400000">
            <a:off x="4507616" y="-4000500"/>
            <a:ext cx="9277684" cy="18288000"/>
          </a:xfrm>
          <a:prstGeom prst="rect">
            <a:avLst/>
          </a:prstGeom>
          <a:noFill/>
          <a:ln>
            <a:noFill/>
          </a:ln>
        </p:spPr>
      </p:pic>
      <p:sp>
        <p:nvSpPr>
          <p:cNvPr id="90" name="Google Shape;90;p13"/>
          <p:cNvSpPr txBox="1"/>
          <p:nvPr/>
        </p:nvSpPr>
        <p:spPr>
          <a:xfrm>
            <a:off x="895350" y="890064"/>
            <a:ext cx="16497300" cy="406265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uk-UA" sz="4400" u="none" cap="none" strike="noStrike">
                <a:solidFill>
                  <a:schemeClr val="dk1"/>
                </a:solidFill>
                <a:latin typeface="Calibri"/>
                <a:ea typeface="Calibri"/>
                <a:cs typeface="Calibri"/>
                <a:sym typeface="Calibri"/>
              </a:rPr>
              <a:t>МІНІСТЕРСТВО ОСВІТИ І НАУКИ УКРАЇНИ</a:t>
            </a:r>
            <a:br>
              <a:rPr b="0" i="0" lang="uk-UA" sz="4400" u="none" cap="none" strike="noStrike">
                <a:solidFill>
                  <a:schemeClr val="dk1"/>
                </a:solidFill>
                <a:latin typeface="Calibri"/>
                <a:ea typeface="Calibri"/>
                <a:cs typeface="Calibri"/>
                <a:sym typeface="Calibri"/>
              </a:rPr>
            </a:br>
            <a:r>
              <a:rPr b="0" i="0" lang="uk-UA" sz="4400" u="none" cap="none" strike="noStrike">
                <a:solidFill>
                  <a:schemeClr val="dk1"/>
                </a:solidFill>
                <a:latin typeface="Calibri"/>
                <a:ea typeface="Calibri"/>
                <a:cs typeface="Calibri"/>
                <a:sym typeface="Calibri"/>
              </a:rPr>
              <a:t>ХАРКІВСЬКИЙ НАЦІОНАЛЬНИЙ УНІВЕРСИТЕТ РАДІОЕЛЕКТРОНІКИ</a:t>
            </a:r>
            <a:br>
              <a:rPr b="0" i="0" lang="uk-UA" sz="4400" u="none" cap="none" strike="noStrike">
                <a:solidFill>
                  <a:schemeClr val="dk1"/>
                </a:solidFill>
                <a:latin typeface="Calibri"/>
                <a:ea typeface="Calibri"/>
                <a:cs typeface="Calibri"/>
                <a:sym typeface="Calibri"/>
              </a:rPr>
            </a:br>
            <a:br>
              <a:rPr b="0" i="0" lang="uk-UA" sz="4400" u="none" cap="none" strike="noStrike">
                <a:solidFill>
                  <a:schemeClr val="dk1"/>
                </a:solidFill>
                <a:latin typeface="Calibri"/>
                <a:ea typeface="Calibri"/>
                <a:cs typeface="Calibri"/>
                <a:sym typeface="Calibri"/>
              </a:rPr>
            </a:br>
            <a:br>
              <a:rPr b="0" i="0" lang="uk-UA" sz="4400" u="none" cap="none" strike="noStrike">
                <a:solidFill>
                  <a:schemeClr val="dk1"/>
                </a:solidFill>
                <a:latin typeface="Calibri"/>
                <a:ea typeface="Calibri"/>
                <a:cs typeface="Calibri"/>
                <a:sym typeface="Calibri"/>
              </a:rPr>
            </a:br>
            <a:r>
              <a:rPr b="1" i="0" lang="uk-UA" sz="4400" u="none" cap="none" strike="noStrike">
                <a:solidFill>
                  <a:schemeClr val="dk1"/>
                </a:solidFill>
                <a:latin typeface="Calibri"/>
                <a:ea typeface="Calibri"/>
                <a:cs typeface="Calibri"/>
                <a:sym typeface="Calibri"/>
              </a:rPr>
              <a:t>«Дослідження методів класифікації аномалій на супутникових знімках за допомогою комп'ютерного зору»</a:t>
            </a:r>
            <a:endParaRPr/>
          </a:p>
        </p:txBody>
      </p:sp>
      <p:sp>
        <p:nvSpPr>
          <p:cNvPr id="91" name="Google Shape;91;p13"/>
          <p:cNvSpPr txBox="1"/>
          <p:nvPr/>
        </p:nvSpPr>
        <p:spPr>
          <a:xfrm>
            <a:off x="7467600" y="7962900"/>
            <a:ext cx="9925200" cy="18135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uk-UA" sz="4000" u="none" cap="none" strike="noStrike">
                <a:solidFill>
                  <a:schemeClr val="dk1"/>
                </a:solidFill>
                <a:latin typeface="Calibri"/>
                <a:ea typeface="Calibri"/>
                <a:cs typeface="Calibri"/>
                <a:sym typeface="Calibri"/>
              </a:rPr>
              <a:t>Виконав: ст. гр. ІПЗм-23-</a:t>
            </a:r>
            <a:r>
              <a:rPr lang="uk-UA" sz="4000">
                <a:solidFill>
                  <a:schemeClr val="dk1"/>
                </a:solidFill>
                <a:latin typeface="Calibri"/>
                <a:ea typeface="Calibri"/>
                <a:cs typeface="Calibri"/>
                <a:sym typeface="Calibri"/>
              </a:rPr>
              <a:t>3</a:t>
            </a:r>
            <a:r>
              <a:rPr b="0" i="0" lang="uk-UA" sz="4000" u="none" cap="none" strike="noStrike">
                <a:solidFill>
                  <a:schemeClr val="dk1"/>
                </a:solidFill>
                <a:latin typeface="Calibri"/>
                <a:ea typeface="Calibri"/>
                <a:cs typeface="Calibri"/>
                <a:sym typeface="Calibri"/>
              </a:rPr>
              <a:t> </a:t>
            </a:r>
            <a:r>
              <a:rPr lang="uk-UA" sz="4000">
                <a:solidFill>
                  <a:schemeClr val="dk1"/>
                </a:solidFill>
                <a:latin typeface="Calibri"/>
                <a:ea typeface="Calibri"/>
                <a:cs typeface="Calibri"/>
                <a:sym typeface="Calibri"/>
              </a:rPr>
              <a:t>Василець О.О.</a:t>
            </a:r>
            <a:endParaRPr/>
          </a:p>
          <a:p>
            <a:pPr indent="0" lvl="0" marL="0" marR="0" rtl="0" algn="r">
              <a:spcBef>
                <a:spcPts val="0"/>
              </a:spcBef>
              <a:spcAft>
                <a:spcPts val="0"/>
              </a:spcAft>
              <a:buNone/>
            </a:pPr>
            <a:r>
              <a:rPr b="0" i="0" lang="uk-UA" sz="4000" u="none" cap="none" strike="noStrike">
                <a:solidFill>
                  <a:schemeClr val="dk1"/>
                </a:solidFill>
                <a:latin typeface="Calibri"/>
                <a:ea typeface="Calibri"/>
                <a:cs typeface="Calibri"/>
                <a:sym typeface="Calibri"/>
              </a:rPr>
              <a:t>Науковий керівник: </a:t>
            </a:r>
            <a:r>
              <a:rPr lang="uk-UA" sz="4000">
                <a:solidFill>
                  <a:schemeClr val="dk1"/>
                </a:solidFill>
                <a:latin typeface="Calibri"/>
                <a:ea typeface="Calibri"/>
                <a:cs typeface="Calibri"/>
                <a:sym typeface="Calibri"/>
              </a:rPr>
              <a:t>проф</a:t>
            </a:r>
            <a:r>
              <a:rPr b="0" i="0" lang="uk-UA" sz="4000" u="none" cap="none" strike="noStrike">
                <a:solidFill>
                  <a:schemeClr val="dk1"/>
                </a:solidFill>
                <a:latin typeface="Calibri"/>
                <a:ea typeface="Calibri"/>
                <a:cs typeface="Calibri"/>
                <a:sym typeface="Calibri"/>
              </a:rPr>
              <a:t>. </a:t>
            </a:r>
            <a:r>
              <a:rPr lang="uk-UA" sz="4000">
                <a:solidFill>
                  <a:schemeClr val="dk1"/>
                </a:solidFill>
                <a:latin typeface="Calibri"/>
                <a:ea typeface="Calibri"/>
                <a:cs typeface="Calibri"/>
                <a:sym typeface="Calibri"/>
              </a:rPr>
              <a:t>Руткас А.Г</a:t>
            </a:r>
            <a:r>
              <a:rPr b="0" i="0" lang="uk-UA" sz="4000" u="none" cap="none" strike="noStrike">
                <a:solidFill>
                  <a:schemeClr val="dk1"/>
                </a:solidFill>
                <a:latin typeface="Calibri"/>
                <a:ea typeface="Calibri"/>
                <a:cs typeface="Calibri"/>
                <a:sym typeface="Calibri"/>
              </a:rPr>
              <a:t>.</a:t>
            </a:r>
            <a:endParaRPr/>
          </a:p>
          <a:p>
            <a:pPr indent="0" lvl="0" marL="0" marR="0" rtl="0" algn="r">
              <a:lnSpc>
                <a:spcPct val="140015"/>
              </a:lnSpc>
              <a:spcBef>
                <a:spcPts val="0"/>
              </a:spcBef>
              <a:spcAft>
                <a:spcPts val="0"/>
              </a:spcAft>
              <a:buNone/>
            </a:pPr>
            <a:r>
              <a:t/>
            </a:r>
            <a:endParaRPr b="1" i="0" sz="3781"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64" name="Google Shape;164;p22"/>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2"/>
          <p:cNvSpPr txBox="1"/>
          <p:nvPr/>
        </p:nvSpPr>
        <p:spPr>
          <a:xfrm>
            <a:off x="1447800" y="774699"/>
            <a:ext cx="16535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3600">
                <a:solidFill>
                  <a:schemeClr val="dk1"/>
                </a:solidFill>
                <a:latin typeface="Calibri"/>
                <a:ea typeface="Calibri"/>
                <a:cs typeface="Calibri"/>
                <a:sym typeface="Calibri"/>
              </a:rPr>
              <a:t>Експериментальний аналіз класифікації аномалій на супутникових знімках</a:t>
            </a:r>
            <a:endParaRPr sz="3600">
              <a:solidFill>
                <a:schemeClr val="dk1"/>
              </a:solidFill>
              <a:latin typeface="Calibri"/>
              <a:ea typeface="Calibri"/>
              <a:cs typeface="Calibri"/>
              <a:sym typeface="Calibri"/>
            </a:endParaRPr>
          </a:p>
        </p:txBody>
      </p:sp>
      <p:sp>
        <p:nvSpPr>
          <p:cNvPr id="166" name="Google Shape;166;p22"/>
          <p:cNvSpPr txBox="1"/>
          <p:nvPr/>
        </p:nvSpPr>
        <p:spPr>
          <a:xfrm>
            <a:off x="10210800" y="1691334"/>
            <a:ext cx="7101840" cy="827919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Перший знімок (29 серпня – 13 вересня 2013 року) відображає початкову фазу повені. Зазначені сині області вздовж русел річок знижують значення NDVI, що вказує на наявність води або загибель рослинності, тоді як інші зони мають нормальний рослинний покрив. </a:t>
            </a:r>
            <a:endParaRPr/>
          </a:p>
          <a:p>
            <a:pPr indent="-457200" lvl="0" marL="457200" marR="0" rtl="0" algn="l">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Другий знімок (14–29 вересня 2013 року) зафіксував пік повені, коли значно збільшилась площа затоплених територій, особливо в долинах річок та низинних місцевостях. Сині ділянки свідчать про присутність води з низьким значенням NDVI.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Третій знімок (30 вересня – 15 жовтня 2013 року) показує початок регресії води. Площі синіх зон значно зменшились, а значення NDVI почали зростати, що вказує на відновлення рослинності.</a:t>
            </a:r>
            <a:endParaRPr/>
          </a:p>
        </p:txBody>
      </p:sp>
      <p:sp>
        <p:nvSpPr>
          <p:cNvPr id="167" name="Google Shape;167;p22"/>
          <p:cNvSpPr txBox="1"/>
          <p:nvPr/>
        </p:nvSpPr>
        <p:spPr>
          <a:xfrm>
            <a:off x="609600" y="9446659"/>
            <a:ext cx="9296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Calibri"/>
              <a:buNone/>
            </a:pPr>
            <a:r>
              <a:rPr i="1" lang="uk-UA" sz="2800">
                <a:solidFill>
                  <a:schemeClr val="dk1"/>
                </a:solidFill>
                <a:latin typeface="Calibri"/>
                <a:ea typeface="Calibri"/>
                <a:cs typeface="Calibri"/>
                <a:sym typeface="Calibri"/>
              </a:rPr>
              <a:t>Рисунок 1 – Супутникові знімки для аналізу затоплення</a:t>
            </a:r>
            <a:endParaRPr i="1" sz="2800">
              <a:solidFill>
                <a:schemeClr val="dk1"/>
              </a:solidFill>
              <a:latin typeface="Calibri"/>
              <a:ea typeface="Calibri"/>
              <a:cs typeface="Calibri"/>
              <a:sym typeface="Calibri"/>
            </a:endParaRPr>
          </a:p>
        </p:txBody>
      </p:sp>
      <p:pic>
        <p:nvPicPr>
          <p:cNvPr id="168" name="Google Shape;168;p22"/>
          <p:cNvPicPr preferRelativeResize="0"/>
          <p:nvPr/>
        </p:nvPicPr>
        <p:blipFill rotWithShape="1">
          <a:blip r:embed="rId3">
            <a:alphaModFix/>
          </a:blip>
          <a:srcRect b="14478" l="3901" r="48805" t="0"/>
          <a:stretch/>
        </p:blipFill>
        <p:spPr>
          <a:xfrm>
            <a:off x="2438400" y="1709769"/>
            <a:ext cx="5104541" cy="754752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74" name="Google Shape;174;p23"/>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3"/>
          <p:cNvSpPr txBox="1"/>
          <p:nvPr/>
        </p:nvSpPr>
        <p:spPr>
          <a:xfrm>
            <a:off x="1447800" y="774699"/>
            <a:ext cx="16535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3600">
                <a:solidFill>
                  <a:schemeClr val="dk1"/>
                </a:solidFill>
                <a:latin typeface="Calibri"/>
                <a:ea typeface="Calibri"/>
                <a:cs typeface="Calibri"/>
                <a:sym typeface="Calibri"/>
              </a:rPr>
              <a:t>Експериментальний аналіз класифікації аномалій на супутникових знімках</a:t>
            </a:r>
            <a:endParaRPr sz="3600">
              <a:solidFill>
                <a:schemeClr val="dk1"/>
              </a:solidFill>
              <a:latin typeface="Calibri"/>
              <a:ea typeface="Calibri"/>
              <a:cs typeface="Calibri"/>
              <a:sym typeface="Calibri"/>
            </a:endParaRPr>
          </a:p>
        </p:txBody>
      </p:sp>
      <p:sp>
        <p:nvSpPr>
          <p:cNvPr id="176" name="Google Shape;176;p23"/>
          <p:cNvSpPr txBox="1"/>
          <p:nvPr/>
        </p:nvSpPr>
        <p:spPr>
          <a:xfrm>
            <a:off x="1447800" y="8897250"/>
            <a:ext cx="8350234"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Calibri"/>
              <a:buNone/>
            </a:pPr>
            <a:r>
              <a:rPr i="1" lang="uk-UA" sz="2800">
                <a:solidFill>
                  <a:schemeClr val="dk1"/>
                </a:solidFill>
                <a:latin typeface="Calibri"/>
                <a:ea typeface="Calibri"/>
                <a:cs typeface="Calibri"/>
                <a:sym typeface="Calibri"/>
              </a:rPr>
              <a:t>Рисунок 2 – Результати класифікації аномалій на супутникових знімках у динаміці повені</a:t>
            </a:r>
            <a:endParaRPr i="1" sz="2800">
              <a:solidFill>
                <a:schemeClr val="dk1"/>
              </a:solidFill>
              <a:latin typeface="Calibri"/>
              <a:ea typeface="Calibri"/>
              <a:cs typeface="Calibri"/>
              <a:sym typeface="Calibri"/>
            </a:endParaRPr>
          </a:p>
        </p:txBody>
      </p:sp>
      <p:sp>
        <p:nvSpPr>
          <p:cNvPr id="177" name="Google Shape;177;p23"/>
          <p:cNvSpPr txBox="1"/>
          <p:nvPr/>
        </p:nvSpPr>
        <p:spPr>
          <a:xfrm>
            <a:off x="9984022" y="8883731"/>
            <a:ext cx="818713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Calibri"/>
              <a:buNone/>
            </a:pPr>
            <a:r>
              <a:rPr i="1" lang="uk-UA" sz="2800">
                <a:solidFill>
                  <a:schemeClr val="dk1"/>
                </a:solidFill>
                <a:latin typeface="Calibri"/>
                <a:ea typeface="Calibri"/>
                <a:cs typeface="Calibri"/>
                <a:sym typeface="Calibri"/>
              </a:rPr>
              <a:t>Рисунок 3 – Результати класифікації в консолі при виявленні аномальних зон NDVI</a:t>
            </a:r>
            <a:endParaRPr i="1" sz="2800">
              <a:solidFill>
                <a:schemeClr val="dk1"/>
              </a:solidFill>
              <a:latin typeface="Calibri"/>
              <a:ea typeface="Calibri"/>
              <a:cs typeface="Calibri"/>
              <a:sym typeface="Calibri"/>
            </a:endParaRPr>
          </a:p>
        </p:txBody>
      </p:sp>
      <p:pic>
        <p:nvPicPr>
          <p:cNvPr id="178" name="Google Shape;178;p23"/>
          <p:cNvPicPr preferRelativeResize="0"/>
          <p:nvPr/>
        </p:nvPicPr>
        <p:blipFill rotWithShape="1">
          <a:blip r:embed="rId3">
            <a:alphaModFix/>
          </a:blip>
          <a:srcRect b="0" l="0" r="0" t="0"/>
          <a:stretch/>
        </p:blipFill>
        <p:spPr>
          <a:xfrm>
            <a:off x="1447800" y="1745780"/>
            <a:ext cx="8350234" cy="6826720"/>
          </a:xfrm>
          <a:prstGeom prst="rect">
            <a:avLst/>
          </a:prstGeom>
          <a:noFill/>
          <a:ln cap="flat" cmpd="sng" w="9525">
            <a:solidFill>
              <a:schemeClr val="dk1"/>
            </a:solidFill>
            <a:prstDash val="solid"/>
            <a:round/>
            <a:headEnd len="sm" w="sm" type="none"/>
            <a:tailEnd len="sm" w="sm" type="none"/>
          </a:ln>
        </p:spPr>
      </p:pic>
      <p:pic>
        <p:nvPicPr>
          <p:cNvPr id="179" name="Google Shape;179;p23"/>
          <p:cNvPicPr preferRelativeResize="0"/>
          <p:nvPr/>
        </p:nvPicPr>
        <p:blipFill rotWithShape="1">
          <a:blip r:embed="rId4">
            <a:alphaModFix/>
          </a:blip>
          <a:srcRect b="0" l="0" r="0" t="0"/>
          <a:stretch/>
        </p:blipFill>
        <p:spPr>
          <a:xfrm>
            <a:off x="9984022" y="1865119"/>
            <a:ext cx="8187138" cy="63341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85" name="Google Shape;185;p24"/>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4"/>
          <p:cNvSpPr txBox="1"/>
          <p:nvPr/>
        </p:nvSpPr>
        <p:spPr>
          <a:xfrm>
            <a:off x="1447800" y="774699"/>
            <a:ext cx="16535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3600">
                <a:solidFill>
                  <a:schemeClr val="dk1"/>
                </a:solidFill>
                <a:latin typeface="Calibri"/>
                <a:ea typeface="Calibri"/>
                <a:cs typeface="Calibri"/>
                <a:sym typeface="Calibri"/>
              </a:rPr>
              <a:t>Підсумки дослідження</a:t>
            </a:r>
            <a:endParaRPr sz="3600">
              <a:solidFill>
                <a:schemeClr val="dk1"/>
              </a:solidFill>
              <a:latin typeface="Calibri"/>
              <a:ea typeface="Calibri"/>
              <a:cs typeface="Calibri"/>
              <a:sym typeface="Calibri"/>
            </a:endParaRPr>
          </a:p>
        </p:txBody>
      </p:sp>
      <p:sp>
        <p:nvSpPr>
          <p:cNvPr id="187" name="Google Shape;187;p24"/>
          <p:cNvSpPr txBox="1"/>
          <p:nvPr/>
        </p:nvSpPr>
        <p:spPr>
          <a:xfrm>
            <a:off x="1447800" y="1714500"/>
            <a:ext cx="15849600" cy="84638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Calibri"/>
              <a:buNone/>
            </a:pPr>
            <a:r>
              <a:rPr i="1" lang="uk-UA" sz="3200">
                <a:solidFill>
                  <a:schemeClr val="dk1"/>
                </a:solidFill>
                <a:latin typeface="Calibri"/>
                <a:ea typeface="Calibri"/>
                <a:cs typeface="Calibri"/>
                <a:sym typeface="Calibri"/>
              </a:rPr>
              <a:t>Реалістичність та корисність отриманих результатів </a:t>
            </a:r>
            <a:endParaRPr/>
          </a:p>
          <a:p>
            <a:pPr indent="0" lvl="0" marL="0" marR="0" rtl="0" algn="l">
              <a:spcBef>
                <a:spcPts val="0"/>
              </a:spcBef>
              <a:spcAft>
                <a:spcPts val="0"/>
              </a:spcAft>
              <a:buClr>
                <a:schemeClr val="dk1"/>
              </a:buClr>
              <a:buSzPts val="3200"/>
              <a:buFont typeface="Calibri"/>
              <a:buNone/>
            </a:pPr>
            <a:r>
              <a:rPr lang="uk-UA" sz="3200">
                <a:solidFill>
                  <a:schemeClr val="dk1"/>
                </a:solidFill>
                <a:latin typeface="Calibri"/>
                <a:ea typeface="Calibri"/>
                <a:cs typeface="Calibri"/>
                <a:sym typeface="Calibri"/>
              </a:rPr>
              <a:t>Дослідження підтвердило актуальність класифікації аномалій на супутникових знімках для екологічного моніторингу. Метод SVM з RBF-ядром показав високу точність виявлення NDVI-аномалій, зокрема для виявлення повеней, з результатами точності 94.62% та F1-score 0.923. </a:t>
            </a:r>
            <a:endParaRPr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t/>
            </a:r>
            <a:endParaRPr i="1"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rPr i="1" lang="uk-UA" sz="3200">
                <a:solidFill>
                  <a:schemeClr val="dk1"/>
                </a:solidFill>
                <a:latin typeface="Calibri"/>
                <a:ea typeface="Calibri"/>
                <a:cs typeface="Calibri"/>
                <a:sym typeface="Calibri"/>
              </a:rPr>
              <a:t>Можливий розвиток досліджень </a:t>
            </a:r>
            <a:endParaRPr/>
          </a:p>
          <a:p>
            <a:pPr indent="0" lvl="0" marL="0" marR="0" rtl="0" algn="l">
              <a:spcBef>
                <a:spcPts val="0"/>
              </a:spcBef>
              <a:spcAft>
                <a:spcPts val="0"/>
              </a:spcAft>
              <a:buClr>
                <a:schemeClr val="dk1"/>
              </a:buClr>
              <a:buSzPts val="3200"/>
              <a:buFont typeface="Calibri"/>
              <a:buNone/>
            </a:pPr>
            <a:r>
              <a:rPr lang="uk-UA" sz="3200">
                <a:solidFill>
                  <a:schemeClr val="dk1"/>
                </a:solidFill>
                <a:latin typeface="Calibri"/>
                <a:ea typeface="Calibri"/>
                <a:cs typeface="Calibri"/>
                <a:sym typeface="Calibri"/>
              </a:rPr>
              <a:t>Рекомендується досліджувати застосування гібридних моделей (CNN+SVM) або трансформерних архітектур для класифікації часових рядів NDVI, а також комбінувати NDVI з іншими індексами (EVI, SAVI) для покращення чутливості до різних типів аномалій. </a:t>
            </a:r>
            <a:endParaRPr/>
          </a:p>
          <a:p>
            <a:pPr indent="0" lvl="0" marL="0" marR="0" rtl="0" algn="l">
              <a:spcBef>
                <a:spcPts val="0"/>
              </a:spcBef>
              <a:spcAft>
                <a:spcPts val="0"/>
              </a:spcAft>
              <a:buClr>
                <a:schemeClr val="dk1"/>
              </a:buClr>
              <a:buSzPts val="3200"/>
              <a:buFont typeface="Calibri"/>
              <a:buNone/>
            </a:pPr>
            <a:r>
              <a:t/>
            </a:r>
            <a:endParaRPr i="1"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rPr i="1" lang="uk-UA" sz="3200">
                <a:solidFill>
                  <a:schemeClr val="dk1"/>
                </a:solidFill>
                <a:latin typeface="Calibri"/>
                <a:ea typeface="Calibri"/>
                <a:cs typeface="Calibri"/>
                <a:sym typeface="Calibri"/>
              </a:rPr>
              <a:t>Висновок </a:t>
            </a:r>
            <a:endParaRPr/>
          </a:p>
          <a:p>
            <a:pPr indent="0" lvl="0" marL="0" marR="0" rtl="0" algn="l">
              <a:spcBef>
                <a:spcPts val="0"/>
              </a:spcBef>
              <a:spcAft>
                <a:spcPts val="0"/>
              </a:spcAft>
              <a:buClr>
                <a:schemeClr val="dk1"/>
              </a:buClr>
              <a:buSzPts val="3200"/>
              <a:buFont typeface="Calibri"/>
              <a:buNone/>
            </a:pPr>
            <a:r>
              <a:rPr lang="uk-UA" sz="3200">
                <a:solidFill>
                  <a:schemeClr val="dk1"/>
                </a:solidFill>
                <a:latin typeface="Calibri"/>
                <a:ea typeface="Calibri"/>
                <a:cs typeface="Calibri"/>
                <a:sym typeface="Calibri"/>
              </a:rPr>
              <a:t>В результаті дослідження було реалізовано ефективний конвеєр комп'ютерного зору для аналізу супутникових даних. Розроблена модель здатна виявляти екологічні аномалії на ранніх етапах, що є корисним для попередження екологічних загроз. Майбутні дослідження можуть включати удосконалення методів і підвищення їх застосовності до інших типів аномалій.</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97" name="Google Shape;97;p14"/>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txBox="1"/>
          <p:nvPr/>
        </p:nvSpPr>
        <p:spPr>
          <a:xfrm>
            <a:off x="1447800" y="774699"/>
            <a:ext cx="103005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uk-UA" sz="4000" u="none" cap="none" strike="noStrike">
                <a:solidFill>
                  <a:schemeClr val="dk1"/>
                </a:solidFill>
                <a:latin typeface="Calibri"/>
                <a:ea typeface="Calibri"/>
                <a:cs typeface="Calibri"/>
                <a:sym typeface="Calibri"/>
              </a:rPr>
              <a:t>Мета, актуальність та об'єкт дослідження</a:t>
            </a:r>
            <a:endParaRPr/>
          </a:p>
        </p:txBody>
      </p:sp>
      <p:sp>
        <p:nvSpPr>
          <p:cNvPr id="99" name="Google Shape;99;p14"/>
          <p:cNvSpPr txBox="1"/>
          <p:nvPr/>
        </p:nvSpPr>
        <p:spPr>
          <a:xfrm>
            <a:off x="1447800" y="1714500"/>
            <a:ext cx="15849600" cy="78483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Calibri"/>
              <a:buNone/>
            </a:pPr>
            <a:r>
              <a:rPr i="1" lang="uk-UA" sz="3600">
                <a:solidFill>
                  <a:schemeClr val="dk1"/>
                </a:solidFill>
                <a:latin typeface="Calibri"/>
                <a:ea typeface="Calibri"/>
                <a:cs typeface="Calibri"/>
                <a:sym typeface="Calibri"/>
              </a:rPr>
              <a:t>Об'єкт дослідження </a:t>
            </a:r>
            <a:r>
              <a:rPr lang="uk-UA" sz="3600">
                <a:solidFill>
                  <a:schemeClr val="dk1"/>
                </a:solidFill>
                <a:latin typeface="Calibri"/>
                <a:ea typeface="Calibri"/>
                <a:cs typeface="Calibri"/>
                <a:sym typeface="Calibri"/>
              </a:rPr>
              <a:t>— процеси обробки та класифікації супутникових знімків для виявлення аномальних об’єктів або подій.</a:t>
            </a:r>
            <a:endParaRPr/>
          </a:p>
          <a:p>
            <a:pPr indent="0" lvl="0" marL="0" marR="0" rtl="0" algn="l">
              <a:spcBef>
                <a:spcPts val="0"/>
              </a:spcBef>
              <a:spcAft>
                <a:spcPts val="0"/>
              </a:spcAft>
              <a:buClr>
                <a:schemeClr val="dk1"/>
              </a:buClr>
              <a:buSzPts val="3600"/>
              <a:buFont typeface="Calibri"/>
              <a:buNone/>
            </a:pPr>
            <a:br>
              <a:rPr lang="uk-UA" sz="3600">
                <a:solidFill>
                  <a:schemeClr val="dk1"/>
                </a:solidFill>
                <a:latin typeface="Calibri"/>
                <a:ea typeface="Calibri"/>
                <a:cs typeface="Calibri"/>
                <a:sym typeface="Calibri"/>
              </a:rPr>
            </a:br>
            <a:r>
              <a:rPr i="1" lang="uk-UA" sz="3600">
                <a:solidFill>
                  <a:schemeClr val="dk1"/>
                </a:solidFill>
                <a:latin typeface="Calibri"/>
                <a:ea typeface="Calibri"/>
                <a:cs typeface="Calibri"/>
                <a:sym typeface="Calibri"/>
              </a:rPr>
              <a:t>Мета дослідження </a:t>
            </a:r>
            <a:r>
              <a:rPr lang="uk-UA" sz="3600">
                <a:solidFill>
                  <a:schemeClr val="dk1"/>
                </a:solidFill>
                <a:latin typeface="Calibri"/>
                <a:ea typeface="Calibri"/>
                <a:cs typeface="Calibri"/>
                <a:sym typeface="Calibri"/>
              </a:rPr>
              <a:t>— розробка та експериментальна перевірка ефективних методів класифікації аномалій на супутникових знімках з використанням технологій комп’ютерного зору, машинного та глибокого навчання для підвищення точності, швидкості й адаптивності систем моніторингу.</a:t>
            </a:r>
            <a:endParaRPr/>
          </a:p>
          <a:p>
            <a:pPr indent="0" lvl="0" marL="0" marR="0" rtl="0" algn="l">
              <a:spcBef>
                <a:spcPts val="0"/>
              </a:spcBef>
              <a:spcAft>
                <a:spcPts val="0"/>
              </a:spcAft>
              <a:buNone/>
            </a:pPr>
            <a:br>
              <a:rPr lang="uk-UA" sz="3600">
                <a:solidFill>
                  <a:schemeClr val="dk1"/>
                </a:solidFill>
                <a:latin typeface="Calibri"/>
                <a:ea typeface="Calibri"/>
                <a:cs typeface="Calibri"/>
                <a:sym typeface="Calibri"/>
              </a:rPr>
            </a:br>
            <a:r>
              <a:rPr i="1" lang="uk-UA" sz="3600">
                <a:solidFill>
                  <a:schemeClr val="dk1"/>
                </a:solidFill>
                <a:latin typeface="Calibri"/>
                <a:ea typeface="Calibri"/>
                <a:cs typeface="Calibri"/>
                <a:sym typeface="Calibri"/>
              </a:rPr>
              <a:t>Актуальність теми </a:t>
            </a:r>
            <a:r>
              <a:rPr lang="uk-UA" sz="3600">
                <a:solidFill>
                  <a:schemeClr val="dk1"/>
                </a:solidFill>
                <a:latin typeface="Calibri"/>
                <a:ea typeface="Calibri"/>
                <a:cs typeface="Calibri"/>
                <a:sym typeface="Calibri"/>
              </a:rPr>
              <a:t>зумовлена потребою у швидкому й точному автоматизованому аналізі великих обсягів супутникових даних для виявлення природних катастроф, екологічних змін чи військових загроз. Існуючі методи часто не забезпечують необхідної ефективності, тому створення нових підходів до класифікації аномалій є важливим для сучасних систем прийняття рішень у реальному часі.</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05" name="Google Shape;105;p15"/>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5"/>
          <p:cNvSpPr txBox="1"/>
          <p:nvPr/>
        </p:nvSpPr>
        <p:spPr>
          <a:xfrm>
            <a:off x="1447800" y="774699"/>
            <a:ext cx="103005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4000">
                <a:solidFill>
                  <a:schemeClr val="dk1"/>
                </a:solidFill>
                <a:latin typeface="Calibri"/>
                <a:ea typeface="Calibri"/>
                <a:cs typeface="Calibri"/>
                <a:sym typeface="Calibri"/>
              </a:rPr>
              <a:t>Постановка задачі</a:t>
            </a:r>
            <a:endParaRPr/>
          </a:p>
        </p:txBody>
      </p:sp>
      <p:sp>
        <p:nvSpPr>
          <p:cNvPr id="107" name="Google Shape;107;p15"/>
          <p:cNvSpPr txBox="1"/>
          <p:nvPr/>
        </p:nvSpPr>
        <p:spPr>
          <a:xfrm>
            <a:off x="1447800" y="1714500"/>
            <a:ext cx="15849600" cy="78483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Calibri"/>
              <a:buNone/>
            </a:pPr>
            <a:r>
              <a:rPr i="1" lang="uk-UA" sz="3600">
                <a:solidFill>
                  <a:schemeClr val="dk1"/>
                </a:solidFill>
                <a:latin typeface="Calibri"/>
                <a:ea typeface="Calibri"/>
                <a:cs typeface="Calibri"/>
                <a:sym typeface="Calibri"/>
              </a:rPr>
              <a:t>Ключові задачі дослідження:</a:t>
            </a:r>
            <a:endParaRPr/>
          </a:p>
          <a:p>
            <a:pPr indent="-571500" lvl="0" marL="571500" marR="0" rtl="0" algn="l">
              <a:spcBef>
                <a:spcPts val="0"/>
              </a:spcBef>
              <a:spcAft>
                <a:spcPts val="0"/>
              </a:spcAft>
              <a:buClr>
                <a:schemeClr val="dk1"/>
              </a:buClr>
              <a:buSzPts val="3600"/>
              <a:buFont typeface="Noto Sans Symbols"/>
              <a:buChar char="✔"/>
            </a:pPr>
            <a:r>
              <a:rPr lang="uk-UA" sz="3600">
                <a:solidFill>
                  <a:schemeClr val="dk1"/>
                </a:solidFill>
                <a:latin typeface="Calibri"/>
                <a:ea typeface="Calibri"/>
                <a:cs typeface="Calibri"/>
                <a:sym typeface="Calibri"/>
              </a:rPr>
              <a:t>аналіз сучасних методів класифікації аномалій;</a:t>
            </a:r>
            <a:endParaRPr/>
          </a:p>
          <a:p>
            <a:pPr indent="-571500" lvl="0" marL="571500" marR="0" rtl="0" algn="l">
              <a:spcBef>
                <a:spcPts val="0"/>
              </a:spcBef>
              <a:spcAft>
                <a:spcPts val="0"/>
              </a:spcAft>
              <a:buClr>
                <a:schemeClr val="dk1"/>
              </a:buClr>
              <a:buSzPts val="3600"/>
              <a:buFont typeface="Noto Sans Symbols"/>
              <a:buChar char="✔"/>
            </a:pPr>
            <a:r>
              <a:rPr lang="uk-UA" sz="3600">
                <a:solidFill>
                  <a:schemeClr val="dk1"/>
                </a:solidFill>
                <a:latin typeface="Calibri"/>
                <a:ea typeface="Calibri"/>
                <a:cs typeface="Calibri"/>
                <a:sym typeface="Calibri"/>
              </a:rPr>
              <a:t>виявлення проблем існуючих підходів (низька точність, шум, обсяг даних тощо);</a:t>
            </a:r>
            <a:endParaRPr/>
          </a:p>
          <a:p>
            <a:pPr indent="-571500" lvl="0" marL="571500" marR="0" rtl="0" algn="l">
              <a:spcBef>
                <a:spcPts val="0"/>
              </a:spcBef>
              <a:spcAft>
                <a:spcPts val="0"/>
              </a:spcAft>
              <a:buClr>
                <a:schemeClr val="dk1"/>
              </a:buClr>
              <a:buSzPts val="3600"/>
              <a:buFont typeface="Noto Sans Symbols"/>
              <a:buChar char="✔"/>
            </a:pPr>
            <a:r>
              <a:rPr lang="uk-UA" sz="3600">
                <a:solidFill>
                  <a:schemeClr val="dk1"/>
                </a:solidFill>
                <a:latin typeface="Calibri"/>
                <a:ea typeface="Calibri"/>
                <a:cs typeface="Calibri"/>
                <a:sym typeface="Calibri"/>
              </a:rPr>
              <a:t>розробка або вдосконалення алгоритмів (SVM, CNN, LSTM, GAN, трансформери);</a:t>
            </a:r>
            <a:endParaRPr/>
          </a:p>
          <a:p>
            <a:pPr indent="-571500" lvl="0" marL="571500" marR="0" rtl="0" algn="l">
              <a:spcBef>
                <a:spcPts val="0"/>
              </a:spcBef>
              <a:spcAft>
                <a:spcPts val="0"/>
              </a:spcAft>
              <a:buClr>
                <a:schemeClr val="dk1"/>
              </a:buClr>
              <a:buSzPts val="3600"/>
              <a:buFont typeface="Noto Sans Symbols"/>
              <a:buChar char="✔"/>
            </a:pPr>
            <a:r>
              <a:rPr lang="uk-UA" sz="3600">
                <a:solidFill>
                  <a:schemeClr val="dk1"/>
                </a:solidFill>
                <a:latin typeface="Calibri"/>
                <a:ea typeface="Calibri"/>
                <a:cs typeface="Calibri"/>
                <a:sym typeface="Calibri"/>
              </a:rPr>
              <a:t>порівняльне тестування методів на реальних супутникових знімках;</a:t>
            </a:r>
            <a:endParaRPr/>
          </a:p>
          <a:p>
            <a:pPr indent="-571500" lvl="0" marL="571500" marR="0" rtl="0" algn="l">
              <a:spcBef>
                <a:spcPts val="0"/>
              </a:spcBef>
              <a:spcAft>
                <a:spcPts val="0"/>
              </a:spcAft>
              <a:buClr>
                <a:schemeClr val="dk1"/>
              </a:buClr>
              <a:buSzPts val="3600"/>
              <a:buFont typeface="Noto Sans Symbols"/>
              <a:buChar char="✔"/>
            </a:pPr>
            <a:r>
              <a:rPr lang="uk-UA" sz="3600">
                <a:solidFill>
                  <a:schemeClr val="dk1"/>
                </a:solidFill>
                <a:latin typeface="Calibri"/>
                <a:ea typeface="Calibri"/>
                <a:cs typeface="Calibri"/>
                <a:sym typeface="Calibri"/>
              </a:rPr>
              <a:t>оцінка точності, швидкості обробки та стійкості до шумів;</a:t>
            </a:r>
            <a:endParaRPr/>
          </a:p>
          <a:p>
            <a:pPr indent="-571500" lvl="0" marL="571500" marR="0" rtl="0" algn="l">
              <a:spcBef>
                <a:spcPts val="0"/>
              </a:spcBef>
              <a:spcAft>
                <a:spcPts val="0"/>
              </a:spcAft>
              <a:buClr>
                <a:schemeClr val="dk1"/>
              </a:buClr>
              <a:buSzPts val="3600"/>
              <a:buFont typeface="Noto Sans Symbols"/>
              <a:buChar char="✔"/>
            </a:pPr>
            <a:r>
              <a:rPr lang="uk-UA" sz="3600">
                <a:solidFill>
                  <a:schemeClr val="dk1"/>
                </a:solidFill>
                <a:latin typeface="Calibri"/>
                <a:ea typeface="Calibri"/>
                <a:cs typeface="Calibri"/>
                <a:sym typeface="Calibri"/>
              </a:rPr>
              <a:t>аналіз практичного застосування результатів у моніторингових системах.</a:t>
            </a:r>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i="1" lang="uk-UA" sz="3600">
                <a:solidFill>
                  <a:schemeClr val="dk1"/>
                </a:solidFill>
                <a:latin typeface="Calibri"/>
                <a:ea typeface="Calibri"/>
                <a:cs typeface="Calibri"/>
                <a:sym typeface="Calibri"/>
              </a:rPr>
              <a:t>Очікуваний результат</a:t>
            </a:r>
            <a:br>
              <a:rPr lang="uk-UA" sz="3600">
                <a:solidFill>
                  <a:schemeClr val="dk1"/>
                </a:solidFill>
                <a:latin typeface="Calibri"/>
                <a:ea typeface="Calibri"/>
                <a:cs typeface="Calibri"/>
                <a:sym typeface="Calibri"/>
              </a:rPr>
            </a:br>
            <a:r>
              <a:rPr lang="uk-UA" sz="3600">
                <a:solidFill>
                  <a:schemeClr val="dk1"/>
                </a:solidFill>
                <a:latin typeface="Calibri"/>
                <a:ea typeface="Calibri"/>
                <a:cs typeface="Calibri"/>
                <a:sym typeface="Calibri"/>
              </a:rPr>
              <a:t>Підвищення ефективності та точності виявлення аномалій для задач екологічного моніторингу, управління ресурсами та реагування на надзвичайні ситуації.</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13" name="Google Shape;113;p16"/>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6"/>
          <p:cNvSpPr txBox="1"/>
          <p:nvPr/>
        </p:nvSpPr>
        <p:spPr>
          <a:xfrm>
            <a:off x="1447800" y="774699"/>
            <a:ext cx="103005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4000">
                <a:solidFill>
                  <a:schemeClr val="dk1"/>
                </a:solidFill>
                <a:latin typeface="Calibri"/>
                <a:ea typeface="Calibri"/>
                <a:cs typeface="Calibri"/>
                <a:sym typeface="Calibri"/>
              </a:rPr>
              <a:t>Протиріччя та невирішені питання</a:t>
            </a:r>
            <a:endParaRPr/>
          </a:p>
        </p:txBody>
      </p:sp>
      <p:sp>
        <p:nvSpPr>
          <p:cNvPr id="115" name="Google Shape;115;p16"/>
          <p:cNvSpPr txBox="1"/>
          <p:nvPr/>
        </p:nvSpPr>
        <p:spPr>
          <a:xfrm>
            <a:off x="1447800" y="1714500"/>
            <a:ext cx="15849600" cy="840230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i="1" lang="uk-UA" sz="3600">
                <a:solidFill>
                  <a:schemeClr val="dk1"/>
                </a:solidFill>
                <a:latin typeface="Calibri"/>
                <a:ea typeface="Calibri"/>
                <a:cs typeface="Calibri"/>
                <a:sym typeface="Calibri"/>
              </a:rPr>
              <a:t>Велика кількість даних та обмежені обчислювальні ресурси</a:t>
            </a:r>
            <a:br>
              <a:rPr lang="uk-UA" sz="3600">
                <a:solidFill>
                  <a:schemeClr val="dk1"/>
                </a:solidFill>
                <a:latin typeface="Calibri"/>
                <a:ea typeface="Calibri"/>
                <a:cs typeface="Calibri"/>
                <a:sym typeface="Calibri"/>
              </a:rPr>
            </a:br>
            <a:r>
              <a:rPr lang="uk-UA" sz="3600">
                <a:solidFill>
                  <a:schemeClr val="dk1"/>
                </a:solidFill>
                <a:latin typeface="Calibri"/>
                <a:ea typeface="Calibri"/>
                <a:cs typeface="Calibri"/>
                <a:sym typeface="Calibri"/>
              </a:rPr>
              <a:t>Обробка супутникових знімків, особливо гіперспектральних, потребує значних обчислювальних потужностей.</a:t>
            </a:r>
            <a:endParaRPr/>
          </a:p>
          <a:p>
            <a:pPr indent="-571500" lvl="0" marL="571500" marR="0" rtl="0" algn="l">
              <a:spcBef>
                <a:spcPts val="0"/>
              </a:spcBef>
              <a:spcAft>
                <a:spcPts val="0"/>
              </a:spcAft>
              <a:buClr>
                <a:schemeClr val="dk1"/>
              </a:buClr>
              <a:buSzPts val="3600"/>
              <a:buFont typeface="Noto Sans Symbols"/>
              <a:buChar char="✔"/>
            </a:pPr>
            <a:r>
              <a:rPr i="1" lang="uk-UA" sz="3600">
                <a:solidFill>
                  <a:schemeClr val="dk1"/>
                </a:solidFill>
                <a:latin typeface="Calibri"/>
                <a:ea typeface="Calibri"/>
                <a:cs typeface="Calibri"/>
                <a:sym typeface="Calibri"/>
              </a:rPr>
              <a:t>Нестача анотованих даних</a:t>
            </a:r>
            <a:br>
              <a:rPr lang="uk-UA" sz="3600">
                <a:solidFill>
                  <a:schemeClr val="dk1"/>
                </a:solidFill>
                <a:latin typeface="Calibri"/>
                <a:ea typeface="Calibri"/>
                <a:cs typeface="Calibri"/>
                <a:sym typeface="Calibri"/>
              </a:rPr>
            </a:br>
            <a:r>
              <a:rPr lang="uk-UA" sz="3600">
                <a:solidFill>
                  <a:schemeClr val="dk1"/>
                </a:solidFill>
                <a:latin typeface="Calibri"/>
                <a:ea typeface="Calibri"/>
                <a:cs typeface="Calibri"/>
                <a:sym typeface="Calibri"/>
              </a:rPr>
              <a:t>Для ефективного навчання глибоких моделей необхідні великі обсяги розмічених зображень, створення яких є ресурсомістким.</a:t>
            </a:r>
            <a:endParaRPr/>
          </a:p>
          <a:p>
            <a:pPr indent="-571500" lvl="0" marL="571500" marR="0" rtl="0" algn="l">
              <a:spcBef>
                <a:spcPts val="0"/>
              </a:spcBef>
              <a:spcAft>
                <a:spcPts val="0"/>
              </a:spcAft>
              <a:buClr>
                <a:schemeClr val="dk1"/>
              </a:buClr>
              <a:buSzPts val="3600"/>
              <a:buFont typeface="Noto Sans Symbols"/>
              <a:buChar char="✔"/>
            </a:pPr>
            <a:r>
              <a:rPr i="1" lang="uk-UA" sz="3600">
                <a:solidFill>
                  <a:schemeClr val="dk1"/>
                </a:solidFill>
                <a:latin typeface="Calibri"/>
                <a:ea typeface="Calibri"/>
                <a:cs typeface="Calibri"/>
                <a:sym typeface="Calibri"/>
              </a:rPr>
              <a:t>Вплив шумів і атмосферних явищ</a:t>
            </a:r>
            <a:br>
              <a:rPr lang="uk-UA" sz="3600">
                <a:solidFill>
                  <a:schemeClr val="dk1"/>
                </a:solidFill>
                <a:latin typeface="Calibri"/>
                <a:ea typeface="Calibri"/>
                <a:cs typeface="Calibri"/>
                <a:sym typeface="Calibri"/>
              </a:rPr>
            </a:br>
            <a:r>
              <a:rPr lang="uk-UA" sz="3600">
                <a:solidFill>
                  <a:schemeClr val="dk1"/>
                </a:solidFill>
                <a:latin typeface="Calibri"/>
                <a:ea typeface="Calibri"/>
                <a:cs typeface="Calibri"/>
                <a:sym typeface="Calibri"/>
              </a:rPr>
              <a:t>Хмари, дим, пил тощо ускладнюють точність класифікації та потребують стійких до шуму моделей.</a:t>
            </a:r>
            <a:endParaRPr/>
          </a:p>
          <a:p>
            <a:pPr indent="-571500" lvl="0" marL="571500" marR="0" rtl="0" algn="l">
              <a:spcBef>
                <a:spcPts val="0"/>
              </a:spcBef>
              <a:spcAft>
                <a:spcPts val="0"/>
              </a:spcAft>
              <a:buClr>
                <a:schemeClr val="dk1"/>
              </a:buClr>
              <a:buSzPts val="3600"/>
              <a:buFont typeface="Noto Sans Symbols"/>
              <a:buChar char="✔"/>
            </a:pPr>
            <a:r>
              <a:rPr i="1" lang="uk-UA" sz="3600">
                <a:solidFill>
                  <a:schemeClr val="dk1"/>
                </a:solidFill>
                <a:latin typeface="Calibri"/>
                <a:ea typeface="Calibri"/>
                <a:cs typeface="Calibri"/>
                <a:sym typeface="Calibri"/>
              </a:rPr>
              <a:t>Слабка генералізація моделей</a:t>
            </a:r>
            <a:br>
              <a:rPr lang="uk-UA" sz="3600">
                <a:solidFill>
                  <a:schemeClr val="dk1"/>
                </a:solidFill>
                <a:latin typeface="Calibri"/>
                <a:ea typeface="Calibri"/>
                <a:cs typeface="Calibri"/>
                <a:sym typeface="Calibri"/>
              </a:rPr>
            </a:br>
            <a:r>
              <a:rPr lang="uk-UA" sz="3600">
                <a:solidFill>
                  <a:schemeClr val="dk1"/>
                </a:solidFill>
                <a:latin typeface="Calibri"/>
                <a:ea typeface="Calibri"/>
                <a:cs typeface="Calibri"/>
                <a:sym typeface="Calibri"/>
              </a:rPr>
              <a:t>Алгоритми часто втрачають ефективність на нових регіонах або незнайомих умовах спостереження.</a:t>
            </a:r>
            <a:endParaRPr/>
          </a:p>
          <a:p>
            <a:pPr indent="-571500" lvl="0" marL="571500" marR="0" rtl="0" algn="l">
              <a:spcBef>
                <a:spcPts val="0"/>
              </a:spcBef>
              <a:spcAft>
                <a:spcPts val="0"/>
              </a:spcAft>
              <a:buClr>
                <a:schemeClr val="dk1"/>
              </a:buClr>
              <a:buSzPts val="3600"/>
              <a:buFont typeface="Noto Sans Symbols"/>
              <a:buChar char="✔"/>
            </a:pPr>
            <a:r>
              <a:rPr i="1" lang="uk-UA" sz="3600">
                <a:solidFill>
                  <a:schemeClr val="dk1"/>
                </a:solidFill>
                <a:latin typeface="Calibri"/>
                <a:ea typeface="Calibri"/>
                <a:cs typeface="Calibri"/>
                <a:sym typeface="Calibri"/>
              </a:rPr>
              <a:t>Інтеграція різних джерел даних</a:t>
            </a:r>
            <a:br>
              <a:rPr lang="uk-UA" sz="3600">
                <a:solidFill>
                  <a:schemeClr val="dk1"/>
                </a:solidFill>
                <a:latin typeface="Calibri"/>
                <a:ea typeface="Calibri"/>
                <a:cs typeface="Calibri"/>
                <a:sym typeface="Calibri"/>
              </a:rPr>
            </a:br>
            <a:r>
              <a:rPr lang="uk-UA" sz="3600">
                <a:solidFill>
                  <a:schemeClr val="dk1"/>
                </a:solidFill>
                <a:latin typeface="Calibri"/>
                <a:ea typeface="Calibri"/>
                <a:cs typeface="Calibri"/>
                <a:sym typeface="Calibri"/>
              </a:rPr>
              <a:t>Для підвищення точності класифікації важливо поєднувати супутникові знімки з іншими типами даних (дрони, сенсори, метеодані).</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21" name="Google Shape;121;p17"/>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7"/>
          <p:cNvSpPr txBox="1"/>
          <p:nvPr/>
        </p:nvSpPr>
        <p:spPr>
          <a:xfrm>
            <a:off x="1447800" y="774699"/>
            <a:ext cx="103005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4000">
                <a:solidFill>
                  <a:schemeClr val="dk1"/>
                </a:solidFill>
                <a:latin typeface="Calibri"/>
                <a:ea typeface="Calibri"/>
                <a:cs typeface="Calibri"/>
                <a:sym typeface="Calibri"/>
              </a:rPr>
              <a:t>Обґрунтування методології дослідження</a:t>
            </a:r>
            <a:endParaRPr b="1" sz="4000">
              <a:solidFill>
                <a:schemeClr val="dk1"/>
              </a:solidFill>
              <a:latin typeface="Calibri"/>
              <a:ea typeface="Calibri"/>
              <a:cs typeface="Calibri"/>
              <a:sym typeface="Calibri"/>
            </a:endParaRPr>
          </a:p>
        </p:txBody>
      </p:sp>
      <p:sp>
        <p:nvSpPr>
          <p:cNvPr id="123" name="Google Shape;123;p17"/>
          <p:cNvSpPr txBox="1"/>
          <p:nvPr/>
        </p:nvSpPr>
        <p:spPr>
          <a:xfrm>
            <a:off x="1447800" y="1714500"/>
            <a:ext cx="15849600" cy="79406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400"/>
              <a:buFont typeface="Calibri"/>
              <a:buNone/>
            </a:pPr>
            <a:r>
              <a:rPr lang="uk-UA" sz="3400">
                <a:solidFill>
                  <a:schemeClr val="dk1"/>
                </a:solidFill>
                <a:latin typeface="Calibri"/>
                <a:ea typeface="Calibri"/>
                <a:cs typeface="Calibri"/>
                <a:sym typeface="Calibri"/>
              </a:rPr>
              <a:t>Класифікація аномалій на супутникових знімках є ключовою для задач моніторингу, прогнозування та аналізу змін довкілля.</a:t>
            </a:r>
            <a:endParaRPr/>
          </a:p>
          <a:p>
            <a:pPr indent="0" lvl="0" marL="0" marR="0" rtl="0" algn="l">
              <a:spcBef>
                <a:spcPts val="0"/>
              </a:spcBef>
              <a:spcAft>
                <a:spcPts val="0"/>
              </a:spcAft>
              <a:buClr>
                <a:schemeClr val="dk1"/>
              </a:buClr>
              <a:buSzPts val="3400"/>
              <a:buFont typeface="Calibri"/>
              <a:buNone/>
            </a:pPr>
            <a:r>
              <a:rPr lang="uk-UA" sz="3400">
                <a:solidFill>
                  <a:schemeClr val="dk1"/>
                </a:solidFill>
                <a:latin typeface="Calibri"/>
                <a:ea typeface="Calibri"/>
                <a:cs typeface="Calibri"/>
                <a:sym typeface="Calibri"/>
              </a:rPr>
              <a:t>Обрані методи (SVM, CNN, GAN, LSTM, RNN та трансформери) забезпечують:</a:t>
            </a:r>
            <a:endParaRPr/>
          </a:p>
          <a:p>
            <a:pPr indent="-571500" lvl="0" marL="571500" marR="0" rtl="0" algn="l">
              <a:spcBef>
                <a:spcPts val="0"/>
              </a:spcBef>
              <a:spcAft>
                <a:spcPts val="0"/>
              </a:spcAft>
              <a:buClr>
                <a:schemeClr val="dk1"/>
              </a:buClr>
              <a:buSzPts val="3400"/>
              <a:buFont typeface="Noto Sans Symbols"/>
              <a:buChar char="✔"/>
            </a:pPr>
            <a:r>
              <a:rPr lang="uk-UA" sz="3400">
                <a:solidFill>
                  <a:schemeClr val="dk1"/>
                </a:solidFill>
                <a:latin typeface="Calibri"/>
                <a:ea typeface="Calibri"/>
                <a:cs typeface="Calibri"/>
                <a:sym typeface="Calibri"/>
              </a:rPr>
              <a:t>високу точність;</a:t>
            </a:r>
            <a:endParaRPr/>
          </a:p>
          <a:p>
            <a:pPr indent="-571500" lvl="0" marL="571500" marR="0" rtl="0" algn="l">
              <a:spcBef>
                <a:spcPts val="0"/>
              </a:spcBef>
              <a:spcAft>
                <a:spcPts val="0"/>
              </a:spcAft>
              <a:buClr>
                <a:schemeClr val="dk1"/>
              </a:buClr>
              <a:buSzPts val="3400"/>
              <a:buFont typeface="Noto Sans Symbols"/>
              <a:buChar char="✔"/>
            </a:pPr>
            <a:r>
              <a:rPr lang="uk-UA" sz="3400">
                <a:solidFill>
                  <a:schemeClr val="dk1"/>
                </a:solidFill>
                <a:latin typeface="Calibri"/>
                <a:ea typeface="Calibri"/>
                <a:cs typeface="Calibri"/>
                <a:sym typeface="Calibri"/>
              </a:rPr>
              <a:t>обробку великих обсягів даних;</a:t>
            </a:r>
            <a:endParaRPr/>
          </a:p>
          <a:p>
            <a:pPr indent="-571500" lvl="0" marL="571500" marR="0" rtl="0" algn="l">
              <a:spcBef>
                <a:spcPts val="0"/>
              </a:spcBef>
              <a:spcAft>
                <a:spcPts val="0"/>
              </a:spcAft>
              <a:buClr>
                <a:schemeClr val="dk1"/>
              </a:buClr>
              <a:buSzPts val="3400"/>
              <a:buFont typeface="Noto Sans Symbols"/>
              <a:buChar char="✔"/>
            </a:pPr>
            <a:r>
              <a:rPr lang="uk-UA" sz="3400">
                <a:solidFill>
                  <a:schemeClr val="dk1"/>
                </a:solidFill>
                <a:latin typeface="Calibri"/>
                <a:ea typeface="Calibri"/>
                <a:cs typeface="Calibri"/>
                <a:sym typeface="Calibri"/>
              </a:rPr>
              <a:t>врахування просторово-часових та спектральних ознак.</a:t>
            </a:r>
            <a:endParaRPr/>
          </a:p>
          <a:p>
            <a:pPr indent="-355600" lvl="0" marL="571500" marR="0" rtl="0" algn="l">
              <a:spcBef>
                <a:spcPts val="0"/>
              </a:spcBef>
              <a:spcAft>
                <a:spcPts val="0"/>
              </a:spcAft>
              <a:buClr>
                <a:schemeClr val="dk1"/>
              </a:buClr>
              <a:buSzPts val="3400"/>
              <a:buFont typeface="Noto Sans Symbols"/>
              <a:buNone/>
            </a:pPr>
            <a:r>
              <a:t/>
            </a:r>
            <a:endParaRPr sz="3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400"/>
              <a:buFont typeface="Calibri"/>
              <a:buNone/>
            </a:pPr>
            <a:r>
              <a:rPr i="1" lang="uk-UA" sz="3400">
                <a:solidFill>
                  <a:schemeClr val="dk1"/>
                </a:solidFill>
                <a:latin typeface="Calibri"/>
                <a:ea typeface="Calibri"/>
                <a:cs typeface="Calibri"/>
                <a:sym typeface="Calibri"/>
              </a:rPr>
              <a:t>SVM</a:t>
            </a:r>
            <a:r>
              <a:rPr lang="uk-UA" sz="3400">
                <a:solidFill>
                  <a:schemeClr val="dk1"/>
                </a:solidFill>
                <a:latin typeface="Calibri"/>
                <a:ea typeface="Calibri"/>
                <a:cs typeface="Calibri"/>
                <a:sym typeface="Calibri"/>
              </a:rPr>
              <a:t> — ефективні для класифікації, але обмежені у масштабованості.</a:t>
            </a:r>
            <a:br>
              <a:rPr lang="uk-UA" sz="3400">
                <a:solidFill>
                  <a:schemeClr val="dk1"/>
                </a:solidFill>
                <a:latin typeface="Calibri"/>
                <a:ea typeface="Calibri"/>
                <a:cs typeface="Calibri"/>
                <a:sym typeface="Calibri"/>
              </a:rPr>
            </a:br>
            <a:r>
              <a:rPr i="1" lang="uk-UA" sz="3400">
                <a:solidFill>
                  <a:schemeClr val="dk1"/>
                </a:solidFill>
                <a:latin typeface="Calibri"/>
                <a:ea typeface="Calibri"/>
                <a:cs typeface="Calibri"/>
                <a:sym typeface="Calibri"/>
              </a:rPr>
              <a:t>CNN</a:t>
            </a:r>
            <a:r>
              <a:rPr lang="uk-UA" sz="3400">
                <a:solidFill>
                  <a:schemeClr val="dk1"/>
                </a:solidFill>
                <a:latin typeface="Calibri"/>
                <a:ea typeface="Calibri"/>
                <a:cs typeface="Calibri"/>
                <a:sym typeface="Calibri"/>
              </a:rPr>
              <a:t> — виявляють просторові аномалії.</a:t>
            </a:r>
            <a:br>
              <a:rPr lang="uk-UA" sz="3400">
                <a:solidFill>
                  <a:schemeClr val="dk1"/>
                </a:solidFill>
                <a:latin typeface="Calibri"/>
                <a:ea typeface="Calibri"/>
                <a:cs typeface="Calibri"/>
                <a:sym typeface="Calibri"/>
              </a:rPr>
            </a:br>
            <a:r>
              <a:rPr i="1" lang="uk-UA" sz="3400">
                <a:solidFill>
                  <a:schemeClr val="dk1"/>
                </a:solidFill>
                <a:latin typeface="Calibri"/>
                <a:ea typeface="Calibri"/>
                <a:cs typeface="Calibri"/>
                <a:sym typeface="Calibri"/>
              </a:rPr>
              <a:t>RNN/LSTM </a:t>
            </a:r>
            <a:r>
              <a:rPr lang="uk-UA" sz="3400">
                <a:solidFill>
                  <a:schemeClr val="dk1"/>
                </a:solidFill>
                <a:latin typeface="Calibri"/>
                <a:ea typeface="Calibri"/>
                <a:cs typeface="Calibri"/>
                <a:sym typeface="Calibri"/>
              </a:rPr>
              <a:t>— обробка часових змін.</a:t>
            </a:r>
            <a:br>
              <a:rPr lang="uk-UA" sz="3400">
                <a:solidFill>
                  <a:schemeClr val="dk1"/>
                </a:solidFill>
                <a:latin typeface="Calibri"/>
                <a:ea typeface="Calibri"/>
                <a:cs typeface="Calibri"/>
                <a:sym typeface="Calibri"/>
              </a:rPr>
            </a:br>
            <a:r>
              <a:rPr i="1" lang="uk-UA" sz="3400">
                <a:solidFill>
                  <a:schemeClr val="dk1"/>
                </a:solidFill>
                <a:latin typeface="Calibri"/>
                <a:ea typeface="Calibri"/>
                <a:cs typeface="Calibri"/>
                <a:sym typeface="Calibri"/>
              </a:rPr>
              <a:t>GAN</a:t>
            </a:r>
            <a:r>
              <a:rPr lang="uk-UA" sz="3400">
                <a:solidFill>
                  <a:schemeClr val="dk1"/>
                </a:solidFill>
                <a:latin typeface="Calibri"/>
                <a:ea typeface="Calibri"/>
                <a:cs typeface="Calibri"/>
                <a:sym typeface="Calibri"/>
              </a:rPr>
              <a:t> — виявлення відхилень шляхом генерації зображень.</a:t>
            </a:r>
            <a:br>
              <a:rPr lang="uk-UA" sz="3400">
                <a:solidFill>
                  <a:schemeClr val="dk1"/>
                </a:solidFill>
                <a:latin typeface="Calibri"/>
                <a:ea typeface="Calibri"/>
                <a:cs typeface="Calibri"/>
                <a:sym typeface="Calibri"/>
              </a:rPr>
            </a:br>
            <a:r>
              <a:rPr i="1" lang="uk-UA" sz="3400">
                <a:solidFill>
                  <a:schemeClr val="dk1"/>
                </a:solidFill>
                <a:latin typeface="Calibri"/>
                <a:ea typeface="Calibri"/>
                <a:cs typeface="Calibri"/>
                <a:sym typeface="Calibri"/>
              </a:rPr>
              <a:t>Трансформери</a:t>
            </a:r>
            <a:r>
              <a:rPr lang="uk-UA" sz="3400">
                <a:solidFill>
                  <a:schemeClr val="dk1"/>
                </a:solidFill>
                <a:latin typeface="Calibri"/>
                <a:ea typeface="Calibri"/>
                <a:cs typeface="Calibri"/>
                <a:sym typeface="Calibri"/>
              </a:rPr>
              <a:t> — гнучкий аналіз складних структур на знімках.</a:t>
            </a:r>
            <a:endParaRPr/>
          </a:p>
          <a:p>
            <a:pPr indent="0" lvl="0" marL="0" marR="0" rtl="0" algn="l">
              <a:spcBef>
                <a:spcPts val="0"/>
              </a:spcBef>
              <a:spcAft>
                <a:spcPts val="0"/>
              </a:spcAft>
              <a:buClr>
                <a:schemeClr val="dk1"/>
              </a:buClr>
              <a:buSzPts val="3400"/>
              <a:buFont typeface="Calibri"/>
              <a:buNone/>
            </a:pPr>
            <a:r>
              <a:t/>
            </a:r>
            <a:endParaRPr sz="34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400"/>
              <a:buFont typeface="Noto Sans Symbols"/>
              <a:buChar char="❖"/>
            </a:pPr>
            <a:r>
              <a:rPr lang="uk-UA" sz="3400">
                <a:solidFill>
                  <a:schemeClr val="dk1"/>
                </a:solidFill>
                <a:latin typeface="Calibri"/>
                <a:ea typeface="Calibri"/>
                <a:cs typeface="Calibri"/>
                <a:sym typeface="Calibri"/>
              </a:rPr>
              <a:t>Проблеми: шуми, нестача мічених даних.</a:t>
            </a:r>
            <a:endParaRPr/>
          </a:p>
          <a:p>
            <a:pPr indent="-571500" lvl="0" marL="571500" marR="0" rtl="0" algn="l">
              <a:spcBef>
                <a:spcPts val="0"/>
              </a:spcBef>
              <a:spcAft>
                <a:spcPts val="0"/>
              </a:spcAft>
              <a:buClr>
                <a:schemeClr val="dk1"/>
              </a:buClr>
              <a:buSzPts val="3400"/>
              <a:buFont typeface="Noto Sans Symbols"/>
              <a:buChar char="⮚"/>
            </a:pPr>
            <a:r>
              <a:rPr lang="uk-UA" sz="3400">
                <a:solidFill>
                  <a:schemeClr val="dk1"/>
                </a:solidFill>
                <a:latin typeface="Calibri"/>
                <a:ea typeface="Calibri"/>
                <a:cs typeface="Calibri"/>
                <a:sym typeface="Calibri"/>
              </a:rPr>
              <a:t> Рішення: аугментація, transfer learning, самонавчання.</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29" name="Google Shape;129;p18"/>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8"/>
          <p:cNvSpPr txBox="1"/>
          <p:nvPr/>
        </p:nvSpPr>
        <p:spPr>
          <a:xfrm>
            <a:off x="1447800" y="774699"/>
            <a:ext cx="13335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4000">
                <a:solidFill>
                  <a:schemeClr val="dk1"/>
                </a:solidFill>
                <a:latin typeface="Calibri"/>
                <a:ea typeface="Calibri"/>
                <a:cs typeface="Calibri"/>
                <a:sym typeface="Calibri"/>
              </a:rPr>
              <a:t>Порівняльна оцінка методів класифікації аномалій </a:t>
            </a:r>
            <a:endParaRPr/>
          </a:p>
        </p:txBody>
      </p:sp>
      <p:sp>
        <p:nvSpPr>
          <p:cNvPr id="131" name="Google Shape;131;p18"/>
          <p:cNvSpPr txBox="1"/>
          <p:nvPr/>
        </p:nvSpPr>
        <p:spPr>
          <a:xfrm>
            <a:off x="1447800" y="1714500"/>
            <a:ext cx="15849600" cy="82176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300"/>
              <a:buFont typeface="Calibri"/>
              <a:buNone/>
            </a:pPr>
            <a:r>
              <a:rPr lang="uk-UA" sz="3300">
                <a:solidFill>
                  <a:schemeClr val="dk1"/>
                </a:solidFill>
                <a:latin typeface="Calibri"/>
                <a:ea typeface="Calibri"/>
                <a:cs typeface="Calibri"/>
                <a:sym typeface="Calibri"/>
              </a:rPr>
              <a:t>Для порівняння методів класифікації аномалій на супутникових знімках, таких як SVM, CNN, GAN, LSTM, RNN та трансформери, було застосовано лінійну адитивну згортку з ваговими коефіцієнтами. Метою цього аналізу є оцінка кожного методу за кількома критеріями:</a:t>
            </a:r>
            <a:endParaRPr/>
          </a:p>
          <a:p>
            <a:pPr indent="-457200" lvl="0" marL="457200" marR="0" rtl="0" algn="l">
              <a:spcBef>
                <a:spcPts val="0"/>
              </a:spcBef>
              <a:spcAft>
                <a:spcPts val="0"/>
              </a:spcAft>
              <a:buClr>
                <a:schemeClr val="dk1"/>
              </a:buClr>
              <a:buSzPts val="3300"/>
              <a:buFont typeface="Noto Sans Symbols"/>
              <a:buChar char="✔"/>
            </a:pPr>
            <a:r>
              <a:rPr lang="uk-UA" sz="3300">
                <a:solidFill>
                  <a:schemeClr val="dk1"/>
                </a:solidFill>
                <a:latin typeface="Calibri"/>
                <a:ea typeface="Calibri"/>
                <a:cs typeface="Calibri"/>
                <a:sym typeface="Calibri"/>
              </a:rPr>
              <a:t>точність класифікації: як точно метод класифікує аномалії;</a:t>
            </a:r>
            <a:endParaRPr/>
          </a:p>
          <a:p>
            <a:pPr indent="-457200" lvl="0" marL="457200" marR="0" rtl="0" algn="l">
              <a:spcBef>
                <a:spcPts val="0"/>
              </a:spcBef>
              <a:spcAft>
                <a:spcPts val="0"/>
              </a:spcAft>
              <a:buClr>
                <a:schemeClr val="dk1"/>
              </a:buClr>
              <a:buSzPts val="3300"/>
              <a:buFont typeface="Noto Sans Symbols"/>
              <a:buChar char="✔"/>
            </a:pPr>
            <a:r>
              <a:rPr lang="uk-UA" sz="3300">
                <a:solidFill>
                  <a:schemeClr val="dk1"/>
                </a:solidFill>
                <a:latin typeface="Calibri"/>
                <a:ea typeface="Calibri"/>
                <a:cs typeface="Calibri"/>
                <a:sym typeface="Calibri"/>
              </a:rPr>
              <a:t>швидкість навчання: наскільки швидко модель навчається на великих наборах даних;</a:t>
            </a:r>
            <a:endParaRPr/>
          </a:p>
          <a:p>
            <a:pPr indent="-457200" lvl="0" marL="457200" marR="0" rtl="0" algn="l">
              <a:spcBef>
                <a:spcPts val="0"/>
              </a:spcBef>
              <a:spcAft>
                <a:spcPts val="0"/>
              </a:spcAft>
              <a:buClr>
                <a:schemeClr val="dk1"/>
              </a:buClr>
              <a:buSzPts val="3300"/>
              <a:buFont typeface="Noto Sans Symbols"/>
              <a:buChar char="✔"/>
            </a:pPr>
            <a:r>
              <a:rPr lang="uk-UA" sz="3300">
                <a:solidFill>
                  <a:schemeClr val="dk1"/>
                </a:solidFill>
                <a:latin typeface="Calibri"/>
                <a:ea typeface="Calibri"/>
                <a:cs typeface="Calibri"/>
                <a:sym typeface="Calibri"/>
              </a:rPr>
              <a:t>здатність до обробки великих даних: ефективність обробки великих обсягів знімків;</a:t>
            </a:r>
            <a:endParaRPr/>
          </a:p>
          <a:p>
            <a:pPr indent="-457200" lvl="0" marL="457200" marR="0" rtl="0" algn="l">
              <a:spcBef>
                <a:spcPts val="0"/>
              </a:spcBef>
              <a:spcAft>
                <a:spcPts val="0"/>
              </a:spcAft>
              <a:buClr>
                <a:schemeClr val="dk1"/>
              </a:buClr>
              <a:buSzPts val="3300"/>
              <a:buFont typeface="Noto Sans Symbols"/>
              <a:buChar char="✔"/>
            </a:pPr>
            <a:r>
              <a:rPr lang="uk-UA" sz="3300">
                <a:solidFill>
                  <a:schemeClr val="dk1"/>
                </a:solidFill>
                <a:latin typeface="Calibri"/>
                <a:ea typeface="Calibri"/>
                <a:cs typeface="Calibri"/>
                <a:sym typeface="Calibri"/>
              </a:rPr>
              <a:t>складність моделі: вимоги до апаратного забезпечення та складність налаштування;</a:t>
            </a:r>
            <a:endParaRPr/>
          </a:p>
          <a:p>
            <a:pPr indent="-457200" lvl="0" marL="457200" marR="0" rtl="0" algn="l">
              <a:spcBef>
                <a:spcPts val="0"/>
              </a:spcBef>
              <a:spcAft>
                <a:spcPts val="0"/>
              </a:spcAft>
              <a:buClr>
                <a:schemeClr val="dk1"/>
              </a:buClr>
              <a:buSzPts val="3300"/>
              <a:buFont typeface="Noto Sans Symbols"/>
              <a:buChar char="✔"/>
            </a:pPr>
            <a:r>
              <a:rPr lang="uk-UA" sz="3300">
                <a:solidFill>
                  <a:schemeClr val="dk1"/>
                </a:solidFill>
                <a:latin typeface="Calibri"/>
                <a:ea typeface="Calibri"/>
                <a:cs typeface="Calibri"/>
                <a:sym typeface="Calibri"/>
              </a:rPr>
              <a:t>здатність працювати з часовими залежностями: важливо для методів, що потребують обробки послідовних знімків (LSTM, RNN);</a:t>
            </a:r>
            <a:endParaRPr sz="33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300"/>
              <a:buFont typeface="Noto Sans Symbols"/>
              <a:buChar char="✔"/>
            </a:pPr>
            <a:r>
              <a:rPr lang="uk-UA" sz="3300">
                <a:solidFill>
                  <a:schemeClr val="dk1"/>
                </a:solidFill>
                <a:latin typeface="Calibri"/>
                <a:ea typeface="Calibri"/>
                <a:cs typeface="Calibri"/>
                <a:sym typeface="Calibri"/>
              </a:rPr>
              <a:t>універсальність: здатність методів до застосування в різних умовах та на різних наборах даних.</a:t>
            </a:r>
            <a:endParaRPr/>
          </a:p>
          <a:p>
            <a:pPr indent="0" lvl="0" marL="0" marR="0" rtl="0" algn="l">
              <a:spcBef>
                <a:spcPts val="0"/>
              </a:spcBef>
              <a:spcAft>
                <a:spcPts val="0"/>
              </a:spcAft>
              <a:buNone/>
            </a:pPr>
            <a:r>
              <a:rPr lang="uk-UA" sz="3300">
                <a:solidFill>
                  <a:schemeClr val="dk1"/>
                </a:solidFill>
                <a:latin typeface="Calibri"/>
                <a:ea typeface="Calibri"/>
                <a:cs typeface="Calibri"/>
                <a:sym typeface="Calibri"/>
              </a:rPr>
              <a:t>Порівняння проводилось за шкалою від 0 до 3 для кожного критерію, де 0 – низька оцінка, а 3 – висока оцінка. Згодом було визначено вагові коефіцієнти для кожного критерію, і розраховано загальний бал для кожного методу.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38" name="Google Shape;138;p19"/>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9"/>
          <p:cNvSpPr txBox="1"/>
          <p:nvPr/>
        </p:nvSpPr>
        <p:spPr>
          <a:xfrm>
            <a:off x="1447800" y="774699"/>
            <a:ext cx="167233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3600">
                <a:solidFill>
                  <a:schemeClr val="dk1"/>
                </a:solidFill>
                <a:latin typeface="Calibri"/>
                <a:ea typeface="Calibri"/>
                <a:cs typeface="Calibri"/>
                <a:sym typeface="Calibri"/>
              </a:rPr>
              <a:t>Підсумки порівняння методів класифікації аномалій </a:t>
            </a:r>
            <a:endParaRPr/>
          </a:p>
        </p:txBody>
      </p:sp>
      <p:sp>
        <p:nvSpPr>
          <p:cNvPr id="140" name="Google Shape;140;p19"/>
          <p:cNvSpPr txBox="1"/>
          <p:nvPr/>
        </p:nvSpPr>
        <p:spPr>
          <a:xfrm>
            <a:off x="10746003" y="1562100"/>
            <a:ext cx="6995651" cy="871007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Найкращий результат серед методів класифікації аномалій на супутникових знімках показав </a:t>
            </a:r>
            <a:r>
              <a:rPr i="1" lang="uk-UA" sz="2800">
                <a:solidFill>
                  <a:schemeClr val="dk1"/>
                </a:solidFill>
                <a:latin typeface="Calibri"/>
                <a:ea typeface="Calibri"/>
                <a:cs typeface="Calibri"/>
                <a:sym typeface="Calibri"/>
              </a:rPr>
              <a:t>SVM</a:t>
            </a:r>
            <a:r>
              <a:rPr lang="uk-UA" sz="2800">
                <a:solidFill>
                  <a:schemeClr val="dk1"/>
                </a:solidFill>
                <a:latin typeface="Calibri"/>
                <a:ea typeface="Calibri"/>
                <a:cs typeface="Calibri"/>
                <a:sym typeface="Calibri"/>
              </a:rPr>
              <a:t> з балом 0.8395. Він відзначився високою точністю класифікації та універсальністю, що робить його оптимальним вибором для таких задач. Метод </a:t>
            </a:r>
            <a:r>
              <a:rPr i="1" lang="uk-UA" sz="2800">
                <a:solidFill>
                  <a:schemeClr val="dk1"/>
                </a:solidFill>
                <a:latin typeface="Calibri"/>
                <a:ea typeface="Calibri"/>
                <a:cs typeface="Calibri"/>
                <a:sym typeface="Calibri"/>
              </a:rPr>
              <a:t>CNN</a:t>
            </a:r>
            <a:r>
              <a:rPr lang="uk-UA" sz="2800">
                <a:solidFill>
                  <a:schemeClr val="dk1"/>
                </a:solidFill>
                <a:latin typeface="Calibri"/>
                <a:ea typeface="Calibri"/>
                <a:cs typeface="Calibri"/>
                <a:sym typeface="Calibri"/>
              </a:rPr>
              <a:t> також має хороші показники (0.817), але поступається SVM в деяких аспектах.</a:t>
            </a:r>
            <a:endParaRPr/>
          </a:p>
          <a:p>
            <a:pPr indent="-457200" lvl="0" marL="457200" marR="0" rtl="0" algn="l">
              <a:spcBef>
                <a:spcPts val="0"/>
              </a:spcBef>
              <a:spcAft>
                <a:spcPts val="0"/>
              </a:spcAft>
              <a:buClr>
                <a:schemeClr val="dk1"/>
              </a:buClr>
              <a:buSzPts val="2800"/>
              <a:buFont typeface="Noto Sans Symbols"/>
              <a:buChar char="▪"/>
            </a:pPr>
            <a:r>
              <a:rPr i="1" lang="uk-UA" sz="2800">
                <a:solidFill>
                  <a:schemeClr val="dk1"/>
                </a:solidFill>
                <a:latin typeface="Calibri"/>
                <a:ea typeface="Calibri"/>
                <a:cs typeface="Calibri"/>
                <a:sym typeface="Calibri"/>
              </a:rPr>
              <a:t>LSTM</a:t>
            </a:r>
            <a:r>
              <a:rPr lang="uk-UA" sz="2800">
                <a:solidFill>
                  <a:schemeClr val="dk1"/>
                </a:solidFill>
                <a:latin typeface="Calibri"/>
                <a:ea typeface="Calibri"/>
                <a:cs typeface="Calibri"/>
                <a:sym typeface="Calibri"/>
              </a:rPr>
              <a:t> та </a:t>
            </a:r>
            <a:r>
              <a:rPr i="1" lang="uk-UA" sz="2800">
                <a:solidFill>
                  <a:schemeClr val="dk1"/>
                </a:solidFill>
                <a:latin typeface="Calibri"/>
                <a:ea typeface="Calibri"/>
                <a:cs typeface="Calibri"/>
                <a:sym typeface="Calibri"/>
              </a:rPr>
              <a:t>RNN</a:t>
            </a:r>
            <a:r>
              <a:rPr lang="uk-UA" sz="2800">
                <a:solidFill>
                  <a:schemeClr val="dk1"/>
                </a:solidFill>
                <a:latin typeface="Calibri"/>
                <a:ea typeface="Calibri"/>
                <a:cs typeface="Calibri"/>
                <a:sym typeface="Calibri"/>
              </a:rPr>
              <a:t> продемонстрували хороші результати у роботі з часовими залежностями, але їх загальна ефективність виявилася нижчою. </a:t>
            </a:r>
            <a:r>
              <a:rPr i="1" lang="uk-UA" sz="2800">
                <a:solidFill>
                  <a:schemeClr val="dk1"/>
                </a:solidFill>
                <a:latin typeface="Calibri"/>
                <a:ea typeface="Calibri"/>
                <a:cs typeface="Calibri"/>
                <a:sym typeface="Calibri"/>
              </a:rPr>
              <a:t>GAN</a:t>
            </a:r>
            <a:r>
              <a:rPr lang="uk-UA" sz="2800">
                <a:solidFill>
                  <a:schemeClr val="dk1"/>
                </a:solidFill>
                <a:latin typeface="Calibri"/>
                <a:ea typeface="Calibri"/>
                <a:cs typeface="Calibri"/>
                <a:sym typeface="Calibri"/>
              </a:rPr>
              <a:t> отримав найменший бал через низьку точність класифікації та повільне навчання, хоча може бути корисним для генерації даних.</a:t>
            </a:r>
            <a:endParaRPr/>
          </a:p>
          <a:p>
            <a:pPr indent="-457200" lvl="0" marL="457200" marR="0" rtl="0" algn="l">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Таким чином, </a:t>
            </a:r>
            <a:r>
              <a:rPr i="1" lang="uk-UA" sz="2800">
                <a:solidFill>
                  <a:schemeClr val="dk1"/>
                </a:solidFill>
                <a:latin typeface="Calibri"/>
                <a:ea typeface="Calibri"/>
                <a:cs typeface="Calibri"/>
                <a:sym typeface="Calibri"/>
              </a:rPr>
              <a:t>SVM</a:t>
            </a:r>
            <a:r>
              <a:rPr lang="uk-UA" sz="2800">
                <a:solidFill>
                  <a:schemeClr val="dk1"/>
                </a:solidFill>
                <a:latin typeface="Calibri"/>
                <a:ea typeface="Calibri"/>
                <a:cs typeface="Calibri"/>
                <a:sym typeface="Calibri"/>
              </a:rPr>
              <a:t> є найкращим вибором для класифікації аномалій на супутникових знімках.</a:t>
            </a:r>
            <a:endParaRPr/>
          </a:p>
        </p:txBody>
      </p:sp>
      <p:graphicFrame>
        <p:nvGraphicFramePr>
          <p:cNvPr id="141" name="Google Shape;141;p19"/>
          <p:cNvGraphicFramePr/>
          <p:nvPr/>
        </p:nvGraphicFramePr>
        <p:xfrm>
          <a:off x="1287371" y="2120901"/>
          <a:ext cx="3000000" cy="3000000"/>
        </p:xfrm>
        <a:graphic>
          <a:graphicData uri="http://schemas.openxmlformats.org/drawingml/2006/table">
            <a:tbl>
              <a:tblPr bandRow="1" firstCol="1" firstRow="1">
                <a:noFill/>
                <a:tableStyleId>{59B2FD72-0DC7-4667-9ECF-2A8824878E71}</a:tableStyleId>
              </a:tblPr>
              <a:tblGrid>
                <a:gridCol w="2336050"/>
                <a:gridCol w="928775"/>
                <a:gridCol w="989050"/>
                <a:gridCol w="1073825"/>
                <a:gridCol w="1073825"/>
                <a:gridCol w="1073825"/>
                <a:gridCol w="1973400"/>
              </a:tblGrid>
              <a:tr h="435875">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Критерії</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SVM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CNN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GAN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LSTM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RNN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Трансформери</a:t>
                      </a:r>
                      <a:endParaRPr sz="1600" u="none" cap="none" strike="noStrike">
                        <a:latin typeface="Times New Roman"/>
                        <a:ea typeface="Times New Roman"/>
                        <a:cs typeface="Times New Roman"/>
                        <a:sym typeface="Times New Roman"/>
                      </a:endParaRPr>
                    </a:p>
                  </a:txBody>
                  <a:tcPr marT="0" marB="0" marR="68575" marL="68575"/>
                </a:tc>
              </a:tr>
              <a:tr h="923925">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Точність класифікації</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solidFill>
                      <a:srgbClr val="FBFAAE">
                        <a:alpha val="20000"/>
                      </a:srgbClr>
                    </a:solidFill>
                  </a:tcPr>
                </a:tc>
              </a:tr>
              <a:tr h="923925">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Швидкість навчання</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0.33</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0.33</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11975">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Здатність до обробки великих даних</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r>
              <a:tr h="435875">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Складність моделі</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0050">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Здатність працювати з часовими залежностями</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0.33</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0.33</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0.33</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FAAE">
                        <a:alpha val="20000"/>
                      </a:srgbClr>
                    </a:solidFill>
                  </a:tcPr>
                </a:tc>
              </a:tr>
              <a:tr h="435875">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Універсальність</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1</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3925">
                <a:tc>
                  <a:txBody>
                    <a:bodyPr/>
                    <a:lstStyle/>
                    <a:p>
                      <a:pPr indent="0" lvl="0" marL="0" marR="0" rtl="0" algn="l">
                        <a:lnSpc>
                          <a:spcPct val="150000"/>
                        </a:lnSpc>
                        <a:spcBef>
                          <a:spcPts val="0"/>
                        </a:spcBef>
                        <a:spcAft>
                          <a:spcPts val="0"/>
                        </a:spcAft>
                        <a:buClr>
                          <a:schemeClr val="dk1"/>
                        </a:buClr>
                        <a:buSzPts val="2000"/>
                        <a:buFont typeface="Calibri"/>
                        <a:buNone/>
                      </a:pPr>
                      <a:r>
                        <a:rPr lang="uk-UA" sz="2000" u="none" cap="none" strike="noStrike"/>
                        <a:t>Загальний бал</a:t>
                      </a:r>
                      <a:endParaRPr sz="1600" u="none" cap="none" strike="noStrike">
                        <a:latin typeface="Times New Roman"/>
                        <a:ea typeface="Times New Roman"/>
                        <a:cs typeface="Times New Roman"/>
                        <a:sym typeface="Times New Roman"/>
                      </a:endParaRPr>
                    </a:p>
                  </a:txBody>
                  <a:tcPr marT="0" marB="0" marR="68575" marL="68575">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0.8395</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0.817</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0.6165</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0.7195</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0.7195</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BFAAE">
                        <a:alpha val="20000"/>
                      </a:srgbClr>
                    </a:solidFill>
                  </a:tcPr>
                </a:tc>
                <a:tc>
                  <a:txBody>
                    <a:bodyPr/>
                    <a:lstStyle/>
                    <a:p>
                      <a:pPr indent="0" lvl="0" marL="0" marR="0" rtl="0" algn="ctr">
                        <a:lnSpc>
                          <a:spcPct val="150000"/>
                        </a:lnSpc>
                        <a:spcBef>
                          <a:spcPts val="0"/>
                        </a:spcBef>
                        <a:spcAft>
                          <a:spcPts val="0"/>
                        </a:spcAft>
                        <a:buClr>
                          <a:schemeClr val="dk1"/>
                        </a:buClr>
                        <a:buSzPts val="2000"/>
                        <a:buFont typeface="Calibri"/>
                        <a:buNone/>
                      </a:pPr>
                      <a:r>
                        <a:rPr lang="uk-UA" sz="2000" u="none" cap="none" strike="noStrike"/>
                        <a:t>0.750</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rgbClr val="FBFAAE">
                        <a:alpha val="20000"/>
                      </a:srgbClr>
                    </a:solidFill>
                  </a:tcPr>
                </a:tc>
              </a:tr>
            </a:tbl>
          </a:graphicData>
        </a:graphic>
      </p:graphicFrame>
      <p:sp>
        <p:nvSpPr>
          <p:cNvPr id="142" name="Google Shape;142;p19"/>
          <p:cNvSpPr txBox="1"/>
          <p:nvPr/>
        </p:nvSpPr>
        <p:spPr>
          <a:xfrm>
            <a:off x="1287371" y="1562100"/>
            <a:ext cx="914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i="1" lang="uk-UA" sz="2400">
                <a:solidFill>
                  <a:schemeClr val="dk1"/>
                </a:solidFill>
                <a:latin typeface="Calibri"/>
                <a:ea typeface="Calibri"/>
                <a:cs typeface="Calibri"/>
                <a:sym typeface="Calibri"/>
              </a:rPr>
              <a:t>Таблиця 1 – Підсумкові розрахунки</a:t>
            </a:r>
            <a:endParaRPr i="1"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48" name="Google Shape;148;p20"/>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20"/>
          <p:cNvSpPr txBox="1"/>
          <p:nvPr/>
        </p:nvSpPr>
        <p:spPr>
          <a:xfrm>
            <a:off x="1447800" y="774699"/>
            <a:ext cx="16535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3600">
                <a:solidFill>
                  <a:schemeClr val="dk1"/>
                </a:solidFill>
                <a:latin typeface="Calibri"/>
                <a:ea typeface="Calibri"/>
                <a:cs typeface="Calibri"/>
                <a:sym typeface="Calibri"/>
              </a:rPr>
              <a:t>Програмна реалізація системи класифікації аномалій на супутникових знімках</a:t>
            </a:r>
            <a:endParaRPr b="1" sz="3600">
              <a:solidFill>
                <a:schemeClr val="dk1"/>
              </a:solidFill>
              <a:latin typeface="Calibri"/>
              <a:ea typeface="Calibri"/>
              <a:cs typeface="Calibri"/>
              <a:sym typeface="Calibri"/>
            </a:endParaRPr>
          </a:p>
        </p:txBody>
      </p:sp>
      <p:sp>
        <p:nvSpPr>
          <p:cNvPr id="150" name="Google Shape;150;p20"/>
          <p:cNvSpPr txBox="1"/>
          <p:nvPr/>
        </p:nvSpPr>
        <p:spPr>
          <a:xfrm>
            <a:off x="1447800" y="1714500"/>
            <a:ext cx="15849600" cy="827919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Програмна реалізація системи класифікації аномалій на супутникових знімках здійснена за допомогою </a:t>
            </a:r>
            <a:r>
              <a:rPr b="1" lang="uk-UA" sz="2800">
                <a:solidFill>
                  <a:schemeClr val="dk1"/>
                </a:solidFill>
                <a:latin typeface="Calibri"/>
                <a:ea typeface="Calibri"/>
                <a:cs typeface="Calibri"/>
                <a:sym typeface="Calibri"/>
              </a:rPr>
              <a:t>мови програмування Python</a:t>
            </a:r>
            <a:r>
              <a:rPr lang="uk-UA" sz="2800">
                <a:solidFill>
                  <a:schemeClr val="dk1"/>
                </a:solidFill>
                <a:latin typeface="Calibri"/>
                <a:ea typeface="Calibri"/>
                <a:cs typeface="Calibri"/>
                <a:sym typeface="Calibri"/>
              </a:rPr>
              <a:t> та бібліотек </a:t>
            </a:r>
            <a:r>
              <a:rPr b="1" lang="uk-UA" sz="2800">
                <a:solidFill>
                  <a:schemeClr val="dk1"/>
                </a:solidFill>
                <a:latin typeface="Calibri"/>
                <a:ea typeface="Calibri"/>
                <a:cs typeface="Calibri"/>
                <a:sym typeface="Calibri"/>
              </a:rPr>
              <a:t>NumPy</a:t>
            </a:r>
            <a:r>
              <a:rPr lang="uk-UA" sz="2800">
                <a:solidFill>
                  <a:schemeClr val="dk1"/>
                </a:solidFill>
                <a:latin typeface="Calibri"/>
                <a:ea typeface="Calibri"/>
                <a:cs typeface="Calibri"/>
                <a:sym typeface="Calibri"/>
              </a:rPr>
              <a:t>, </a:t>
            </a:r>
            <a:r>
              <a:rPr b="1" lang="uk-UA" sz="2800">
                <a:solidFill>
                  <a:schemeClr val="dk1"/>
                </a:solidFill>
                <a:latin typeface="Calibri"/>
                <a:ea typeface="Calibri"/>
                <a:cs typeface="Calibri"/>
                <a:sym typeface="Calibri"/>
              </a:rPr>
              <a:t>OpenCV</a:t>
            </a:r>
            <a:r>
              <a:rPr lang="uk-UA" sz="2800">
                <a:solidFill>
                  <a:schemeClr val="dk1"/>
                </a:solidFill>
                <a:latin typeface="Calibri"/>
                <a:ea typeface="Calibri"/>
                <a:cs typeface="Calibri"/>
                <a:sym typeface="Calibri"/>
              </a:rPr>
              <a:t>, </a:t>
            </a:r>
            <a:r>
              <a:rPr b="1" lang="uk-UA" sz="2800">
                <a:solidFill>
                  <a:schemeClr val="dk1"/>
                </a:solidFill>
                <a:latin typeface="Calibri"/>
                <a:ea typeface="Calibri"/>
                <a:cs typeface="Calibri"/>
                <a:sym typeface="Calibri"/>
              </a:rPr>
              <a:t>scikit-learn</a:t>
            </a:r>
            <a:r>
              <a:rPr lang="uk-UA" sz="2800">
                <a:solidFill>
                  <a:schemeClr val="dk1"/>
                </a:solidFill>
                <a:latin typeface="Calibri"/>
                <a:ea typeface="Calibri"/>
                <a:cs typeface="Calibri"/>
                <a:sym typeface="Calibri"/>
              </a:rPr>
              <a:t>. Для зберігання даних використовуються формати </a:t>
            </a:r>
            <a:r>
              <a:rPr b="1" lang="uk-UA" sz="2800">
                <a:solidFill>
                  <a:schemeClr val="dk1"/>
                </a:solidFill>
                <a:latin typeface="Calibri"/>
                <a:ea typeface="Calibri"/>
                <a:cs typeface="Calibri"/>
                <a:sym typeface="Calibri"/>
              </a:rPr>
              <a:t>.npy</a:t>
            </a:r>
            <a:r>
              <a:rPr lang="uk-UA" sz="2800">
                <a:solidFill>
                  <a:schemeClr val="dk1"/>
                </a:solidFill>
                <a:latin typeface="Calibri"/>
                <a:ea typeface="Calibri"/>
                <a:cs typeface="Calibri"/>
                <a:sym typeface="Calibri"/>
              </a:rPr>
              <a:t> та </a:t>
            </a:r>
            <a:r>
              <a:rPr b="1" lang="uk-UA" sz="2800">
                <a:solidFill>
                  <a:schemeClr val="dk1"/>
                </a:solidFill>
                <a:latin typeface="Calibri"/>
                <a:ea typeface="Calibri"/>
                <a:cs typeface="Calibri"/>
                <a:sym typeface="Calibri"/>
              </a:rPr>
              <a:t>.png</a:t>
            </a:r>
            <a:r>
              <a:rPr lang="uk-UA" sz="2800">
                <a:solidFill>
                  <a:schemeClr val="dk1"/>
                </a:solidFill>
                <a:latin typeface="Calibri"/>
                <a:ea typeface="Calibri"/>
                <a:cs typeface="Calibri"/>
                <a:sym typeface="Calibri"/>
              </a:rPr>
              <a:t> (NDVI – градації сірого) з роздільною здатністю </a:t>
            </a:r>
            <a:r>
              <a:rPr b="1" lang="uk-UA" sz="2800">
                <a:solidFill>
                  <a:schemeClr val="dk1"/>
                </a:solidFill>
                <a:latin typeface="Calibri"/>
                <a:ea typeface="Calibri"/>
                <a:cs typeface="Calibri"/>
                <a:sym typeface="Calibri"/>
              </a:rPr>
              <a:t>128×128 пікселів</a:t>
            </a:r>
            <a:r>
              <a:rPr lang="uk-UA" sz="2800">
                <a:solidFill>
                  <a:schemeClr val="dk1"/>
                </a:solidFill>
                <a:latin typeface="Calibri"/>
                <a:ea typeface="Calibri"/>
                <a:cs typeface="Calibri"/>
                <a:sym typeface="Calibri"/>
              </a:rPr>
              <a:t>.</a:t>
            </a:r>
            <a:endParaRPr/>
          </a:p>
          <a:p>
            <a:pPr indent="-457200" lvl="0" marL="457200" marR="0" rtl="0" algn="just">
              <a:spcBef>
                <a:spcPts val="0"/>
              </a:spcBef>
              <a:spcAft>
                <a:spcPts val="0"/>
              </a:spcAft>
              <a:buClr>
                <a:schemeClr val="dk1"/>
              </a:buClr>
              <a:buSzPts val="2800"/>
              <a:buFont typeface="Noto Sans Symbols"/>
              <a:buChar char="▪"/>
            </a:pPr>
            <a:r>
              <a:rPr b="1" lang="uk-UA" sz="2800">
                <a:solidFill>
                  <a:schemeClr val="dk1"/>
                </a:solidFill>
                <a:latin typeface="Calibri"/>
                <a:ea typeface="Calibri"/>
                <a:cs typeface="Calibri"/>
                <a:sym typeface="Calibri"/>
              </a:rPr>
              <a:t>Підготовка даних</a:t>
            </a:r>
            <a:r>
              <a:rPr lang="uk-UA" sz="2800">
                <a:solidFill>
                  <a:schemeClr val="dk1"/>
                </a:solidFill>
                <a:latin typeface="Calibri"/>
                <a:ea typeface="Calibri"/>
                <a:cs typeface="Calibri"/>
                <a:sym typeface="Calibri"/>
              </a:rPr>
              <a:t> включала використання супутникових знімків </a:t>
            </a:r>
            <a:r>
              <a:rPr b="1" lang="uk-UA" sz="2800">
                <a:solidFill>
                  <a:schemeClr val="dk1"/>
                </a:solidFill>
                <a:latin typeface="Calibri"/>
                <a:ea typeface="Calibri"/>
                <a:cs typeface="Calibri"/>
                <a:sym typeface="Calibri"/>
              </a:rPr>
              <a:t>Sentinel-2</a:t>
            </a:r>
            <a:r>
              <a:rPr lang="uk-UA" sz="2800">
                <a:solidFill>
                  <a:schemeClr val="dk1"/>
                </a:solidFill>
                <a:latin typeface="Calibri"/>
                <a:ea typeface="Calibri"/>
                <a:cs typeface="Calibri"/>
                <a:sym typeface="Calibri"/>
              </a:rPr>
              <a:t> з роздільною здатністю </a:t>
            </a:r>
            <a:r>
              <a:rPr b="1" lang="uk-UA" sz="2800">
                <a:solidFill>
                  <a:schemeClr val="dk1"/>
                </a:solidFill>
                <a:latin typeface="Calibri"/>
                <a:ea typeface="Calibri"/>
                <a:cs typeface="Calibri"/>
                <a:sym typeface="Calibri"/>
              </a:rPr>
              <a:t>10 м</a:t>
            </a:r>
            <a:r>
              <a:rPr lang="uk-UA" sz="2800">
                <a:solidFill>
                  <a:schemeClr val="dk1"/>
                </a:solidFill>
                <a:latin typeface="Calibri"/>
                <a:ea typeface="Calibri"/>
                <a:cs typeface="Calibri"/>
                <a:sym typeface="Calibri"/>
              </a:rPr>
              <a:t>, зокрема для вибору регіону, де зафіксовано повені </a:t>
            </a:r>
            <a:r>
              <a:rPr b="1" lang="uk-UA" sz="2800">
                <a:solidFill>
                  <a:schemeClr val="dk1"/>
                </a:solidFill>
                <a:latin typeface="Calibri"/>
                <a:ea typeface="Calibri"/>
                <a:cs typeface="Calibri"/>
                <a:sym typeface="Calibri"/>
              </a:rPr>
              <a:t>2013 року</a:t>
            </a:r>
            <a:r>
              <a:rPr lang="uk-UA" sz="2800">
                <a:solidFill>
                  <a:schemeClr val="dk1"/>
                </a:solidFill>
                <a:latin typeface="Calibri"/>
                <a:ea typeface="Calibri"/>
                <a:cs typeface="Calibri"/>
                <a:sym typeface="Calibri"/>
              </a:rPr>
              <a:t>. Для </a:t>
            </a:r>
            <a:r>
              <a:rPr b="1" lang="uk-UA" sz="2800">
                <a:solidFill>
                  <a:schemeClr val="dk1"/>
                </a:solidFill>
                <a:latin typeface="Calibri"/>
                <a:ea typeface="Calibri"/>
                <a:cs typeface="Calibri"/>
                <a:sym typeface="Calibri"/>
              </a:rPr>
              <a:t>нормалізації</a:t>
            </a:r>
            <a:r>
              <a:rPr lang="uk-UA" sz="2800">
                <a:solidFill>
                  <a:schemeClr val="dk1"/>
                </a:solidFill>
                <a:latin typeface="Calibri"/>
                <a:ea typeface="Calibri"/>
                <a:cs typeface="Calibri"/>
                <a:sym typeface="Calibri"/>
              </a:rPr>
              <a:t> даних було проведено масштабування пікселів в діапазон [0–1] та корекцію атмосферних і сезонних впливів. Для </a:t>
            </a:r>
            <a:r>
              <a:rPr b="1" lang="uk-UA" sz="2800">
                <a:solidFill>
                  <a:schemeClr val="dk1"/>
                </a:solidFill>
                <a:latin typeface="Calibri"/>
                <a:ea typeface="Calibri"/>
                <a:cs typeface="Calibri"/>
                <a:sym typeface="Calibri"/>
              </a:rPr>
              <a:t>уніфікації роздільної здатності</a:t>
            </a:r>
            <a:r>
              <a:rPr lang="uk-UA" sz="2800">
                <a:solidFill>
                  <a:schemeClr val="dk1"/>
                </a:solidFill>
                <a:latin typeface="Calibri"/>
                <a:ea typeface="Calibri"/>
                <a:cs typeface="Calibri"/>
                <a:sym typeface="Calibri"/>
              </a:rPr>
              <a:t> знімків застосовано </a:t>
            </a:r>
            <a:r>
              <a:rPr b="1" lang="uk-UA" sz="2800">
                <a:solidFill>
                  <a:schemeClr val="dk1"/>
                </a:solidFill>
                <a:latin typeface="Calibri"/>
                <a:ea typeface="Calibri"/>
                <a:cs typeface="Calibri"/>
                <a:sym typeface="Calibri"/>
              </a:rPr>
              <a:t>ресемплінг</a:t>
            </a:r>
            <a:r>
              <a:rPr lang="uk-UA" sz="2800">
                <a:solidFill>
                  <a:schemeClr val="dk1"/>
                </a:solidFill>
                <a:latin typeface="Calibri"/>
                <a:ea typeface="Calibri"/>
                <a:cs typeface="Calibri"/>
                <a:sym typeface="Calibri"/>
              </a:rPr>
              <a:t> і </a:t>
            </a:r>
            <a:r>
              <a:rPr b="1" lang="uk-UA" sz="2800">
                <a:solidFill>
                  <a:schemeClr val="dk1"/>
                </a:solidFill>
                <a:latin typeface="Calibri"/>
                <a:ea typeface="Calibri"/>
                <a:cs typeface="Calibri"/>
                <a:sym typeface="Calibri"/>
              </a:rPr>
              <a:t>інтерполяцію</a:t>
            </a:r>
            <a:r>
              <a:rPr lang="uk-UA" sz="2800">
                <a:solidFill>
                  <a:schemeClr val="dk1"/>
                </a:solidFill>
                <a:latin typeface="Calibri"/>
                <a:ea typeface="Calibri"/>
                <a:cs typeface="Calibri"/>
                <a:sym typeface="Calibri"/>
              </a:rPr>
              <a:t> до розміру </a:t>
            </a:r>
            <a:r>
              <a:rPr b="1" lang="uk-UA" sz="2800">
                <a:solidFill>
                  <a:schemeClr val="dk1"/>
                </a:solidFill>
                <a:latin typeface="Calibri"/>
                <a:ea typeface="Calibri"/>
                <a:cs typeface="Calibri"/>
                <a:sym typeface="Calibri"/>
              </a:rPr>
              <a:t>128×128 пікселів</a:t>
            </a:r>
            <a:r>
              <a:rPr lang="uk-UA" sz="2800">
                <a:solidFill>
                  <a:schemeClr val="dk1"/>
                </a:solidFill>
                <a:latin typeface="Calibri"/>
                <a:ea typeface="Calibri"/>
                <a:cs typeface="Calibri"/>
                <a:sym typeface="Calibri"/>
              </a:rPr>
              <a:t>.</a:t>
            </a:r>
            <a:endParaRPr/>
          </a:p>
          <a:p>
            <a:pPr indent="-457200" lvl="0" marL="457200" marR="0" rtl="0" algn="just">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У процесі </a:t>
            </a:r>
            <a:r>
              <a:rPr b="1" lang="uk-UA" sz="2800">
                <a:solidFill>
                  <a:schemeClr val="dk1"/>
                </a:solidFill>
                <a:latin typeface="Calibri"/>
                <a:ea typeface="Calibri"/>
                <a:cs typeface="Calibri"/>
                <a:sym typeface="Calibri"/>
              </a:rPr>
              <a:t>формування ознак</a:t>
            </a:r>
            <a:r>
              <a:rPr lang="uk-UA" sz="2800">
                <a:solidFill>
                  <a:schemeClr val="dk1"/>
                </a:solidFill>
                <a:latin typeface="Calibri"/>
                <a:ea typeface="Calibri"/>
                <a:cs typeface="Calibri"/>
                <a:sym typeface="Calibri"/>
              </a:rPr>
              <a:t> використовувалися </a:t>
            </a:r>
            <a:r>
              <a:rPr b="1" lang="uk-UA" sz="2800">
                <a:solidFill>
                  <a:schemeClr val="dk1"/>
                </a:solidFill>
                <a:latin typeface="Calibri"/>
                <a:ea typeface="Calibri"/>
                <a:cs typeface="Calibri"/>
                <a:sym typeface="Calibri"/>
              </a:rPr>
              <a:t>NDVI-фази</a:t>
            </a:r>
            <a:r>
              <a:rPr lang="uk-UA" sz="2800">
                <a:solidFill>
                  <a:schemeClr val="dk1"/>
                </a:solidFill>
                <a:latin typeface="Calibri"/>
                <a:ea typeface="Calibri"/>
                <a:cs typeface="Calibri"/>
                <a:sym typeface="Calibri"/>
              </a:rPr>
              <a:t>, що відображають ситуацію до, під час і після затоплення. Для обробки даних розроблено функцію </a:t>
            </a:r>
            <a:r>
              <a:rPr b="1" lang="uk-UA" sz="2800">
                <a:solidFill>
                  <a:schemeClr val="dk1"/>
                </a:solidFill>
                <a:latin typeface="Calibri"/>
                <a:ea typeface="Calibri"/>
                <a:cs typeface="Calibri"/>
                <a:sym typeface="Calibri"/>
              </a:rPr>
              <a:t>load_ndvi_images</a:t>
            </a:r>
            <a:r>
              <a:rPr lang="uk-UA" sz="2800">
                <a:solidFill>
                  <a:schemeClr val="dk1"/>
                </a:solidFill>
                <a:latin typeface="Calibri"/>
                <a:ea typeface="Calibri"/>
                <a:cs typeface="Calibri"/>
                <a:sym typeface="Calibri"/>
              </a:rPr>
              <a:t>, яка зчитує, нормалізує і змінює розмір зображень, а також функцію </a:t>
            </a:r>
            <a:r>
              <a:rPr b="1" lang="uk-UA" sz="2800">
                <a:solidFill>
                  <a:schemeClr val="dk1"/>
                </a:solidFill>
                <a:latin typeface="Calibri"/>
                <a:ea typeface="Calibri"/>
                <a:cs typeface="Calibri"/>
                <a:sym typeface="Calibri"/>
              </a:rPr>
              <a:t>stack_features</a:t>
            </a:r>
            <a:r>
              <a:rPr lang="uk-UA" sz="2800">
                <a:solidFill>
                  <a:schemeClr val="dk1"/>
                </a:solidFill>
                <a:latin typeface="Calibri"/>
                <a:ea typeface="Calibri"/>
                <a:cs typeface="Calibri"/>
                <a:sym typeface="Calibri"/>
              </a:rPr>
              <a:t>, яка об’єднує три фази в вектор ознак з розмірами </a:t>
            </a:r>
            <a:r>
              <a:rPr b="1" lang="uk-UA" sz="2800">
                <a:solidFill>
                  <a:schemeClr val="dk1"/>
                </a:solidFill>
                <a:latin typeface="Calibri"/>
                <a:ea typeface="Calibri"/>
                <a:cs typeface="Calibri"/>
                <a:sym typeface="Calibri"/>
              </a:rPr>
              <a:t>num_pixels × 3</a:t>
            </a:r>
            <a:r>
              <a:rPr lang="uk-UA" sz="2800">
                <a:solidFill>
                  <a:schemeClr val="dk1"/>
                </a:solidFill>
                <a:latin typeface="Calibri"/>
                <a:ea typeface="Calibri"/>
                <a:cs typeface="Calibri"/>
                <a:sym typeface="Calibri"/>
              </a:rPr>
              <a:t>.</a:t>
            </a:r>
            <a:endParaRPr/>
          </a:p>
          <a:p>
            <a:pPr indent="-457200" lvl="0" marL="457200" marR="0" rtl="0" algn="just">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Для </a:t>
            </a:r>
            <a:r>
              <a:rPr b="1" lang="uk-UA" sz="2800">
                <a:solidFill>
                  <a:schemeClr val="dk1"/>
                </a:solidFill>
                <a:latin typeface="Calibri"/>
                <a:ea typeface="Calibri"/>
                <a:cs typeface="Calibri"/>
                <a:sym typeface="Calibri"/>
              </a:rPr>
              <a:t>навчання моделі</a:t>
            </a:r>
            <a:r>
              <a:rPr lang="uk-UA" sz="2800">
                <a:solidFill>
                  <a:schemeClr val="dk1"/>
                </a:solidFill>
                <a:latin typeface="Calibri"/>
                <a:ea typeface="Calibri"/>
                <a:cs typeface="Calibri"/>
                <a:sym typeface="Calibri"/>
              </a:rPr>
              <a:t> використано алгоритм </a:t>
            </a:r>
            <a:r>
              <a:rPr b="1" lang="uk-UA" sz="2800">
                <a:solidFill>
                  <a:schemeClr val="dk1"/>
                </a:solidFill>
                <a:latin typeface="Calibri"/>
                <a:ea typeface="Calibri"/>
                <a:cs typeface="Calibri"/>
                <a:sym typeface="Calibri"/>
              </a:rPr>
              <a:t>SVM</a:t>
            </a:r>
            <a:r>
              <a:rPr lang="uk-UA" sz="2800">
                <a:solidFill>
                  <a:schemeClr val="dk1"/>
                </a:solidFill>
                <a:latin typeface="Calibri"/>
                <a:ea typeface="Calibri"/>
                <a:cs typeface="Calibri"/>
                <a:sym typeface="Calibri"/>
              </a:rPr>
              <a:t> з </a:t>
            </a:r>
            <a:r>
              <a:rPr b="1" lang="uk-UA" sz="2800">
                <a:solidFill>
                  <a:schemeClr val="dk1"/>
                </a:solidFill>
                <a:latin typeface="Calibri"/>
                <a:ea typeface="Calibri"/>
                <a:cs typeface="Calibri"/>
                <a:sym typeface="Calibri"/>
              </a:rPr>
              <a:t>RBF-ядром</a:t>
            </a:r>
            <a:r>
              <a:rPr lang="uk-UA" sz="2800">
                <a:solidFill>
                  <a:schemeClr val="dk1"/>
                </a:solidFill>
                <a:latin typeface="Calibri"/>
                <a:ea typeface="Calibri"/>
                <a:cs typeface="Calibri"/>
                <a:sym typeface="Calibri"/>
              </a:rPr>
              <a:t>, тюнінг гіперпараметрів проводився за допомогою </a:t>
            </a:r>
            <a:r>
              <a:rPr b="1" lang="uk-UA" sz="2800">
                <a:solidFill>
                  <a:schemeClr val="dk1"/>
                </a:solidFill>
                <a:latin typeface="Calibri"/>
                <a:ea typeface="Calibri"/>
                <a:cs typeface="Calibri"/>
                <a:sym typeface="Calibri"/>
              </a:rPr>
              <a:t>GridSearchCV</a:t>
            </a:r>
            <a:r>
              <a:rPr lang="uk-UA" sz="2800">
                <a:solidFill>
                  <a:schemeClr val="dk1"/>
                </a:solidFill>
                <a:latin typeface="Calibri"/>
                <a:ea typeface="Calibri"/>
                <a:cs typeface="Calibri"/>
                <a:sym typeface="Calibri"/>
              </a:rPr>
              <a:t> з параметрами </a:t>
            </a:r>
            <a:r>
              <a:rPr b="1" lang="uk-UA" sz="2800">
                <a:solidFill>
                  <a:schemeClr val="dk1"/>
                </a:solidFill>
                <a:latin typeface="Calibri"/>
                <a:ea typeface="Calibri"/>
                <a:cs typeface="Calibri"/>
                <a:sym typeface="Calibri"/>
              </a:rPr>
              <a:t>C</a:t>
            </a:r>
            <a:r>
              <a:rPr lang="uk-UA" sz="2800">
                <a:solidFill>
                  <a:schemeClr val="dk1"/>
                </a:solidFill>
                <a:latin typeface="Calibri"/>
                <a:ea typeface="Calibri"/>
                <a:cs typeface="Calibri"/>
                <a:sym typeface="Calibri"/>
              </a:rPr>
              <a:t> і </a:t>
            </a:r>
            <a:r>
              <a:rPr b="1" lang="uk-UA" sz="2800">
                <a:solidFill>
                  <a:schemeClr val="dk1"/>
                </a:solidFill>
                <a:latin typeface="Calibri"/>
                <a:ea typeface="Calibri"/>
                <a:cs typeface="Calibri"/>
                <a:sym typeface="Calibri"/>
              </a:rPr>
              <a:t>γ</a:t>
            </a:r>
            <a:r>
              <a:rPr lang="uk-UA" sz="2800">
                <a:solidFill>
                  <a:schemeClr val="dk1"/>
                </a:solidFill>
                <a:latin typeface="Calibri"/>
                <a:ea typeface="Calibri"/>
                <a:cs typeface="Calibri"/>
                <a:sym typeface="Calibri"/>
              </a:rPr>
              <a:t>, а також стратифікованого розділення даних у пропорції </a:t>
            </a:r>
            <a:r>
              <a:rPr b="1" lang="uk-UA" sz="2800">
                <a:solidFill>
                  <a:schemeClr val="dk1"/>
                </a:solidFill>
                <a:latin typeface="Calibri"/>
                <a:ea typeface="Calibri"/>
                <a:cs typeface="Calibri"/>
                <a:sym typeface="Calibri"/>
              </a:rPr>
              <a:t>80/20</a:t>
            </a:r>
            <a:r>
              <a:rPr lang="uk-UA" sz="2800">
                <a:solidFill>
                  <a:schemeClr val="dk1"/>
                </a:solidFill>
                <a:latin typeface="Calibri"/>
                <a:ea typeface="Calibri"/>
                <a:cs typeface="Calibri"/>
                <a:sym typeface="Calibri"/>
              </a:rPr>
              <a:t>. Класифікація здійснюється двома категоріями: </a:t>
            </a:r>
            <a:r>
              <a:rPr b="1" lang="uk-UA" sz="2800">
                <a:solidFill>
                  <a:schemeClr val="dk1"/>
                </a:solidFill>
                <a:latin typeface="Calibri"/>
                <a:ea typeface="Calibri"/>
                <a:cs typeface="Calibri"/>
                <a:sym typeface="Calibri"/>
              </a:rPr>
              <a:t>0</a:t>
            </a:r>
            <a:r>
              <a:rPr lang="uk-UA" sz="2800">
                <a:solidFill>
                  <a:schemeClr val="dk1"/>
                </a:solidFill>
                <a:latin typeface="Calibri"/>
                <a:ea typeface="Calibri"/>
                <a:cs typeface="Calibri"/>
                <a:sym typeface="Calibri"/>
              </a:rPr>
              <a:t> – "норма", </a:t>
            </a:r>
            <a:r>
              <a:rPr b="1" lang="uk-UA" sz="2800">
                <a:solidFill>
                  <a:schemeClr val="dk1"/>
                </a:solidFill>
                <a:latin typeface="Calibri"/>
                <a:ea typeface="Calibri"/>
                <a:cs typeface="Calibri"/>
                <a:sym typeface="Calibri"/>
              </a:rPr>
              <a:t>1</a:t>
            </a:r>
            <a:r>
              <a:rPr lang="uk-UA" sz="2800">
                <a:solidFill>
                  <a:schemeClr val="dk1"/>
                </a:solidFill>
                <a:latin typeface="Calibri"/>
                <a:ea typeface="Calibri"/>
                <a:cs typeface="Calibri"/>
                <a:sym typeface="Calibri"/>
              </a:rPr>
              <a:t> – "аномалія".</a:t>
            </a:r>
            <a:endParaRPr/>
          </a:p>
          <a:p>
            <a:pPr indent="-457200" lvl="0" marL="457200" marR="0" rtl="0" algn="just">
              <a:spcBef>
                <a:spcPts val="0"/>
              </a:spcBef>
              <a:spcAft>
                <a:spcPts val="0"/>
              </a:spcAft>
              <a:buClr>
                <a:schemeClr val="dk1"/>
              </a:buClr>
              <a:buSzPts val="2800"/>
              <a:buFont typeface="Noto Sans Symbols"/>
              <a:buChar char="▪"/>
            </a:pPr>
            <a:r>
              <a:rPr lang="uk-UA" sz="2800">
                <a:solidFill>
                  <a:schemeClr val="dk1"/>
                </a:solidFill>
                <a:latin typeface="Calibri"/>
                <a:ea typeface="Calibri"/>
                <a:cs typeface="Calibri"/>
                <a:sym typeface="Calibri"/>
              </a:rPr>
              <a:t>Для </a:t>
            </a:r>
            <a:r>
              <a:rPr b="1" lang="uk-UA" sz="2800">
                <a:solidFill>
                  <a:schemeClr val="dk1"/>
                </a:solidFill>
                <a:latin typeface="Calibri"/>
                <a:ea typeface="Calibri"/>
                <a:cs typeface="Calibri"/>
                <a:sym typeface="Calibri"/>
              </a:rPr>
              <a:t>оцінки результатів</a:t>
            </a:r>
            <a:r>
              <a:rPr lang="uk-UA" sz="2800">
                <a:solidFill>
                  <a:schemeClr val="dk1"/>
                </a:solidFill>
                <a:latin typeface="Calibri"/>
                <a:ea typeface="Calibri"/>
                <a:cs typeface="Calibri"/>
                <a:sym typeface="Calibri"/>
              </a:rPr>
              <a:t> використовуються метрики </a:t>
            </a:r>
            <a:r>
              <a:rPr b="1" lang="uk-UA" sz="2800">
                <a:solidFill>
                  <a:schemeClr val="dk1"/>
                </a:solidFill>
                <a:latin typeface="Calibri"/>
                <a:ea typeface="Calibri"/>
                <a:cs typeface="Calibri"/>
                <a:sym typeface="Calibri"/>
              </a:rPr>
              <a:t>precision</a:t>
            </a:r>
            <a:r>
              <a:rPr lang="uk-UA" sz="2800">
                <a:solidFill>
                  <a:schemeClr val="dk1"/>
                </a:solidFill>
                <a:latin typeface="Calibri"/>
                <a:ea typeface="Calibri"/>
                <a:cs typeface="Calibri"/>
                <a:sym typeface="Calibri"/>
              </a:rPr>
              <a:t>, </a:t>
            </a:r>
            <a:r>
              <a:rPr b="1" lang="uk-UA" sz="2800">
                <a:solidFill>
                  <a:schemeClr val="dk1"/>
                </a:solidFill>
                <a:latin typeface="Calibri"/>
                <a:ea typeface="Calibri"/>
                <a:cs typeface="Calibri"/>
                <a:sym typeface="Calibri"/>
              </a:rPr>
              <a:t>recall</a:t>
            </a:r>
            <a:r>
              <a:rPr lang="uk-UA" sz="2800">
                <a:solidFill>
                  <a:schemeClr val="dk1"/>
                </a:solidFill>
                <a:latin typeface="Calibri"/>
                <a:ea typeface="Calibri"/>
                <a:cs typeface="Calibri"/>
                <a:sym typeface="Calibri"/>
              </a:rPr>
              <a:t>, </a:t>
            </a:r>
            <a:r>
              <a:rPr b="1" lang="uk-UA" sz="2800">
                <a:solidFill>
                  <a:schemeClr val="dk1"/>
                </a:solidFill>
                <a:latin typeface="Calibri"/>
                <a:ea typeface="Calibri"/>
                <a:cs typeface="Calibri"/>
                <a:sym typeface="Calibri"/>
              </a:rPr>
              <a:t>F1-score</a:t>
            </a:r>
            <a:r>
              <a:rPr lang="uk-UA" sz="2800">
                <a:solidFill>
                  <a:schemeClr val="dk1"/>
                </a:solidFill>
                <a:latin typeface="Calibri"/>
                <a:ea typeface="Calibri"/>
                <a:cs typeface="Calibri"/>
                <a:sym typeface="Calibri"/>
              </a:rPr>
              <a:t> та </a:t>
            </a:r>
            <a:r>
              <a:rPr b="1" lang="uk-UA" sz="2800">
                <a:solidFill>
                  <a:schemeClr val="dk1"/>
                </a:solidFill>
                <a:latin typeface="Calibri"/>
                <a:ea typeface="Calibri"/>
                <a:cs typeface="Calibri"/>
                <a:sym typeface="Calibri"/>
              </a:rPr>
              <a:t>матриця помилок</a:t>
            </a:r>
            <a:r>
              <a:rPr lang="uk-UA" sz="2800">
                <a:solidFill>
                  <a:schemeClr val="dk1"/>
                </a:solidFill>
                <a:latin typeface="Calibri"/>
                <a:ea typeface="Calibri"/>
                <a:cs typeface="Calibri"/>
                <a:sym typeface="Calibri"/>
              </a:rPr>
              <a:t>. Результати класифікації представлені у вигляді </a:t>
            </a:r>
            <a:r>
              <a:rPr b="1" lang="uk-UA" sz="2800">
                <a:solidFill>
                  <a:schemeClr val="dk1"/>
                </a:solidFill>
                <a:latin typeface="Calibri"/>
                <a:ea typeface="Calibri"/>
                <a:cs typeface="Calibri"/>
                <a:sym typeface="Calibri"/>
              </a:rPr>
              <a:t>двовимірної маски аномалій</a:t>
            </a:r>
            <a:r>
              <a:rPr lang="uk-UA" sz="2800">
                <a:solidFill>
                  <a:schemeClr val="dk1"/>
                </a:solidFill>
                <a:latin typeface="Calibri"/>
                <a:ea typeface="Calibri"/>
                <a:cs typeface="Calibri"/>
                <a:sym typeface="Calibri"/>
              </a:rPr>
              <a:t>, накладеної на оригінальне зображення.</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7297400" y="266700"/>
            <a:ext cx="873760" cy="5079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DM Serif Display"/>
              <a:buNone/>
            </a:pPr>
            <a:fld id="{00000000-1234-1234-1234-123412341234}" type="slidenum">
              <a:rPr b="1" i="0" lang="uk-UA" sz="3600" u="none" cap="none" strike="noStrike">
                <a:solidFill>
                  <a:schemeClr val="dk1"/>
                </a:solidFill>
                <a:latin typeface="Calibri"/>
                <a:ea typeface="Calibri"/>
                <a:cs typeface="Calibri"/>
                <a:sym typeface="Calibri"/>
              </a:rPr>
              <a:t>‹#›</a:t>
            </a:fld>
            <a:endParaRPr b="1" i="0" sz="3600" u="none" cap="none" strike="noStrike">
              <a:solidFill>
                <a:schemeClr val="dk1"/>
              </a:solidFill>
              <a:latin typeface="Calibri"/>
              <a:ea typeface="Calibri"/>
              <a:cs typeface="Calibri"/>
              <a:sym typeface="Calibri"/>
            </a:endParaRPr>
          </a:p>
        </p:txBody>
      </p:sp>
      <p:sp>
        <p:nvSpPr>
          <p:cNvPr id="156" name="Google Shape;156;p21"/>
          <p:cNvSpPr/>
          <p:nvPr/>
        </p:nvSpPr>
        <p:spPr>
          <a:xfrm rot="5400000">
            <a:off x="-4706620" y="4706620"/>
            <a:ext cx="10287000" cy="873760"/>
          </a:xfrm>
          <a:prstGeom prst="rect">
            <a:avLst/>
          </a:prstGeom>
          <a:solidFill>
            <a:srgbClr val="FBFA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21"/>
          <p:cNvSpPr txBox="1"/>
          <p:nvPr/>
        </p:nvSpPr>
        <p:spPr>
          <a:xfrm>
            <a:off x="1447800" y="774699"/>
            <a:ext cx="16535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uk-UA" sz="3200">
                <a:solidFill>
                  <a:schemeClr val="dk1"/>
                </a:solidFill>
                <a:latin typeface="Calibri"/>
                <a:ea typeface="Calibri"/>
                <a:cs typeface="Calibri"/>
                <a:sym typeface="Calibri"/>
              </a:rPr>
              <a:t>Процес класифікації аномалій на супутникових знімках для моніторингу затоплень</a:t>
            </a:r>
            <a:endParaRPr sz="3200">
              <a:solidFill>
                <a:schemeClr val="dk1"/>
              </a:solidFill>
              <a:latin typeface="Calibri"/>
              <a:ea typeface="Calibri"/>
              <a:cs typeface="Calibri"/>
              <a:sym typeface="Calibri"/>
            </a:endParaRPr>
          </a:p>
        </p:txBody>
      </p:sp>
      <p:sp>
        <p:nvSpPr>
          <p:cNvPr id="158" name="Google Shape;158;p21"/>
          <p:cNvSpPr txBox="1"/>
          <p:nvPr/>
        </p:nvSpPr>
        <p:spPr>
          <a:xfrm>
            <a:off x="1447800" y="1714500"/>
            <a:ext cx="15849600" cy="87100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700"/>
              <a:buFont typeface="Calibri"/>
              <a:buNone/>
            </a:pPr>
            <a:r>
              <a:rPr lang="uk-UA" sz="2700">
                <a:solidFill>
                  <a:schemeClr val="dk1"/>
                </a:solidFill>
                <a:latin typeface="Calibri"/>
                <a:ea typeface="Calibri"/>
                <a:cs typeface="Calibri"/>
                <a:sym typeface="Calibri"/>
              </a:rPr>
              <a:t>Для ефективної класифікації аномалій на супутникових знімках система базується на трьох основних етапах.</a:t>
            </a:r>
            <a:endParaRPr/>
          </a:p>
          <a:p>
            <a:pPr indent="-514350" lvl="0" marL="514350" marR="0" rtl="0" algn="l">
              <a:spcBef>
                <a:spcPts val="0"/>
              </a:spcBef>
              <a:spcAft>
                <a:spcPts val="0"/>
              </a:spcAft>
              <a:buClr>
                <a:schemeClr val="dk1"/>
              </a:buClr>
              <a:buSzPts val="2700"/>
              <a:buFont typeface="Calibri"/>
              <a:buAutoNum type="arabicPeriod"/>
            </a:pPr>
            <a:r>
              <a:rPr i="1" lang="uk-UA" sz="2700">
                <a:solidFill>
                  <a:schemeClr val="dk1"/>
                </a:solidFill>
                <a:latin typeface="Calibri"/>
                <a:ea typeface="Calibri"/>
                <a:cs typeface="Calibri"/>
                <a:sym typeface="Calibri"/>
              </a:rPr>
              <a:t>Підготовка супутникових даних:</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вибір джерел знімків (Sentinel-2) для моніторингу змін на земній поверхні, зокрема для аналізу затоплень;</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вибір території дослідження, що включає зафіксовані випадки повеней для коректної інтерпретації знімків;</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попередня обробка знімків: нормалізація, перетворення розмірів та виділення ознак для забезпечення якісного аналізу.</a:t>
            </a:r>
            <a:endParaRPr/>
          </a:p>
          <a:p>
            <a:pPr indent="-514350" lvl="0" marL="514350" marR="0" rtl="0" algn="l">
              <a:spcBef>
                <a:spcPts val="0"/>
              </a:spcBef>
              <a:spcAft>
                <a:spcPts val="0"/>
              </a:spcAft>
              <a:buClr>
                <a:schemeClr val="dk1"/>
              </a:buClr>
              <a:buSzPts val="2700"/>
              <a:buFont typeface="Calibri"/>
              <a:buAutoNum type="arabicPeriod"/>
            </a:pPr>
            <a:r>
              <a:rPr i="1" lang="uk-UA" sz="2700">
                <a:solidFill>
                  <a:schemeClr val="dk1"/>
                </a:solidFill>
                <a:latin typeface="Calibri"/>
                <a:ea typeface="Calibri"/>
                <a:cs typeface="Calibri"/>
                <a:sym typeface="Calibri"/>
              </a:rPr>
              <a:t>Обробка та класифікація аномалій:</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використання індексу NDVI для моніторингу стану рослинності, що дозволяє виявляти затоплені території на знімках за допомогою аналізу змін у значеннях NDVI в різні фази затоплення;</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порівняння даних супутникових знімків з різних часових періодів для точного виявлення змін та динаміки затоплення.</a:t>
            </a:r>
            <a:endParaRPr/>
          </a:p>
          <a:p>
            <a:pPr indent="-514350" lvl="0" marL="514350" marR="0" rtl="0" algn="l">
              <a:spcBef>
                <a:spcPts val="0"/>
              </a:spcBef>
              <a:spcAft>
                <a:spcPts val="0"/>
              </a:spcAft>
              <a:buClr>
                <a:schemeClr val="dk1"/>
              </a:buClr>
              <a:buSzPts val="2700"/>
              <a:buFont typeface="Calibri"/>
              <a:buAutoNum type="arabicPeriod"/>
            </a:pPr>
            <a:r>
              <a:rPr i="1" lang="uk-UA" sz="2700">
                <a:solidFill>
                  <a:schemeClr val="dk1"/>
                </a:solidFill>
                <a:latin typeface="Calibri"/>
                <a:ea typeface="Calibri"/>
                <a:cs typeface="Calibri"/>
                <a:sym typeface="Calibri"/>
              </a:rPr>
              <a:t>Функціональні можливості:</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підтримка аналізу різних фаз затоплення: активна фаза, пік повені, та відступ води;</a:t>
            </a:r>
            <a:endParaRPr/>
          </a:p>
          <a:p>
            <a:pPr indent="-457200" lvl="1" marL="914400" marR="0" rtl="0" algn="l">
              <a:spcBef>
                <a:spcPts val="0"/>
              </a:spcBef>
              <a:spcAft>
                <a:spcPts val="0"/>
              </a:spcAft>
              <a:buClr>
                <a:schemeClr val="dk1"/>
              </a:buClr>
              <a:buSzPts val="2700"/>
              <a:buFont typeface="Noto Sans Symbols"/>
              <a:buChar char="✔"/>
            </a:pPr>
            <a:r>
              <a:rPr b="0" i="0" lang="uk-UA" sz="2700" u="none" cap="none" strike="noStrike">
                <a:solidFill>
                  <a:schemeClr val="dk1"/>
                </a:solidFill>
                <a:latin typeface="Calibri"/>
                <a:ea typeface="Calibri"/>
                <a:cs typeface="Calibri"/>
                <a:sym typeface="Calibri"/>
              </a:rPr>
              <a:t>відстеження змін рослинності, зокрема зниження значень NDVI, що дозволяє визначити затоплені зони та оцінити відновлення після повені.</a:t>
            </a:r>
            <a:endParaRPr/>
          </a:p>
          <a:p>
            <a:pPr indent="0" lvl="0" marL="0" marR="0" rtl="0" algn="l">
              <a:spcBef>
                <a:spcPts val="0"/>
              </a:spcBef>
              <a:spcAft>
                <a:spcPts val="0"/>
              </a:spcAft>
              <a:buNone/>
            </a:pPr>
            <a:r>
              <a:rPr lang="uk-UA" sz="2700">
                <a:solidFill>
                  <a:schemeClr val="dk1"/>
                </a:solidFill>
                <a:latin typeface="Calibri"/>
                <a:ea typeface="Calibri"/>
                <a:cs typeface="Calibri"/>
                <a:sym typeface="Calibri"/>
              </a:rPr>
              <a:t>Цей підхід забезпечує комплексну класифікацію аномалій, охоплюючи етапи підготовки даних, їх обробки та аналізу, що дозволяє виявляти, відстежувати та досліджувати затоплені території.</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