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63" r:id="rId3"/>
    <p:sldId id="320" r:id="rId4"/>
    <p:sldId id="321" r:id="rId5"/>
    <p:sldId id="322" r:id="rId6"/>
    <p:sldId id="323" r:id="rId7"/>
    <p:sldId id="324" r:id="rId8"/>
    <p:sldId id="325" r:id="rId9"/>
    <p:sldId id="258" r:id="rId10"/>
    <p:sldId id="31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3" r:id="rId35"/>
    <p:sldId id="291" r:id="rId36"/>
    <p:sldId id="293" r:id="rId37"/>
    <p:sldId id="294" r:id="rId38"/>
    <p:sldId id="296" r:id="rId39"/>
    <p:sldId id="295" r:id="rId40"/>
    <p:sldId id="297" r:id="rId41"/>
    <p:sldId id="298" r:id="rId42"/>
    <p:sldId id="304" r:id="rId43"/>
    <p:sldId id="305" r:id="rId44"/>
    <p:sldId id="306" r:id="rId45"/>
    <p:sldId id="307" r:id="rId46"/>
    <p:sldId id="309" r:id="rId47"/>
    <p:sldId id="310" r:id="rId48"/>
    <p:sldId id="311" r:id="rId49"/>
    <p:sldId id="313" r:id="rId50"/>
    <p:sldId id="315" r:id="rId51"/>
    <p:sldId id="316" r:id="rId52"/>
    <p:sldId id="317" r:id="rId53"/>
    <p:sldId id="312" r:id="rId54"/>
    <p:sldId id="318" r:id="rId55"/>
    <p:sldId id="280" r:id="rId56"/>
    <p:sldId id="281" r:id="rId57"/>
    <p:sldId id="282" r:id="rId58"/>
    <p:sldId id="326" r:id="rId5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2C8C5-5D8E-433B-A9B8-C3340DDB3FD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EBA2044-40CC-4CB4-A365-8D18815E20C8}">
      <dgm:prSet phldrT="[Text]" custT="1"/>
      <dgm:spPr/>
      <dgm:t>
        <a:bodyPr/>
        <a:lstStyle/>
        <a:p>
          <a:r>
            <a:rPr lang="uk-UA" sz="1400" b="1" dirty="0" smtClean="0"/>
            <a:t>Виникнення проблеми</a:t>
          </a:r>
          <a:endParaRPr lang="en-US" sz="1400" b="1" dirty="0"/>
        </a:p>
      </dgm:t>
    </dgm:pt>
    <dgm:pt modelId="{9802FD03-9565-4243-8505-633397296446}" type="parTrans" cxnId="{D4E9AB02-7AD6-4F37-8333-97DA8B6B4783}">
      <dgm:prSet/>
      <dgm:spPr/>
      <dgm:t>
        <a:bodyPr/>
        <a:lstStyle/>
        <a:p>
          <a:endParaRPr lang="en-US"/>
        </a:p>
      </dgm:t>
    </dgm:pt>
    <dgm:pt modelId="{0D5DBCD4-E2A7-4D82-8E52-1D45679A7237}" type="sibTrans" cxnId="{D4E9AB02-7AD6-4F37-8333-97DA8B6B4783}">
      <dgm:prSet/>
      <dgm:spPr/>
      <dgm:t>
        <a:bodyPr/>
        <a:lstStyle/>
        <a:p>
          <a:endParaRPr lang="en-US"/>
        </a:p>
      </dgm:t>
    </dgm:pt>
    <dgm:pt modelId="{A7333558-75AC-416C-854D-79AD85E1AE73}">
      <dgm:prSet phldrT="[Text]" custT="1"/>
      <dgm:spPr/>
      <dgm:t>
        <a:bodyPr/>
        <a:lstStyle/>
        <a:p>
          <a:r>
            <a:rPr lang="uk-UA" sz="1400" b="1" dirty="0" smtClean="0"/>
            <a:t>Оцінка прибутку від подання скарги</a:t>
          </a:r>
          <a:endParaRPr lang="en-US" sz="1400" b="1" dirty="0"/>
        </a:p>
      </dgm:t>
    </dgm:pt>
    <dgm:pt modelId="{BBE412DF-A391-46D3-88FD-3826936AD00E}" type="parTrans" cxnId="{FAD9AE38-8FAD-4C0D-9510-CF29A3D99B7D}">
      <dgm:prSet/>
      <dgm:spPr/>
      <dgm:t>
        <a:bodyPr/>
        <a:lstStyle/>
        <a:p>
          <a:endParaRPr lang="en-US"/>
        </a:p>
      </dgm:t>
    </dgm:pt>
    <dgm:pt modelId="{795C5928-A5CB-487D-82DC-F3DE183955DB}" type="sibTrans" cxnId="{FAD9AE38-8FAD-4C0D-9510-CF29A3D99B7D}">
      <dgm:prSet/>
      <dgm:spPr/>
      <dgm:t>
        <a:bodyPr/>
        <a:lstStyle/>
        <a:p>
          <a:endParaRPr lang="en-US"/>
        </a:p>
      </dgm:t>
    </dgm:pt>
    <dgm:pt modelId="{7C8F9B85-8044-4899-98B8-66821C163AE3}">
      <dgm:prSet phldrT="[Text]" custT="1"/>
      <dgm:spPr/>
      <dgm:t>
        <a:bodyPr/>
        <a:lstStyle/>
        <a:p>
          <a:r>
            <a:rPr lang="uk-UA" sz="1400" b="1" dirty="0" smtClean="0"/>
            <a:t>Подання скарги</a:t>
          </a:r>
          <a:endParaRPr lang="en-US" sz="1400" b="1" dirty="0"/>
        </a:p>
      </dgm:t>
    </dgm:pt>
    <dgm:pt modelId="{153F9FF4-4BFD-49AA-9B8A-62FE65CF16B1}" type="parTrans" cxnId="{D4CDA38E-B19D-46AB-836E-AD82FDCF1E48}">
      <dgm:prSet/>
      <dgm:spPr/>
      <dgm:t>
        <a:bodyPr/>
        <a:lstStyle/>
        <a:p>
          <a:endParaRPr lang="en-US"/>
        </a:p>
      </dgm:t>
    </dgm:pt>
    <dgm:pt modelId="{1D57C5BF-3552-4648-9E3A-97124CEA781A}" type="sibTrans" cxnId="{D4CDA38E-B19D-46AB-836E-AD82FDCF1E48}">
      <dgm:prSet/>
      <dgm:spPr/>
      <dgm:t>
        <a:bodyPr/>
        <a:lstStyle/>
        <a:p>
          <a:endParaRPr lang="en-US"/>
        </a:p>
      </dgm:t>
    </dgm:pt>
    <dgm:pt modelId="{D3CC718D-A2A7-4813-A359-4CC1271B3D26}" type="pres">
      <dgm:prSet presAssocID="{1982C8C5-5D8E-433B-A9B8-C3340DDB3FD2}" presName="Name0" presStyleCnt="0">
        <dgm:presLayoutVars>
          <dgm:dir/>
          <dgm:resizeHandles val="exact"/>
        </dgm:presLayoutVars>
      </dgm:prSet>
      <dgm:spPr/>
    </dgm:pt>
    <dgm:pt modelId="{AB25FBAB-2126-4E1F-833F-4717F8CE135B}" type="pres">
      <dgm:prSet presAssocID="{EEBA2044-40CC-4CB4-A365-8D18815E20C8}" presName="node" presStyleLbl="node1" presStyleIdx="0" presStyleCnt="3" custScaleX="329672" custLinFactNeighborX="-1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6FD82-8B5B-4883-AA55-0FDF307CE23D}" type="pres">
      <dgm:prSet presAssocID="{0D5DBCD4-E2A7-4D82-8E52-1D45679A723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C79EB4D-DF20-4B8A-8E05-BBDD1ACC1089}" type="pres">
      <dgm:prSet presAssocID="{0D5DBCD4-E2A7-4D82-8E52-1D45679A723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EAEB037-6115-4F56-914D-D4D4D3DDEE0B}" type="pres">
      <dgm:prSet presAssocID="{A7333558-75AC-416C-854D-79AD85E1AE73}" presName="node" presStyleLbl="node1" presStyleIdx="1" presStyleCnt="3" custScaleX="310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EE228-9D4A-45B9-BB20-8C82857AAB93}" type="pres">
      <dgm:prSet presAssocID="{795C5928-A5CB-487D-82DC-F3DE183955D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6BCEE61-4092-462E-8DA7-5880FBF8E737}" type="pres">
      <dgm:prSet presAssocID="{795C5928-A5CB-487D-82DC-F3DE183955D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F0A3828-4CC6-4085-BC08-E34E4B49B405}" type="pres">
      <dgm:prSet presAssocID="{7C8F9B85-8044-4899-98B8-66821C163AE3}" presName="node" presStyleLbl="node1" presStyleIdx="2" presStyleCnt="3" custScaleX="319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E4F82-20E0-40E5-B67F-633D66BBB1FB}" type="presOf" srcId="{A7333558-75AC-416C-854D-79AD85E1AE73}" destId="{EEAEB037-6115-4F56-914D-D4D4D3DDEE0B}" srcOrd="0" destOrd="0" presId="urn:microsoft.com/office/officeart/2005/8/layout/process1"/>
    <dgm:cxn modelId="{1395825C-8DD7-40FB-B559-61166925862E}" type="presOf" srcId="{EEBA2044-40CC-4CB4-A365-8D18815E20C8}" destId="{AB25FBAB-2126-4E1F-833F-4717F8CE135B}" srcOrd="0" destOrd="0" presId="urn:microsoft.com/office/officeart/2005/8/layout/process1"/>
    <dgm:cxn modelId="{FAD9AE38-8FAD-4C0D-9510-CF29A3D99B7D}" srcId="{1982C8C5-5D8E-433B-A9B8-C3340DDB3FD2}" destId="{A7333558-75AC-416C-854D-79AD85E1AE73}" srcOrd="1" destOrd="0" parTransId="{BBE412DF-A391-46D3-88FD-3826936AD00E}" sibTransId="{795C5928-A5CB-487D-82DC-F3DE183955DB}"/>
    <dgm:cxn modelId="{D4E9AB02-7AD6-4F37-8333-97DA8B6B4783}" srcId="{1982C8C5-5D8E-433B-A9B8-C3340DDB3FD2}" destId="{EEBA2044-40CC-4CB4-A365-8D18815E20C8}" srcOrd="0" destOrd="0" parTransId="{9802FD03-9565-4243-8505-633397296446}" sibTransId="{0D5DBCD4-E2A7-4D82-8E52-1D45679A7237}"/>
    <dgm:cxn modelId="{D4CDA38E-B19D-46AB-836E-AD82FDCF1E48}" srcId="{1982C8C5-5D8E-433B-A9B8-C3340DDB3FD2}" destId="{7C8F9B85-8044-4899-98B8-66821C163AE3}" srcOrd="2" destOrd="0" parTransId="{153F9FF4-4BFD-49AA-9B8A-62FE65CF16B1}" sibTransId="{1D57C5BF-3552-4648-9E3A-97124CEA781A}"/>
    <dgm:cxn modelId="{EBF0EBF1-4210-416A-8985-C94DCACCE47E}" type="presOf" srcId="{795C5928-A5CB-487D-82DC-F3DE183955DB}" destId="{16BCEE61-4092-462E-8DA7-5880FBF8E737}" srcOrd="1" destOrd="0" presId="urn:microsoft.com/office/officeart/2005/8/layout/process1"/>
    <dgm:cxn modelId="{9651258F-DB47-4D10-9195-143FC3C657E5}" type="presOf" srcId="{795C5928-A5CB-487D-82DC-F3DE183955DB}" destId="{3F3EE228-9D4A-45B9-BB20-8C82857AAB93}" srcOrd="0" destOrd="0" presId="urn:microsoft.com/office/officeart/2005/8/layout/process1"/>
    <dgm:cxn modelId="{6F66B6A7-4E86-4548-8171-135B7DC71D9E}" type="presOf" srcId="{1982C8C5-5D8E-433B-A9B8-C3340DDB3FD2}" destId="{D3CC718D-A2A7-4813-A359-4CC1271B3D26}" srcOrd="0" destOrd="0" presId="urn:microsoft.com/office/officeart/2005/8/layout/process1"/>
    <dgm:cxn modelId="{3AD0E6B5-A5C9-4C40-A18A-6712AE5C01D3}" type="presOf" srcId="{0D5DBCD4-E2A7-4D82-8E52-1D45679A7237}" destId="{BB76FD82-8B5B-4883-AA55-0FDF307CE23D}" srcOrd="0" destOrd="0" presId="urn:microsoft.com/office/officeart/2005/8/layout/process1"/>
    <dgm:cxn modelId="{213D52C3-375B-4EE1-B0C4-873D545759FF}" type="presOf" srcId="{7C8F9B85-8044-4899-98B8-66821C163AE3}" destId="{DF0A3828-4CC6-4085-BC08-E34E4B49B405}" srcOrd="0" destOrd="0" presId="urn:microsoft.com/office/officeart/2005/8/layout/process1"/>
    <dgm:cxn modelId="{13D5A7CC-1E82-4366-89C7-4A227E8DFEE5}" type="presOf" srcId="{0D5DBCD4-E2A7-4D82-8E52-1D45679A7237}" destId="{BC79EB4D-DF20-4B8A-8E05-BBDD1ACC1089}" srcOrd="1" destOrd="0" presId="urn:microsoft.com/office/officeart/2005/8/layout/process1"/>
    <dgm:cxn modelId="{BACB1DBB-9A48-4A04-BF80-748390860387}" type="presParOf" srcId="{D3CC718D-A2A7-4813-A359-4CC1271B3D26}" destId="{AB25FBAB-2126-4E1F-833F-4717F8CE135B}" srcOrd="0" destOrd="0" presId="urn:microsoft.com/office/officeart/2005/8/layout/process1"/>
    <dgm:cxn modelId="{6121772A-3CB7-4255-8314-69F21D8F2BC3}" type="presParOf" srcId="{D3CC718D-A2A7-4813-A359-4CC1271B3D26}" destId="{BB76FD82-8B5B-4883-AA55-0FDF307CE23D}" srcOrd="1" destOrd="0" presId="urn:microsoft.com/office/officeart/2005/8/layout/process1"/>
    <dgm:cxn modelId="{5C6B885D-25BD-47F7-8829-8466F023314F}" type="presParOf" srcId="{BB76FD82-8B5B-4883-AA55-0FDF307CE23D}" destId="{BC79EB4D-DF20-4B8A-8E05-BBDD1ACC1089}" srcOrd="0" destOrd="0" presId="urn:microsoft.com/office/officeart/2005/8/layout/process1"/>
    <dgm:cxn modelId="{BDD21036-EAA4-411E-9C22-D05A82070BBB}" type="presParOf" srcId="{D3CC718D-A2A7-4813-A359-4CC1271B3D26}" destId="{EEAEB037-6115-4F56-914D-D4D4D3DDEE0B}" srcOrd="2" destOrd="0" presId="urn:microsoft.com/office/officeart/2005/8/layout/process1"/>
    <dgm:cxn modelId="{B4D2E3BD-7344-4FF6-B309-884DA71C41FF}" type="presParOf" srcId="{D3CC718D-A2A7-4813-A359-4CC1271B3D26}" destId="{3F3EE228-9D4A-45B9-BB20-8C82857AAB93}" srcOrd="3" destOrd="0" presId="urn:microsoft.com/office/officeart/2005/8/layout/process1"/>
    <dgm:cxn modelId="{EB9EFC35-D679-43BC-BB98-9E59EE39A2AB}" type="presParOf" srcId="{3F3EE228-9D4A-45B9-BB20-8C82857AAB93}" destId="{16BCEE61-4092-462E-8DA7-5880FBF8E737}" srcOrd="0" destOrd="0" presId="urn:microsoft.com/office/officeart/2005/8/layout/process1"/>
    <dgm:cxn modelId="{6D5AC9C7-B8B6-40B9-9F39-A712D2CBA5ED}" type="presParOf" srcId="{D3CC718D-A2A7-4813-A359-4CC1271B3D26}" destId="{DF0A3828-4CC6-4085-BC08-E34E4B49B4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2C8C5-5D8E-433B-A9B8-C3340DDB3FD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EBA2044-40CC-4CB4-A365-8D18815E20C8}">
      <dgm:prSet phldrT="[Text]" custT="1"/>
      <dgm:spPr/>
      <dgm:t>
        <a:bodyPr/>
        <a:lstStyle/>
        <a:p>
          <a:r>
            <a:rPr lang="uk-UA" sz="1400" b="1" dirty="0" smtClean="0"/>
            <a:t>Виникнення проблеми</a:t>
          </a:r>
          <a:endParaRPr lang="en-US" sz="1400" b="1" dirty="0"/>
        </a:p>
      </dgm:t>
    </dgm:pt>
    <dgm:pt modelId="{9802FD03-9565-4243-8505-633397296446}" type="parTrans" cxnId="{D4E9AB02-7AD6-4F37-8333-97DA8B6B4783}">
      <dgm:prSet/>
      <dgm:spPr/>
      <dgm:t>
        <a:bodyPr/>
        <a:lstStyle/>
        <a:p>
          <a:endParaRPr lang="en-US"/>
        </a:p>
      </dgm:t>
    </dgm:pt>
    <dgm:pt modelId="{0D5DBCD4-E2A7-4D82-8E52-1D45679A7237}" type="sibTrans" cxnId="{D4E9AB02-7AD6-4F37-8333-97DA8B6B4783}">
      <dgm:prSet/>
      <dgm:spPr/>
      <dgm:t>
        <a:bodyPr/>
        <a:lstStyle/>
        <a:p>
          <a:endParaRPr lang="en-US"/>
        </a:p>
      </dgm:t>
    </dgm:pt>
    <dgm:pt modelId="{A7333558-75AC-416C-854D-79AD85E1AE73}">
      <dgm:prSet phldrT="[Text]" custT="1"/>
      <dgm:spPr/>
      <dgm:t>
        <a:bodyPr/>
        <a:lstStyle/>
        <a:p>
          <a:r>
            <a:rPr lang="uk-UA" sz="1400" b="1" dirty="0" smtClean="0"/>
            <a:t>Оцінка прибутку від подання скарги</a:t>
          </a:r>
          <a:endParaRPr lang="en-US" sz="1400" b="1" dirty="0"/>
        </a:p>
      </dgm:t>
    </dgm:pt>
    <dgm:pt modelId="{BBE412DF-A391-46D3-88FD-3826936AD00E}" type="parTrans" cxnId="{FAD9AE38-8FAD-4C0D-9510-CF29A3D99B7D}">
      <dgm:prSet/>
      <dgm:spPr/>
      <dgm:t>
        <a:bodyPr/>
        <a:lstStyle/>
        <a:p>
          <a:endParaRPr lang="en-US"/>
        </a:p>
      </dgm:t>
    </dgm:pt>
    <dgm:pt modelId="{795C5928-A5CB-487D-82DC-F3DE183955DB}" type="sibTrans" cxnId="{FAD9AE38-8FAD-4C0D-9510-CF29A3D99B7D}">
      <dgm:prSet/>
      <dgm:spPr/>
      <dgm:t>
        <a:bodyPr/>
        <a:lstStyle/>
        <a:p>
          <a:endParaRPr lang="en-US"/>
        </a:p>
      </dgm:t>
    </dgm:pt>
    <dgm:pt modelId="{7C8F9B85-8044-4899-98B8-66821C163AE3}">
      <dgm:prSet phldrT="[Text]" custT="1"/>
      <dgm:spPr/>
      <dgm:t>
        <a:bodyPr/>
        <a:lstStyle/>
        <a:p>
          <a:r>
            <a:rPr lang="uk-UA" sz="1400" b="1" dirty="0" smtClean="0"/>
            <a:t>Подання скарги</a:t>
          </a:r>
          <a:endParaRPr lang="en-US" sz="1400" b="1" dirty="0"/>
        </a:p>
      </dgm:t>
    </dgm:pt>
    <dgm:pt modelId="{153F9FF4-4BFD-49AA-9B8A-62FE65CF16B1}" type="parTrans" cxnId="{D4CDA38E-B19D-46AB-836E-AD82FDCF1E48}">
      <dgm:prSet/>
      <dgm:spPr/>
      <dgm:t>
        <a:bodyPr/>
        <a:lstStyle/>
        <a:p>
          <a:endParaRPr lang="en-US"/>
        </a:p>
      </dgm:t>
    </dgm:pt>
    <dgm:pt modelId="{1D57C5BF-3552-4648-9E3A-97124CEA781A}" type="sibTrans" cxnId="{D4CDA38E-B19D-46AB-836E-AD82FDCF1E48}">
      <dgm:prSet/>
      <dgm:spPr/>
      <dgm:t>
        <a:bodyPr/>
        <a:lstStyle/>
        <a:p>
          <a:endParaRPr lang="en-US"/>
        </a:p>
      </dgm:t>
    </dgm:pt>
    <dgm:pt modelId="{D3CC718D-A2A7-4813-A359-4CC1271B3D26}" type="pres">
      <dgm:prSet presAssocID="{1982C8C5-5D8E-433B-A9B8-C3340DDB3FD2}" presName="Name0" presStyleCnt="0">
        <dgm:presLayoutVars>
          <dgm:dir/>
          <dgm:resizeHandles val="exact"/>
        </dgm:presLayoutVars>
      </dgm:prSet>
      <dgm:spPr/>
    </dgm:pt>
    <dgm:pt modelId="{AB25FBAB-2126-4E1F-833F-4717F8CE135B}" type="pres">
      <dgm:prSet presAssocID="{EEBA2044-40CC-4CB4-A365-8D18815E20C8}" presName="node" presStyleLbl="node1" presStyleIdx="0" presStyleCnt="3" custScaleX="329672" custLinFactNeighborX="-1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6FD82-8B5B-4883-AA55-0FDF307CE23D}" type="pres">
      <dgm:prSet presAssocID="{0D5DBCD4-E2A7-4D82-8E52-1D45679A723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C79EB4D-DF20-4B8A-8E05-BBDD1ACC1089}" type="pres">
      <dgm:prSet presAssocID="{0D5DBCD4-E2A7-4D82-8E52-1D45679A723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EAEB037-6115-4F56-914D-D4D4D3DDEE0B}" type="pres">
      <dgm:prSet presAssocID="{A7333558-75AC-416C-854D-79AD85E1AE73}" presName="node" presStyleLbl="node1" presStyleIdx="1" presStyleCnt="3" custScaleX="310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EE228-9D4A-45B9-BB20-8C82857AAB93}" type="pres">
      <dgm:prSet presAssocID="{795C5928-A5CB-487D-82DC-F3DE183955D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6BCEE61-4092-462E-8DA7-5880FBF8E737}" type="pres">
      <dgm:prSet presAssocID="{795C5928-A5CB-487D-82DC-F3DE183955D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F0A3828-4CC6-4085-BC08-E34E4B49B405}" type="pres">
      <dgm:prSet presAssocID="{7C8F9B85-8044-4899-98B8-66821C163AE3}" presName="node" presStyleLbl="node1" presStyleIdx="2" presStyleCnt="3" custScaleX="319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E4F82-20E0-40E5-B67F-633D66BBB1FB}" type="presOf" srcId="{A7333558-75AC-416C-854D-79AD85E1AE73}" destId="{EEAEB037-6115-4F56-914D-D4D4D3DDEE0B}" srcOrd="0" destOrd="0" presId="urn:microsoft.com/office/officeart/2005/8/layout/process1"/>
    <dgm:cxn modelId="{1395825C-8DD7-40FB-B559-61166925862E}" type="presOf" srcId="{EEBA2044-40CC-4CB4-A365-8D18815E20C8}" destId="{AB25FBAB-2126-4E1F-833F-4717F8CE135B}" srcOrd="0" destOrd="0" presId="urn:microsoft.com/office/officeart/2005/8/layout/process1"/>
    <dgm:cxn modelId="{FAD9AE38-8FAD-4C0D-9510-CF29A3D99B7D}" srcId="{1982C8C5-5D8E-433B-A9B8-C3340DDB3FD2}" destId="{A7333558-75AC-416C-854D-79AD85E1AE73}" srcOrd="1" destOrd="0" parTransId="{BBE412DF-A391-46D3-88FD-3826936AD00E}" sibTransId="{795C5928-A5CB-487D-82DC-F3DE183955DB}"/>
    <dgm:cxn modelId="{D4E9AB02-7AD6-4F37-8333-97DA8B6B4783}" srcId="{1982C8C5-5D8E-433B-A9B8-C3340DDB3FD2}" destId="{EEBA2044-40CC-4CB4-A365-8D18815E20C8}" srcOrd="0" destOrd="0" parTransId="{9802FD03-9565-4243-8505-633397296446}" sibTransId="{0D5DBCD4-E2A7-4D82-8E52-1D45679A7237}"/>
    <dgm:cxn modelId="{D4CDA38E-B19D-46AB-836E-AD82FDCF1E48}" srcId="{1982C8C5-5D8E-433B-A9B8-C3340DDB3FD2}" destId="{7C8F9B85-8044-4899-98B8-66821C163AE3}" srcOrd="2" destOrd="0" parTransId="{153F9FF4-4BFD-49AA-9B8A-62FE65CF16B1}" sibTransId="{1D57C5BF-3552-4648-9E3A-97124CEA781A}"/>
    <dgm:cxn modelId="{EBF0EBF1-4210-416A-8985-C94DCACCE47E}" type="presOf" srcId="{795C5928-A5CB-487D-82DC-F3DE183955DB}" destId="{16BCEE61-4092-462E-8DA7-5880FBF8E737}" srcOrd="1" destOrd="0" presId="urn:microsoft.com/office/officeart/2005/8/layout/process1"/>
    <dgm:cxn modelId="{9651258F-DB47-4D10-9195-143FC3C657E5}" type="presOf" srcId="{795C5928-A5CB-487D-82DC-F3DE183955DB}" destId="{3F3EE228-9D4A-45B9-BB20-8C82857AAB93}" srcOrd="0" destOrd="0" presId="urn:microsoft.com/office/officeart/2005/8/layout/process1"/>
    <dgm:cxn modelId="{6F66B6A7-4E86-4548-8171-135B7DC71D9E}" type="presOf" srcId="{1982C8C5-5D8E-433B-A9B8-C3340DDB3FD2}" destId="{D3CC718D-A2A7-4813-A359-4CC1271B3D26}" srcOrd="0" destOrd="0" presId="urn:microsoft.com/office/officeart/2005/8/layout/process1"/>
    <dgm:cxn modelId="{3AD0E6B5-A5C9-4C40-A18A-6712AE5C01D3}" type="presOf" srcId="{0D5DBCD4-E2A7-4D82-8E52-1D45679A7237}" destId="{BB76FD82-8B5B-4883-AA55-0FDF307CE23D}" srcOrd="0" destOrd="0" presId="urn:microsoft.com/office/officeart/2005/8/layout/process1"/>
    <dgm:cxn modelId="{213D52C3-375B-4EE1-B0C4-873D545759FF}" type="presOf" srcId="{7C8F9B85-8044-4899-98B8-66821C163AE3}" destId="{DF0A3828-4CC6-4085-BC08-E34E4B49B405}" srcOrd="0" destOrd="0" presId="urn:microsoft.com/office/officeart/2005/8/layout/process1"/>
    <dgm:cxn modelId="{13D5A7CC-1E82-4366-89C7-4A227E8DFEE5}" type="presOf" srcId="{0D5DBCD4-E2A7-4D82-8E52-1D45679A7237}" destId="{BC79EB4D-DF20-4B8A-8E05-BBDD1ACC1089}" srcOrd="1" destOrd="0" presId="urn:microsoft.com/office/officeart/2005/8/layout/process1"/>
    <dgm:cxn modelId="{BACB1DBB-9A48-4A04-BF80-748390860387}" type="presParOf" srcId="{D3CC718D-A2A7-4813-A359-4CC1271B3D26}" destId="{AB25FBAB-2126-4E1F-833F-4717F8CE135B}" srcOrd="0" destOrd="0" presId="urn:microsoft.com/office/officeart/2005/8/layout/process1"/>
    <dgm:cxn modelId="{6121772A-3CB7-4255-8314-69F21D8F2BC3}" type="presParOf" srcId="{D3CC718D-A2A7-4813-A359-4CC1271B3D26}" destId="{BB76FD82-8B5B-4883-AA55-0FDF307CE23D}" srcOrd="1" destOrd="0" presId="urn:microsoft.com/office/officeart/2005/8/layout/process1"/>
    <dgm:cxn modelId="{5C6B885D-25BD-47F7-8829-8466F023314F}" type="presParOf" srcId="{BB76FD82-8B5B-4883-AA55-0FDF307CE23D}" destId="{BC79EB4D-DF20-4B8A-8E05-BBDD1ACC1089}" srcOrd="0" destOrd="0" presId="urn:microsoft.com/office/officeart/2005/8/layout/process1"/>
    <dgm:cxn modelId="{BDD21036-EAA4-411E-9C22-D05A82070BBB}" type="presParOf" srcId="{D3CC718D-A2A7-4813-A359-4CC1271B3D26}" destId="{EEAEB037-6115-4F56-914D-D4D4D3DDEE0B}" srcOrd="2" destOrd="0" presId="urn:microsoft.com/office/officeart/2005/8/layout/process1"/>
    <dgm:cxn modelId="{B4D2E3BD-7344-4FF6-B309-884DA71C41FF}" type="presParOf" srcId="{D3CC718D-A2A7-4813-A359-4CC1271B3D26}" destId="{3F3EE228-9D4A-45B9-BB20-8C82857AAB93}" srcOrd="3" destOrd="0" presId="urn:microsoft.com/office/officeart/2005/8/layout/process1"/>
    <dgm:cxn modelId="{EB9EFC35-D679-43BC-BB98-9E59EE39A2AB}" type="presParOf" srcId="{3F3EE228-9D4A-45B9-BB20-8C82857AAB93}" destId="{16BCEE61-4092-462E-8DA7-5880FBF8E737}" srcOrd="0" destOrd="0" presId="urn:microsoft.com/office/officeart/2005/8/layout/process1"/>
    <dgm:cxn modelId="{6D5AC9C7-B8B6-40B9-9F39-A712D2CBA5ED}" type="presParOf" srcId="{D3CC718D-A2A7-4813-A359-4CC1271B3D26}" destId="{DF0A3828-4CC6-4085-BC08-E34E4B49B4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5FBAB-2126-4E1F-833F-4717F8CE135B}">
      <dsp:nvSpPr>
        <dsp:cNvPr id="0" name=""/>
        <dsp:cNvSpPr/>
      </dsp:nvSpPr>
      <dsp:spPr>
        <a:xfrm>
          <a:off x="1997" y="0"/>
          <a:ext cx="2763018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Виникнення проблеми</a:t>
          </a:r>
          <a:endParaRPr lang="en-US" sz="1400" b="1" kern="1200" dirty="0"/>
        </a:p>
      </dsp:txBody>
      <dsp:txXfrm>
        <a:off x="16252" y="14255"/>
        <a:ext cx="2734508" cy="458176"/>
      </dsp:txXfrm>
    </dsp:sp>
    <dsp:sp modelId="{BB76FD82-8B5B-4883-AA55-0FDF307CE23D}">
      <dsp:nvSpPr>
        <dsp:cNvPr id="0" name=""/>
        <dsp:cNvSpPr/>
      </dsp:nvSpPr>
      <dsp:spPr>
        <a:xfrm>
          <a:off x="2849885" y="139417"/>
          <a:ext cx="179921" cy="207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849885" y="180987"/>
        <a:ext cx="125945" cy="124711"/>
      </dsp:txXfrm>
    </dsp:sp>
    <dsp:sp modelId="{EEAEB037-6115-4F56-914D-D4D4D3DDEE0B}">
      <dsp:nvSpPr>
        <dsp:cNvPr id="0" name=""/>
        <dsp:cNvSpPr/>
      </dsp:nvSpPr>
      <dsp:spPr>
        <a:xfrm>
          <a:off x="3104492" y="0"/>
          <a:ext cx="2605361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Оцінка прибутку від подання скарги</a:t>
          </a:r>
          <a:endParaRPr lang="en-US" sz="1400" b="1" kern="1200" dirty="0"/>
        </a:p>
      </dsp:txBody>
      <dsp:txXfrm>
        <a:off x="3118747" y="14255"/>
        <a:ext cx="2576851" cy="458176"/>
      </dsp:txXfrm>
    </dsp:sp>
    <dsp:sp modelId="{3F3EE228-9D4A-45B9-BB20-8C82857AAB93}">
      <dsp:nvSpPr>
        <dsp:cNvPr id="0" name=""/>
        <dsp:cNvSpPr/>
      </dsp:nvSpPr>
      <dsp:spPr>
        <a:xfrm>
          <a:off x="5793665" y="139417"/>
          <a:ext cx="177679" cy="207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793665" y="180987"/>
        <a:ext cx="124375" cy="124711"/>
      </dsp:txXfrm>
    </dsp:sp>
    <dsp:sp modelId="{DF0A3828-4CC6-4085-BC08-E34E4B49B405}">
      <dsp:nvSpPr>
        <dsp:cNvPr id="0" name=""/>
        <dsp:cNvSpPr/>
      </dsp:nvSpPr>
      <dsp:spPr>
        <a:xfrm>
          <a:off x="6045098" y="0"/>
          <a:ext cx="2681227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Подання скарги</a:t>
          </a:r>
          <a:endParaRPr lang="en-US" sz="1400" b="1" kern="1200" dirty="0"/>
        </a:p>
      </dsp:txBody>
      <dsp:txXfrm>
        <a:off x="6059353" y="14255"/>
        <a:ext cx="2652717" cy="458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5FBAB-2126-4E1F-833F-4717F8CE135B}">
      <dsp:nvSpPr>
        <dsp:cNvPr id="0" name=""/>
        <dsp:cNvSpPr/>
      </dsp:nvSpPr>
      <dsp:spPr>
        <a:xfrm>
          <a:off x="1997" y="0"/>
          <a:ext cx="2763018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Виникнення проблеми</a:t>
          </a:r>
          <a:endParaRPr lang="en-US" sz="1400" b="1" kern="1200" dirty="0"/>
        </a:p>
      </dsp:txBody>
      <dsp:txXfrm>
        <a:off x="16252" y="14255"/>
        <a:ext cx="2734508" cy="458176"/>
      </dsp:txXfrm>
    </dsp:sp>
    <dsp:sp modelId="{BB76FD82-8B5B-4883-AA55-0FDF307CE23D}">
      <dsp:nvSpPr>
        <dsp:cNvPr id="0" name=""/>
        <dsp:cNvSpPr/>
      </dsp:nvSpPr>
      <dsp:spPr>
        <a:xfrm>
          <a:off x="2849885" y="139417"/>
          <a:ext cx="179921" cy="207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849885" y="180987"/>
        <a:ext cx="125945" cy="124711"/>
      </dsp:txXfrm>
    </dsp:sp>
    <dsp:sp modelId="{EEAEB037-6115-4F56-914D-D4D4D3DDEE0B}">
      <dsp:nvSpPr>
        <dsp:cNvPr id="0" name=""/>
        <dsp:cNvSpPr/>
      </dsp:nvSpPr>
      <dsp:spPr>
        <a:xfrm>
          <a:off x="3104492" y="0"/>
          <a:ext cx="2605361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Оцінка прибутку від подання скарги</a:t>
          </a:r>
          <a:endParaRPr lang="en-US" sz="1400" b="1" kern="1200" dirty="0"/>
        </a:p>
      </dsp:txBody>
      <dsp:txXfrm>
        <a:off x="3118747" y="14255"/>
        <a:ext cx="2576851" cy="458176"/>
      </dsp:txXfrm>
    </dsp:sp>
    <dsp:sp modelId="{3F3EE228-9D4A-45B9-BB20-8C82857AAB93}">
      <dsp:nvSpPr>
        <dsp:cNvPr id="0" name=""/>
        <dsp:cNvSpPr/>
      </dsp:nvSpPr>
      <dsp:spPr>
        <a:xfrm>
          <a:off x="5793665" y="139417"/>
          <a:ext cx="177679" cy="207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793665" y="180987"/>
        <a:ext cx="124375" cy="124711"/>
      </dsp:txXfrm>
    </dsp:sp>
    <dsp:sp modelId="{DF0A3828-4CC6-4085-BC08-E34E4B49B405}">
      <dsp:nvSpPr>
        <dsp:cNvPr id="0" name=""/>
        <dsp:cNvSpPr/>
      </dsp:nvSpPr>
      <dsp:spPr>
        <a:xfrm>
          <a:off x="6045098" y="0"/>
          <a:ext cx="2681227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Подання скарги</a:t>
          </a:r>
          <a:endParaRPr lang="en-US" sz="1400" b="1" kern="1200" dirty="0"/>
        </a:p>
      </dsp:txBody>
      <dsp:txXfrm>
        <a:off x="6059353" y="14255"/>
        <a:ext cx="2652717" cy="45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248F2-8255-432E-889D-00ED5A31D9BA}" type="datetimeFigureOut">
              <a:rPr lang="uk-UA" smtClean="0"/>
              <a:t>19.11.2017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1D89-4EEA-42DE-BC2E-4FB2E27ED1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075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069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385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6728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7962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3681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131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2855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3375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497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7918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268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0717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152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704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45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1374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3153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3076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7037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0952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527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45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4994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4635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5231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37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357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706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473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843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406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895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7804-55DE-4D66-A0ED-118F7E81937F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509-BFE7-488D-A46D-1528F3064358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E314-94E5-4000-A3CD-ECB920273C05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1DEA-DF77-429E-9243-9D9CA6C74889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2F5-F48B-48E2-91AB-8E6F5AA23427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36E2-7502-467F-BADE-4945602E00A5}" type="datetime1">
              <a:rPr lang="uk-UA" smtClean="0"/>
              <a:t>19.11.2017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CA21-6BF8-46B9-99D7-32AD43BCFC5A}" type="datetime1">
              <a:rPr lang="uk-UA" smtClean="0"/>
              <a:t>19.11.2017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6F18-55BD-44FF-87DA-D9DC2EDBD5C5}" type="datetime1">
              <a:rPr lang="uk-UA" smtClean="0"/>
              <a:t>19.11.2017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20DC-0E78-4B1D-97FB-8FEA28B3D467}" type="datetime1">
              <a:rPr lang="uk-UA" smtClean="0"/>
              <a:t>19.11.2017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A3C3-069D-468C-9CE9-15CC650B34F4}" type="datetime1">
              <a:rPr lang="uk-UA" smtClean="0"/>
              <a:t>19.11.2017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BB57-5268-4656-A63C-347AE8F365D7}" type="datetime1">
              <a:rPr lang="uk-UA" smtClean="0"/>
              <a:t>19.11.2017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584C-2146-4835-BE6A-F441A7308ECC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zakon2.rada.gov.ua/laws/show/922-1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u.gov.ua/control/uk/cardnpd?docid=24895666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1.xml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12" Type="http://schemas.openxmlformats.org/officeDocument/2006/relationships/diagramColors" Target="../diagrams/colors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diagramQuickStyle" Target="../diagrams/quickStyle1.xml"/><Relationship Id="rId5" Type="http://schemas.openxmlformats.org/officeDocument/2006/relationships/tags" Target="../tags/tag5.xml"/><Relationship Id="rId10" Type="http://schemas.openxmlformats.org/officeDocument/2006/relationships/diagramLayout" Target="../diagrams/layout1.xml"/><Relationship Id="rId4" Type="http://schemas.openxmlformats.org/officeDocument/2006/relationships/tags" Target="../tags/tag4.xml"/><Relationship Id="rId9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leksastepaniuk/complaint_pr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графика\KSE\CEP\files\presentation\img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401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77072"/>
            <a:ext cx="7772400" cy="1728192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1"/>
                </a:solidFill>
                <a:latin typeface="Arsenal" panose="02010504060200020004" pitchFamily="50" charset="0"/>
              </a:rPr>
              <a:t>Моделювання </a:t>
            </a:r>
            <a:r>
              <a:rPr lang="uk-UA" dirty="0">
                <a:solidFill>
                  <a:schemeClr val="accent1"/>
                </a:solidFill>
                <a:latin typeface="Arsenal" panose="02010504060200020004" pitchFamily="50" charset="0"/>
              </a:rPr>
              <a:t>впливу зміни ціни скарги в АМКУ</a:t>
            </a:r>
            <a:r>
              <a:rPr lang="uk-UA" dirty="0">
                <a:latin typeface="Arsenal" panose="02010504060200020004" pitchFamily="50" charset="0"/>
              </a:rPr>
              <a:t/>
            </a:r>
            <a:br>
              <a:rPr lang="uk-UA" dirty="0">
                <a:latin typeface="Arsenal" panose="02010504060200020004" pitchFamily="50" charset="0"/>
              </a:rPr>
            </a:br>
            <a:r>
              <a:rPr lang="uk-UA" sz="2700" dirty="0">
                <a:solidFill>
                  <a:schemeClr val="accent1"/>
                </a:solidFill>
                <a:latin typeface="Arsenal" panose="02010504060200020004" pitchFamily="50" charset="0"/>
              </a:rPr>
              <a:t>на кількість скарг та їх розподіл</a:t>
            </a:r>
          </a:p>
        </p:txBody>
      </p:sp>
      <p:pic>
        <p:nvPicPr>
          <p:cNvPr id="1026" name="Picture 2" descr="D:\графика\KSE\CEP\files\presentation\img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983" y="2732325"/>
            <a:ext cx="3264035" cy="120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>
                <a:latin typeface="Arsenal" panose="02010504060200020004" pitchFamily="50" charset="0"/>
              </a:rPr>
              <a:t>Діючий механізм оскарження публічних закупівель в </a:t>
            </a:r>
            <a:r>
              <a:rPr lang="uk-UA" sz="3600" b="1" dirty="0" smtClean="0">
                <a:latin typeface="Arsenal" panose="02010504060200020004" pitchFamily="50" charset="0"/>
              </a:rPr>
              <a:t>АМКУ</a:t>
            </a:r>
            <a:r>
              <a:rPr lang="en-US" sz="3600" b="1" dirty="0" smtClean="0">
                <a:latin typeface="Arsenal" panose="02010504060200020004" pitchFamily="50" charset="0"/>
              </a:rPr>
              <a:t> (1/2)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53752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uk-UA" sz="2000" dirty="0">
                <a:latin typeface="Arsenal" panose="02010504060200020004" pitchFamily="50" charset="0"/>
              </a:rPr>
              <a:t>Згідно із </a:t>
            </a:r>
            <a:r>
              <a:rPr lang="uk-UA" sz="2000" dirty="0">
                <a:latin typeface="Arsenal" panose="02010504060200020004" pitchFamily="50" charset="0"/>
                <a:hlinkClick r:id="rId3"/>
              </a:rPr>
              <a:t>ЗУ «Про публічні </a:t>
            </a:r>
            <a:r>
              <a:rPr lang="uk-UA" sz="2000" dirty="0" smtClean="0">
                <a:latin typeface="Arsenal" panose="02010504060200020004" pitchFamily="50" charset="0"/>
                <a:hlinkClick r:id="rId3"/>
              </a:rPr>
              <a:t>закупівлі</a:t>
            </a:r>
            <a:r>
              <a:rPr lang="uk-UA" sz="2000" u="sng" dirty="0" smtClean="0">
                <a:solidFill>
                  <a:schemeClr val="accent1"/>
                </a:solidFill>
                <a:latin typeface="Arsenal" panose="02010504060200020004" pitchFamily="50" charset="0"/>
              </a:rPr>
              <a:t>»</a:t>
            </a:r>
            <a:r>
              <a:rPr lang="uk-UA" sz="2000" dirty="0" smtClean="0">
                <a:latin typeface="Arsenal" panose="02010504060200020004" pitchFamily="50" charset="0"/>
              </a:rPr>
              <a:t> ціллю оскарження є:</a:t>
            </a:r>
          </a:p>
          <a:p>
            <a:pPr marL="0" indent="0" fontAlgn="base">
              <a:buNone/>
            </a:pPr>
            <a:endParaRPr lang="uk-UA" sz="2000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r>
              <a:rPr lang="uk-UA" sz="2000" dirty="0" smtClean="0">
                <a:latin typeface="Arsenal" panose="02010504060200020004" pitchFamily="50" charset="0"/>
              </a:rPr>
              <a:t>захист прав та охоронюваних законом інтересів скаржника з приводу рішення, дії чи бездіяльності замовника, що суперечать законодавству у сфері публічних закупівель і внаслідок яких порушено право чи законні інтереси скаржника</a:t>
            </a:r>
            <a:endParaRPr lang="en-US" sz="2000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en-US" sz="2000" dirty="0">
              <a:latin typeface="Arsenal" panose="02010504060200020004" pitchFamily="50" charset="0"/>
            </a:endParaRPr>
          </a:p>
          <a:p>
            <a:pPr marL="0" indent="0" algn="r" fontAlgn="base">
              <a:buNone/>
            </a:pPr>
            <a:r>
              <a:rPr lang="en-US" sz="2000" dirty="0">
                <a:latin typeface="Arsenal" panose="02010504060200020004" pitchFamily="50" charset="0"/>
              </a:rPr>
              <a:t>(</a:t>
            </a:r>
            <a:r>
              <a:rPr lang="ru-RU" sz="2000" dirty="0">
                <a:latin typeface="Arsenal" panose="02010504060200020004" pitchFamily="50" charset="0"/>
              </a:rPr>
              <a:t>п. 27, </a:t>
            </a:r>
            <a:r>
              <a:rPr lang="ru-RU" sz="2000" dirty="0" smtClean="0">
                <a:latin typeface="Arsenal" panose="02010504060200020004" pitchFamily="50" charset="0"/>
              </a:rPr>
              <a:t>ст. </a:t>
            </a:r>
            <a:r>
              <a:rPr lang="ru-RU" sz="2000" dirty="0">
                <a:latin typeface="Arsenal" panose="02010504060200020004" pitchFamily="50" charset="0"/>
              </a:rPr>
              <a:t>1)</a:t>
            </a:r>
            <a:endParaRPr lang="uk-UA" sz="20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2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>
                <a:latin typeface="Arsenal" panose="02010504060200020004" pitchFamily="50" charset="0"/>
              </a:rPr>
              <a:t>Діючий механізм оскарження публічних закупівель в </a:t>
            </a:r>
            <a:r>
              <a:rPr lang="uk-UA" sz="3600" b="1" dirty="0" smtClean="0">
                <a:latin typeface="Arsenal" panose="02010504060200020004" pitchFamily="50" charset="0"/>
              </a:rPr>
              <a:t>АМКУ</a:t>
            </a:r>
            <a:r>
              <a:rPr lang="en-US" sz="3600" b="1" dirty="0" smtClean="0">
                <a:latin typeface="Arsenal" panose="02010504060200020004" pitchFamily="50" charset="0"/>
              </a:rPr>
              <a:t> (2/2)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729279"/>
            <a:ext cx="3960440" cy="3321496"/>
          </a:xfrm>
        </p:spPr>
        <p:txBody>
          <a:bodyPr>
            <a:noAutofit/>
          </a:bodyPr>
          <a:lstStyle/>
          <a:p>
            <a:pPr algn="just" fontAlgn="base"/>
            <a:r>
              <a:rPr lang="uk-UA" sz="2000" dirty="0" smtClean="0">
                <a:latin typeface="Arsenal" panose="02010504060200020004" pitchFamily="50" charset="0"/>
              </a:rPr>
              <a:t>Оскарженими </a:t>
            </a:r>
            <a:r>
              <a:rPr lang="uk-UA" sz="2000" dirty="0">
                <a:latin typeface="Arsenal" panose="02010504060200020004" pitchFamily="50" charset="0"/>
              </a:rPr>
              <a:t>можуть бути конкурентні закупівлі, які регулюються </a:t>
            </a:r>
            <a:r>
              <a:rPr lang="uk-UA" sz="2000" dirty="0" smtClean="0">
                <a:latin typeface="Arsenal" panose="02010504060200020004" pitchFamily="50" charset="0"/>
              </a:rPr>
              <a:t>законом</a:t>
            </a:r>
            <a:endParaRPr lang="en-US" sz="2000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>
                <a:latin typeface="Arsenal" panose="02010504060200020004" pitchFamily="50" charset="0"/>
              </a:rPr>
              <a:t>Вартість </a:t>
            </a:r>
            <a:r>
              <a:rPr lang="uk-UA" sz="2000" dirty="0" smtClean="0">
                <a:latin typeface="Arsenal" panose="02010504060200020004" pitchFamily="50" charset="0"/>
              </a:rPr>
              <a:t>оскарження (згідно </a:t>
            </a:r>
            <a:r>
              <a:rPr lang="uk-UA" sz="2000" dirty="0" smtClean="0">
                <a:latin typeface="Arsenal" panose="02010504060200020004" pitchFamily="50" charset="0"/>
                <a:hlinkClick r:id="rId3"/>
              </a:rPr>
              <a:t>Постанови КМУ</a:t>
            </a:r>
            <a:r>
              <a:rPr lang="uk-UA" sz="2000" dirty="0" smtClean="0">
                <a:latin typeface="Arsenal" panose="02010504060200020004" pitchFamily="50" charset="0"/>
              </a:rPr>
              <a:t>)</a:t>
            </a:r>
            <a:r>
              <a:rPr lang="en-US" sz="2000" dirty="0">
                <a:latin typeface="Arsenal" panose="02010504060200020004" pitchFamily="50" charset="0"/>
              </a:rPr>
              <a:t>:</a:t>
            </a:r>
            <a:endParaRPr lang="uk-UA" sz="2000" dirty="0">
              <a:latin typeface="Arsenal" panose="02010504060200020004" pitchFamily="50" charset="0"/>
            </a:endParaRPr>
          </a:p>
          <a:p>
            <a:pPr marL="628650" lvl="1" indent="-342900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600" b="1" dirty="0">
                <a:latin typeface="Arsenal" panose="02010504060200020004" pitchFamily="50" charset="0"/>
              </a:rPr>
              <a:t>5 </a:t>
            </a:r>
            <a:r>
              <a:rPr lang="uk-UA" sz="1600" b="1" dirty="0" smtClean="0">
                <a:latin typeface="Arsenal" panose="02010504060200020004" pitchFamily="50" charset="0"/>
              </a:rPr>
              <a:t>тис</a:t>
            </a:r>
            <a:r>
              <a:rPr lang="en-US" sz="1600" b="1" dirty="0">
                <a:latin typeface="Arsenal" panose="02010504060200020004" pitchFamily="50" charset="0"/>
              </a:rPr>
              <a:t>.</a:t>
            </a:r>
            <a:r>
              <a:rPr lang="uk-UA" sz="1600" b="1" dirty="0" smtClean="0">
                <a:latin typeface="Arsenal" panose="02010504060200020004" pitchFamily="50" charset="0"/>
              </a:rPr>
              <a:t> грн. </a:t>
            </a:r>
            <a:r>
              <a:rPr lang="uk-UA" sz="1600" dirty="0">
                <a:latin typeface="Arsenal" panose="02010504060200020004" pitchFamily="50" charset="0"/>
              </a:rPr>
              <a:t>для скарг на закупівлю товарів та послуг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b="1" dirty="0">
                <a:latin typeface="Arsenal" panose="02010504060200020004" pitchFamily="50" charset="0"/>
              </a:rPr>
              <a:t>15 </a:t>
            </a:r>
            <a:r>
              <a:rPr lang="uk-UA" sz="1600" b="1" dirty="0" smtClean="0">
                <a:latin typeface="Arsenal" panose="02010504060200020004" pitchFamily="50" charset="0"/>
              </a:rPr>
              <a:t>тис</a:t>
            </a:r>
            <a:r>
              <a:rPr lang="en-US" sz="1600" b="1" dirty="0" smtClean="0">
                <a:latin typeface="Arsenal" panose="02010504060200020004" pitchFamily="50" charset="0"/>
              </a:rPr>
              <a:t>.</a:t>
            </a:r>
            <a:r>
              <a:rPr lang="uk-UA" sz="1600" b="1" dirty="0" smtClean="0">
                <a:latin typeface="Arsenal" panose="02010504060200020004" pitchFamily="50" charset="0"/>
              </a:rPr>
              <a:t> </a:t>
            </a:r>
            <a:r>
              <a:rPr lang="uk-UA" sz="1600" b="1" dirty="0">
                <a:latin typeface="Arsenal" panose="02010504060200020004" pitchFamily="50" charset="0"/>
              </a:rPr>
              <a:t>грн.</a:t>
            </a:r>
            <a:r>
              <a:rPr lang="uk-UA" sz="1600" b="1" dirty="0" smtClean="0">
                <a:latin typeface="Arsenal" panose="02010504060200020004" pitchFamily="50" charset="0"/>
              </a:rPr>
              <a:t> </a:t>
            </a:r>
            <a:r>
              <a:rPr lang="uk-UA" sz="1600" dirty="0">
                <a:latin typeface="Arsenal" panose="02010504060200020004" pitchFamily="50" charset="0"/>
              </a:rPr>
              <a:t>для скарг на закупівлю робіт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11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77" y="2729279"/>
            <a:ext cx="4571429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latin typeface="Arsenal" panose="02010504060200020004" pitchFamily="50" charset="0"/>
              </a:rPr>
              <a:t>Проблеми механізму </a:t>
            </a:r>
            <a:r>
              <a:rPr lang="uk-UA" sz="3600" b="1" dirty="0">
                <a:latin typeface="Arsenal" panose="02010504060200020004" pitchFamily="50" charset="0"/>
              </a:rPr>
              <a:t>оскарження </a:t>
            </a:r>
            <a:r>
              <a:rPr lang="en-US" sz="3600" b="1" dirty="0" smtClean="0">
                <a:latin typeface="Arsenal" panose="02010504060200020004" pitchFamily="50" charset="0"/>
              </a:rPr>
              <a:t>(</a:t>
            </a:r>
            <a:r>
              <a:rPr lang="uk-UA" sz="3600" b="1" dirty="0">
                <a:latin typeface="Arsenal" panose="02010504060200020004" pitchFamily="50" charset="0"/>
              </a:rPr>
              <a:t>1</a:t>
            </a:r>
            <a:r>
              <a:rPr lang="en-US" sz="3600" b="1" dirty="0" smtClean="0">
                <a:latin typeface="Arsenal" panose="02010504060200020004" pitchFamily="50" charset="0"/>
              </a:rPr>
              <a:t>/</a:t>
            </a:r>
            <a:r>
              <a:rPr lang="uk-UA" sz="3600" b="1" dirty="0" smtClean="0">
                <a:latin typeface="Arsenal" panose="02010504060200020004" pitchFamily="50" charset="0"/>
              </a:rPr>
              <a:t>4</a:t>
            </a:r>
            <a:r>
              <a:rPr lang="en-US" sz="3600" b="1" dirty="0" smtClean="0">
                <a:latin typeface="Arsenal" panose="02010504060200020004" pitchFamily="50" charset="0"/>
              </a:rPr>
              <a:t>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483768"/>
            <a:ext cx="4968552" cy="4041575"/>
          </a:xfrm>
        </p:spPr>
        <p:txBody>
          <a:bodyPr>
            <a:noAutofit/>
          </a:bodyPr>
          <a:lstStyle/>
          <a:p>
            <a:pPr algn="just" fontAlgn="base"/>
            <a:r>
              <a:rPr lang="uk-UA" sz="2000" b="1" dirty="0" smtClean="0">
                <a:latin typeface="Arsenal" panose="02010504060200020004" pitchFamily="50" charset="0"/>
              </a:rPr>
              <a:t>Значна частка відхилених, відкликаних скарг</a:t>
            </a:r>
            <a:endParaRPr lang="en-US" sz="2000" b="1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Наслідком таких скарг є: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Затримка проведення процедури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Марнування часу працівників </a:t>
            </a:r>
            <a:r>
              <a:rPr lang="uk-UA" sz="1600" dirty="0" smtClean="0">
                <a:latin typeface="Arsenal" panose="02010504060200020004" pitchFamily="50" charset="0"/>
              </a:rPr>
              <a:t>АМКУ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endParaRPr lang="uk-UA" sz="1600" dirty="0" smtClean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Проблему можна вирішити: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Ввести автоматичну перевірку скарги, це відсіче відхилені скарги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Заборонити відкликати скарги, це відохотить учасників зловживати механізмом оскарження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12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069" y="2483768"/>
            <a:ext cx="3352381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latin typeface="Arsenal" panose="02010504060200020004" pitchFamily="50" charset="0"/>
              </a:rPr>
              <a:t>Проблеми механізму </a:t>
            </a:r>
            <a:r>
              <a:rPr lang="uk-UA" sz="3600" b="1" dirty="0">
                <a:latin typeface="Arsenal" panose="02010504060200020004" pitchFamily="50" charset="0"/>
              </a:rPr>
              <a:t>оскарження </a:t>
            </a:r>
            <a:r>
              <a:rPr lang="en-US" sz="3600" b="1" dirty="0" smtClean="0">
                <a:latin typeface="Arsenal" panose="02010504060200020004" pitchFamily="50" charset="0"/>
              </a:rPr>
              <a:t>(</a:t>
            </a:r>
            <a:r>
              <a:rPr lang="uk-UA" sz="3600" b="1" dirty="0" smtClean="0">
                <a:latin typeface="Arsenal" panose="02010504060200020004" pitchFamily="50" charset="0"/>
              </a:rPr>
              <a:t>2</a:t>
            </a:r>
            <a:r>
              <a:rPr lang="en-US" sz="3600" b="1" dirty="0" smtClean="0">
                <a:latin typeface="Arsenal" panose="02010504060200020004" pitchFamily="50" charset="0"/>
              </a:rPr>
              <a:t>/</a:t>
            </a:r>
            <a:r>
              <a:rPr lang="uk-UA" sz="3600" b="1" dirty="0" smtClean="0">
                <a:latin typeface="Arsenal" panose="02010504060200020004" pitchFamily="50" charset="0"/>
              </a:rPr>
              <a:t>4</a:t>
            </a:r>
            <a:r>
              <a:rPr lang="en-US" sz="3600" b="1" dirty="0" smtClean="0">
                <a:latin typeface="Arsenal" panose="02010504060200020004" pitchFamily="50" charset="0"/>
              </a:rPr>
              <a:t>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483768"/>
            <a:ext cx="8496944" cy="4041575"/>
          </a:xfrm>
        </p:spPr>
        <p:txBody>
          <a:bodyPr>
            <a:noAutofit/>
          </a:bodyPr>
          <a:lstStyle/>
          <a:p>
            <a:pPr algn="just" fontAlgn="base"/>
            <a:r>
              <a:rPr lang="uk-UA" sz="2000" b="1" dirty="0" smtClean="0">
                <a:latin typeface="Arsenal" panose="02010504060200020004" pitchFamily="50" charset="0"/>
              </a:rPr>
              <a:t>Дискримінація учасників аукціон</a:t>
            </a:r>
            <a:endParaRPr lang="en-US" sz="2000" b="1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senal" panose="02010504060200020004" pitchFamily="50" charset="0"/>
              </a:rPr>
              <a:t>Оск</a:t>
            </a:r>
            <a:r>
              <a:rPr lang="uk-UA" sz="2000" dirty="0" err="1" smtClean="0">
                <a:latin typeface="Arsenal" panose="02010504060200020004" pitchFamily="50" charset="0"/>
              </a:rPr>
              <a:t>ільки</a:t>
            </a:r>
            <a:r>
              <a:rPr lang="uk-UA" sz="2000" dirty="0" smtClean="0">
                <a:latin typeface="Arsenal" panose="02010504060200020004" pitchFamily="50" charset="0"/>
              </a:rPr>
              <a:t> ціна скарги є фіксованою, її вартість як % вартості контракту зменшується зі зростанням вартості контракту</a:t>
            </a:r>
            <a:endParaRPr lang="uk-UA" sz="1600" dirty="0" smtClean="0">
              <a:latin typeface="Arsenal" panose="02010504060200020004" pitchFamily="50" charset="0"/>
            </a:endParaRP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endParaRPr lang="uk-UA" sz="1600" dirty="0" smtClean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Внаслідок цього: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учасники «великих» аукціонів </a:t>
            </a:r>
            <a:r>
              <a:rPr lang="uk-UA" sz="1600" dirty="0">
                <a:latin typeface="Arsenal" panose="02010504060200020004" pitchFamily="50" charset="0"/>
              </a:rPr>
              <a:t>скаржаться тоді, коли немає серйозного приводу для скарги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учасники </a:t>
            </a:r>
            <a:r>
              <a:rPr lang="uk-UA" sz="1600" dirty="0" smtClean="0">
                <a:latin typeface="Arsenal" panose="02010504060200020004" pitchFamily="50" charset="0"/>
              </a:rPr>
              <a:t>«малих» </a:t>
            </a:r>
            <a:r>
              <a:rPr lang="uk-UA" sz="1600" dirty="0">
                <a:latin typeface="Arsenal" panose="02010504060200020004" pitchFamily="50" charset="0"/>
              </a:rPr>
              <a:t>аукціонів</a:t>
            </a:r>
            <a:r>
              <a:rPr lang="uk-UA" sz="1600" dirty="0" smtClean="0">
                <a:latin typeface="Arsenal" panose="02010504060200020004" pitchFamily="50" charset="0"/>
              </a:rPr>
              <a:t> не скаржаться навіть тоді</a:t>
            </a:r>
            <a:r>
              <a:rPr lang="uk-UA" sz="1600" dirty="0">
                <a:latin typeface="Arsenal" panose="02010504060200020004" pitchFamily="50" charset="0"/>
              </a:rPr>
              <a:t>, коли </a:t>
            </a:r>
            <a:r>
              <a:rPr lang="uk-UA" sz="1600" dirty="0" smtClean="0">
                <a:latin typeface="Arsenal" panose="02010504060200020004" pitchFamily="50" charset="0"/>
              </a:rPr>
              <a:t>є серйозний привід </a:t>
            </a:r>
            <a:r>
              <a:rPr lang="uk-UA" sz="1600" dirty="0">
                <a:latin typeface="Arsenal" panose="02010504060200020004" pitchFamily="50" charset="0"/>
              </a:rPr>
              <a:t>для скарги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44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latin typeface="Arsenal" panose="02010504060200020004" pitchFamily="50" charset="0"/>
              </a:rPr>
              <a:t>Проблеми механізму </a:t>
            </a:r>
            <a:r>
              <a:rPr lang="uk-UA" sz="3600" b="1" dirty="0">
                <a:latin typeface="Arsenal" panose="02010504060200020004" pitchFamily="50" charset="0"/>
              </a:rPr>
              <a:t>оскарження </a:t>
            </a:r>
            <a:r>
              <a:rPr lang="en-US" sz="3600" b="1" dirty="0" smtClean="0">
                <a:latin typeface="Arsenal" panose="02010504060200020004" pitchFamily="50" charset="0"/>
              </a:rPr>
              <a:t>(</a:t>
            </a:r>
            <a:r>
              <a:rPr lang="uk-UA" sz="3600" b="1" dirty="0" smtClean="0">
                <a:latin typeface="Arsenal" panose="02010504060200020004" pitchFamily="50" charset="0"/>
              </a:rPr>
              <a:t>3</a:t>
            </a:r>
            <a:r>
              <a:rPr lang="en-US" sz="3600" b="1" dirty="0" smtClean="0">
                <a:latin typeface="Arsenal" panose="02010504060200020004" pitchFamily="50" charset="0"/>
              </a:rPr>
              <a:t>/</a:t>
            </a:r>
            <a:r>
              <a:rPr lang="uk-UA" sz="3600" b="1" dirty="0" smtClean="0">
                <a:latin typeface="Arsenal" panose="02010504060200020004" pitchFamily="50" charset="0"/>
              </a:rPr>
              <a:t>4</a:t>
            </a:r>
            <a:r>
              <a:rPr lang="en-US" sz="3600" b="1" dirty="0" smtClean="0">
                <a:latin typeface="Arsenal" panose="02010504060200020004" pitchFamily="50" charset="0"/>
              </a:rPr>
              <a:t>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276872"/>
            <a:ext cx="8496944" cy="4248471"/>
          </a:xfrm>
        </p:spPr>
        <p:txBody>
          <a:bodyPr>
            <a:noAutofit/>
          </a:bodyPr>
          <a:lstStyle/>
          <a:p>
            <a:pPr marL="0" indent="0" algn="just" fontAlgn="base">
              <a:spcAft>
                <a:spcPts val="1200"/>
              </a:spcAft>
              <a:buNone/>
            </a:pPr>
            <a:r>
              <a:rPr lang="uk-UA" sz="2000" b="1" dirty="0" smtClean="0">
                <a:latin typeface="Arsenal" panose="02010504060200020004" pitchFamily="50" charset="0"/>
              </a:rPr>
              <a:t>Ілюстрація нерівномірного розподілу кількості скарг у 2017 році</a:t>
            </a:r>
          </a:p>
          <a:p>
            <a:pPr algn="just" fontAlgn="base"/>
            <a:r>
              <a:rPr lang="uk-UA" sz="1800" b="1" dirty="0" smtClean="0">
                <a:latin typeface="Arsenal" panose="02010504060200020004" pitchFamily="50" charset="0"/>
              </a:rPr>
              <a:t>Закупівля товарів та послуг</a:t>
            </a:r>
          </a:p>
          <a:p>
            <a:pPr algn="just" fontAlgn="base"/>
            <a:endParaRPr lang="uk-UA" sz="1800" b="1" dirty="0">
              <a:latin typeface="Arsenal" panose="02010504060200020004" pitchFamily="50" charset="0"/>
            </a:endParaRPr>
          </a:p>
          <a:p>
            <a:pPr algn="just" fontAlgn="base"/>
            <a:endParaRPr lang="uk-UA" sz="1800" b="1" dirty="0" smtClean="0">
              <a:latin typeface="Arsenal" panose="02010504060200020004" pitchFamily="50" charset="0"/>
            </a:endParaRPr>
          </a:p>
          <a:p>
            <a:pPr algn="just" fontAlgn="base"/>
            <a:endParaRPr lang="uk-UA" sz="1800" b="1" dirty="0">
              <a:latin typeface="Arsenal" panose="02010504060200020004" pitchFamily="50" charset="0"/>
            </a:endParaRPr>
          </a:p>
          <a:p>
            <a:pPr algn="just" fontAlgn="base"/>
            <a:endParaRPr lang="uk-UA" sz="1800" b="1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uk-UA" sz="1800" b="1" dirty="0" smtClean="0">
              <a:latin typeface="Arsenal" panose="02010504060200020004" pitchFamily="50" charset="0"/>
            </a:endParaRPr>
          </a:p>
          <a:p>
            <a:pPr algn="just" fontAlgn="base"/>
            <a:r>
              <a:rPr lang="uk-UA" sz="1800" b="1" dirty="0" smtClean="0">
                <a:latin typeface="Arsenal" panose="02010504060200020004" pitchFamily="50" charset="0"/>
              </a:rPr>
              <a:t>Закупівля робіт</a:t>
            </a:r>
            <a:endParaRPr lang="en-US" sz="1800" b="1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uk-UA" sz="16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6661754" y="3692792"/>
            <a:ext cx="2312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smtClean="0">
                <a:latin typeface="Arsenal" panose="02010504060200020004" pitchFamily="50" charset="0"/>
              </a:rPr>
              <a:t>Як у випадку закупівлі товарів та послуг, так і у випадку закупівлі робіт кількість скарг зростає зі зростання очікуваної вартості закупівлі</a:t>
            </a:r>
            <a:endParaRPr lang="uk-UA" dirty="0">
              <a:latin typeface="Arsenal" panose="02010504060200020004" pitchFamily="50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4" y="3142808"/>
            <a:ext cx="5998009" cy="15682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16" y="5124549"/>
            <a:ext cx="5999867" cy="15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latin typeface="Arsenal" panose="02010504060200020004" pitchFamily="50" charset="0"/>
              </a:rPr>
              <a:t>Проблеми механізму </a:t>
            </a:r>
            <a:r>
              <a:rPr lang="uk-UA" sz="3600" b="1" dirty="0">
                <a:latin typeface="Arsenal" panose="02010504060200020004" pitchFamily="50" charset="0"/>
              </a:rPr>
              <a:t>оскарження </a:t>
            </a:r>
            <a:r>
              <a:rPr lang="en-US" sz="3600" b="1" dirty="0" smtClean="0">
                <a:latin typeface="Arsenal" panose="02010504060200020004" pitchFamily="50" charset="0"/>
              </a:rPr>
              <a:t>(</a:t>
            </a:r>
            <a:r>
              <a:rPr lang="uk-UA" sz="3600" b="1" dirty="0" smtClean="0">
                <a:latin typeface="Arsenal" panose="02010504060200020004" pitchFamily="50" charset="0"/>
              </a:rPr>
              <a:t>4</a:t>
            </a:r>
            <a:r>
              <a:rPr lang="en-US" sz="3600" b="1" dirty="0" smtClean="0">
                <a:latin typeface="Arsenal" panose="02010504060200020004" pitchFamily="50" charset="0"/>
              </a:rPr>
              <a:t>/</a:t>
            </a:r>
            <a:r>
              <a:rPr lang="uk-UA" sz="3600" b="1" dirty="0" smtClean="0">
                <a:latin typeface="Arsenal" panose="02010504060200020004" pitchFamily="50" charset="0"/>
              </a:rPr>
              <a:t>4</a:t>
            </a:r>
            <a:r>
              <a:rPr lang="en-US" sz="3600" b="1" dirty="0" smtClean="0">
                <a:latin typeface="Arsenal" panose="02010504060200020004" pitchFamily="50" charset="0"/>
              </a:rPr>
              <a:t>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483768"/>
            <a:ext cx="8496944" cy="4041575"/>
          </a:xfrm>
        </p:spPr>
        <p:txBody>
          <a:bodyPr>
            <a:noAutofit/>
          </a:bodyPr>
          <a:lstStyle/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ru-RU" sz="2000" dirty="0">
                <a:latin typeface="Arsenal" panose="02010504060200020004" pitchFamily="50" charset="0"/>
              </a:rPr>
              <a:t>П</a:t>
            </a:r>
            <a:r>
              <a:rPr lang="uk-UA" sz="2000" dirty="0" err="1" smtClean="0">
                <a:latin typeface="Arsenal" panose="02010504060200020004" pitchFamily="50" charset="0"/>
              </a:rPr>
              <a:t>роблему</a:t>
            </a:r>
            <a:r>
              <a:rPr lang="uk-UA" sz="2000" dirty="0" smtClean="0">
                <a:latin typeface="Arsenal" panose="02010504060200020004" pitchFamily="50" charset="0"/>
              </a:rPr>
              <a:t> </a:t>
            </a:r>
            <a:r>
              <a:rPr lang="uk-UA" sz="2000" dirty="0">
                <a:latin typeface="Arsenal" panose="02010504060200020004" pitchFamily="50" charset="0"/>
              </a:rPr>
              <a:t>дискримінації учасників </a:t>
            </a:r>
            <a:r>
              <a:rPr lang="uk-UA" sz="2000" dirty="0" smtClean="0">
                <a:latin typeface="Arsenal" panose="02010504060200020004" pitchFamily="50" charset="0"/>
              </a:rPr>
              <a:t>можна вирішити встановивши ціну </a:t>
            </a:r>
            <a:r>
              <a:rPr lang="uk-UA" sz="2000" dirty="0">
                <a:latin typeface="Arsenal" panose="02010504060200020004" pitchFamily="50" charset="0"/>
              </a:rPr>
              <a:t>скарги як </a:t>
            </a:r>
            <a:r>
              <a:rPr lang="uk-UA" sz="2000" dirty="0" smtClean="0">
                <a:latin typeface="Arsenal" panose="02010504060200020004" pitchFamily="50" charset="0"/>
              </a:rPr>
              <a:t>% </a:t>
            </a:r>
            <a:r>
              <a:rPr lang="uk-UA" sz="2000" dirty="0">
                <a:latin typeface="Arsenal" panose="02010504060200020004" pitchFamily="50" charset="0"/>
              </a:rPr>
              <a:t>від очікуваної вартості </a:t>
            </a:r>
            <a:r>
              <a:rPr lang="uk-UA" sz="2000" dirty="0" smtClean="0">
                <a:latin typeface="Arsenal" panose="02010504060200020004" pitchFamily="50" charset="0"/>
              </a:rPr>
              <a:t>лоту</a:t>
            </a:r>
          </a:p>
          <a:p>
            <a:pPr marL="0" lvl="1" indent="0" algn="just" fontAlgn="base">
              <a:buNone/>
            </a:pPr>
            <a:endParaRPr lang="uk-UA" sz="2000" dirty="0" smtClean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За такого механізму ціна скарги буде змінюватися разом з вартістю закупівлі і всі учасники не залежно від вартості тендеру будуть у рівних умовах</a:t>
            </a:r>
            <a:endParaRPr lang="uk-UA" sz="20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8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2963044"/>
            <a:ext cx="8352928" cy="381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Arsenal" panose="02010504060200020004" pitchFamily="50" charset="0"/>
              </a:rPr>
              <a:t>ПЛАН</a:t>
            </a:r>
            <a:endParaRPr lang="uk-UA" sz="3200" b="1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83768"/>
            <a:ext cx="8229600" cy="404157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Опис </a:t>
            </a:r>
            <a:r>
              <a:rPr lang="uk-UA" sz="2400" dirty="0" smtClean="0">
                <a:latin typeface="Arsenal" panose="02010504060200020004" pitchFamily="50" charset="0"/>
              </a:rPr>
              <a:t>ситуації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Розрахунок нової ціни скарги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Моделювання діючого механізму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Моделювання впливу зміни ціни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Висновки</a:t>
            </a:r>
          </a:p>
          <a:p>
            <a:pPr marL="0" indent="0">
              <a:buNone/>
            </a:pPr>
            <a:r>
              <a:rPr lang="uk-UA" sz="2400" dirty="0">
                <a:latin typeface="Arsenal" panose="02010504060200020004" pitchFamily="50" charset="0"/>
              </a:rPr>
              <a:t>Додаток 1. Вибірка для розрахунку </a:t>
            </a:r>
            <a:r>
              <a:rPr lang="uk-UA" sz="2400" dirty="0" smtClean="0">
                <a:latin typeface="Arsenal" panose="02010504060200020004" pitchFamily="50" charset="0"/>
              </a:rPr>
              <a:t>параметрів</a:t>
            </a:r>
            <a:endParaRPr lang="en-US" sz="2400" dirty="0" smtClean="0">
              <a:latin typeface="Arsenal" panose="02010504060200020004" pitchFamily="50" charset="0"/>
            </a:endParaRPr>
          </a:p>
          <a:p>
            <a:pPr marL="0" indent="0">
              <a:buNone/>
            </a:pPr>
            <a:r>
              <a:rPr lang="ru-RU" sz="2400" dirty="0">
                <a:latin typeface="Arsenal" panose="02010504060200020004" pitchFamily="50" charset="0"/>
              </a:rPr>
              <a:t>Додаток 2. </a:t>
            </a:r>
            <a:r>
              <a:rPr lang="uk-UA" sz="2400" dirty="0">
                <a:latin typeface="Arsenal" panose="02010504060200020004" pitchFamily="50" charset="0"/>
              </a:rPr>
              <a:t>Дані та розрахунки</a:t>
            </a:r>
            <a:endParaRPr lang="en-US" sz="2400" dirty="0">
              <a:latin typeface="Arsenal" panose="02010504060200020004" pitchFamily="50" charset="0"/>
            </a:endParaRPr>
          </a:p>
          <a:p>
            <a:pPr marL="0" indent="0">
              <a:buNone/>
            </a:pPr>
            <a:endParaRPr lang="en-US" sz="2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06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</a:t>
            </a:r>
            <a:r>
              <a:rPr lang="uk-UA" sz="3200" dirty="0" smtClean="0">
                <a:latin typeface="Arsenal" panose="02010504060200020004" pitchFamily="50" charset="0"/>
              </a:rPr>
              <a:t>ціни </a:t>
            </a:r>
            <a:r>
              <a:rPr lang="uk-UA" sz="3200" b="1" dirty="0" smtClean="0">
                <a:latin typeface="Arsenal" panose="02010504060200020004" pitchFamily="50" charset="0"/>
              </a:rPr>
              <a:t>(1/7)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348880"/>
            <a:ext cx="8640960" cy="4176463"/>
          </a:xfrm>
        </p:spPr>
        <p:txBody>
          <a:bodyPr>
            <a:noAutofit/>
          </a:bodyPr>
          <a:lstStyle/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При виявленні проблеми учасник аукціону буде скаржитися, якщо очікувана вигода від скарги більша за ціну скарги:</a:t>
            </a:r>
          </a:p>
          <a:p>
            <a:pPr marL="0" lvl="1" indent="0" algn="just" fontAlgn="base">
              <a:buNone/>
            </a:pPr>
            <a:endParaRPr lang="uk-UA" sz="2000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r>
              <a:rPr lang="uk-UA" sz="2000" b="1" dirty="0" smtClean="0">
                <a:latin typeface="Arsenal" panose="02010504060200020004" pitchFamily="50" charset="0"/>
              </a:rPr>
              <a:t>ОЧІКУВАНА ВИГОДА ВІД СКАРГИ </a:t>
            </a:r>
            <a:r>
              <a:rPr lang="en-US" sz="2000" b="1" dirty="0" smtClean="0">
                <a:latin typeface="Arsenal" panose="02010504060200020004" pitchFamily="50" charset="0"/>
              </a:rPr>
              <a:t>&gt;= </a:t>
            </a:r>
            <a:r>
              <a:rPr lang="ru-RU" sz="2000" b="1" dirty="0" smtClean="0">
                <a:latin typeface="Arsenal" panose="02010504060200020004" pitchFamily="50" charset="0"/>
              </a:rPr>
              <a:t>Ц</a:t>
            </a:r>
            <a:r>
              <a:rPr lang="uk-UA" sz="2000" b="1" dirty="0" smtClean="0">
                <a:latin typeface="Arsenal" panose="02010504060200020004" pitchFamily="50" charset="0"/>
              </a:rPr>
              <a:t>ІНА СКАРГИ</a:t>
            </a:r>
          </a:p>
          <a:p>
            <a:pPr marL="0" lvl="1" indent="0" algn="ctr" fontAlgn="base">
              <a:buNone/>
            </a:pPr>
            <a:endParaRPr lang="uk-UA" sz="2000" b="1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r>
              <a:rPr lang="uk-UA" sz="2000" b="1" dirty="0">
                <a:latin typeface="Arsenal" panose="02010504060200020004" pitchFamily="50" charset="0"/>
              </a:rPr>
              <a:t>а</a:t>
            </a:r>
            <a:r>
              <a:rPr lang="uk-UA" sz="2000" b="1" dirty="0" smtClean="0">
                <a:latin typeface="Arsenal" panose="02010504060200020004" pitchFamily="50" charset="0"/>
              </a:rPr>
              <a:t>бо</a:t>
            </a:r>
          </a:p>
          <a:p>
            <a:pPr marL="0" lvl="1" indent="0" algn="ctr" fontAlgn="base">
              <a:buNone/>
            </a:pPr>
            <a:endParaRPr lang="uk-UA" sz="2000" b="1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r>
              <a:rPr lang="uk-UA" sz="2000" b="1" dirty="0" smtClean="0">
                <a:latin typeface="Arsenal" panose="02010504060200020004" pitchFamily="50" charset="0"/>
              </a:rPr>
              <a:t>Прибуто</a:t>
            </a:r>
            <a:r>
              <a:rPr lang="ru-RU" sz="2000" b="1" dirty="0">
                <a:latin typeface="Arsenal" panose="02010504060200020004" pitchFamily="50" charset="0"/>
              </a:rPr>
              <a:t>к</a:t>
            </a:r>
            <a:r>
              <a:rPr lang="uk-UA" sz="2000" b="1" dirty="0" smtClean="0">
                <a:latin typeface="Arsenal" panose="02010504060200020004" pitchFamily="50" charset="0"/>
              </a:rPr>
              <a:t> від скарги = </a:t>
            </a:r>
            <a:r>
              <a:rPr lang="uk-UA" sz="2000" b="1" dirty="0">
                <a:latin typeface="Arsenal" panose="02010504060200020004" pitchFamily="50" charset="0"/>
              </a:rPr>
              <a:t>ОЧІКУВАНА ВИГОДА ВІД СКАРГИ -</a:t>
            </a:r>
            <a:r>
              <a:rPr lang="en-US" sz="2000" b="1" dirty="0" smtClean="0">
                <a:latin typeface="Arsenal" panose="02010504060200020004" pitchFamily="50" charset="0"/>
              </a:rPr>
              <a:t> </a:t>
            </a:r>
            <a:r>
              <a:rPr lang="ru-RU" sz="2000" b="1" dirty="0">
                <a:latin typeface="Arsenal" panose="02010504060200020004" pitchFamily="50" charset="0"/>
              </a:rPr>
              <a:t>Ц</a:t>
            </a:r>
            <a:r>
              <a:rPr lang="uk-UA" sz="2000" b="1" dirty="0">
                <a:latin typeface="Arsenal" panose="02010504060200020004" pitchFamily="50" charset="0"/>
              </a:rPr>
              <a:t>ІНА </a:t>
            </a:r>
            <a:r>
              <a:rPr lang="uk-UA" sz="2000" b="1" dirty="0" smtClean="0">
                <a:latin typeface="Arsenal" panose="02010504060200020004" pitchFamily="50" charset="0"/>
              </a:rPr>
              <a:t>СКАРГИ </a:t>
            </a:r>
            <a:r>
              <a:rPr lang="en-US" sz="2000" b="1" dirty="0" smtClean="0">
                <a:latin typeface="Arsenal" panose="02010504060200020004" pitchFamily="50" charset="0"/>
              </a:rPr>
              <a:t>&gt;=0</a:t>
            </a:r>
            <a:endParaRPr lang="uk-UA" sz="2000" b="1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endParaRPr lang="uk-UA" sz="20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</a:t>
            </a:r>
            <a:r>
              <a:rPr lang="uk-UA" sz="3200" dirty="0" smtClean="0">
                <a:latin typeface="Arsenal" panose="02010504060200020004" pitchFamily="50" charset="0"/>
              </a:rPr>
              <a:t>ціни </a:t>
            </a:r>
            <a:r>
              <a:rPr lang="uk-UA" sz="3200" b="1" dirty="0" smtClean="0">
                <a:latin typeface="Arsenal" panose="02010504060200020004" pitchFamily="50" charset="0"/>
              </a:rPr>
              <a:t>(</a:t>
            </a:r>
            <a:r>
              <a:rPr lang="en-US" sz="3200" b="1" dirty="0" smtClean="0">
                <a:latin typeface="Arsenal" panose="02010504060200020004" pitchFamily="50" charset="0"/>
              </a:rPr>
              <a:t>2</a:t>
            </a:r>
            <a:r>
              <a:rPr lang="uk-UA" sz="3200" b="1" dirty="0" smtClean="0">
                <a:latin typeface="Arsenal" panose="02010504060200020004" pitchFamily="50" charset="0"/>
              </a:rPr>
              <a:t>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348880"/>
            <a:ext cx="8640960" cy="4176463"/>
          </a:xfrm>
        </p:spPr>
        <p:txBody>
          <a:bodyPr>
            <a:noAutofit/>
          </a:bodyPr>
          <a:lstStyle/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Вигода від подання скарги дорівнює нулю, якщо:</a:t>
            </a:r>
          </a:p>
          <a:p>
            <a:pPr marL="685800" lvl="2" algn="just" fontAlgn="base"/>
            <a:r>
              <a:rPr lang="uk-UA" sz="1600" dirty="0" smtClean="0">
                <a:latin typeface="Arsenal" panose="02010504060200020004" pitchFamily="50" charset="0"/>
              </a:rPr>
              <a:t>скаргу не </a:t>
            </a:r>
            <a:r>
              <a:rPr lang="uk-UA" sz="1600" dirty="0" err="1" smtClean="0">
                <a:latin typeface="Arsenal" panose="02010504060200020004" pitchFamily="50" charset="0"/>
              </a:rPr>
              <a:t>задовольнять</a:t>
            </a:r>
            <a:endParaRPr lang="uk-UA" sz="1600" dirty="0" smtClean="0">
              <a:latin typeface="Arsenal" panose="02010504060200020004" pitchFamily="50" charset="0"/>
            </a:endParaRPr>
          </a:p>
          <a:p>
            <a:pPr marL="685800" lvl="2" algn="just" fontAlgn="base"/>
            <a:r>
              <a:rPr lang="uk-UA" sz="1600" dirty="0" smtClean="0">
                <a:latin typeface="Arsenal" panose="02010504060200020004" pitchFamily="50" charset="0"/>
              </a:rPr>
              <a:t>скаргу </a:t>
            </a:r>
            <a:r>
              <a:rPr lang="uk-UA" sz="1600" dirty="0" err="1" smtClean="0">
                <a:latin typeface="Arsenal" panose="02010504060200020004" pitchFamily="50" charset="0"/>
              </a:rPr>
              <a:t>задовольнять</a:t>
            </a:r>
            <a:r>
              <a:rPr lang="uk-UA" sz="1600" dirty="0" smtClean="0">
                <a:latin typeface="Arsenal" panose="02010504060200020004" pitchFamily="50" charset="0"/>
              </a:rPr>
              <a:t>, але скаржник </a:t>
            </a:r>
            <a:r>
              <a:rPr lang="uk-UA" sz="1600" dirty="0" err="1" smtClean="0">
                <a:latin typeface="Arsenal" panose="02010504060200020004" pitchFamily="50" charset="0"/>
              </a:rPr>
              <a:t>всеодно</a:t>
            </a:r>
            <a:r>
              <a:rPr lang="uk-UA" sz="1600" dirty="0" smtClean="0">
                <a:latin typeface="Arsenal" panose="02010504060200020004" pitchFamily="50" charset="0"/>
              </a:rPr>
              <a:t> не стане переможцем</a:t>
            </a: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>
                <a:latin typeface="Arsenal" panose="02010504060200020004" pitchFamily="50" charset="0"/>
              </a:rPr>
              <a:t>Тобто очікувана вигода від подання скарги залежить від</a:t>
            </a:r>
            <a:r>
              <a:rPr lang="uk-UA" sz="2000" dirty="0" smtClean="0">
                <a:latin typeface="Arsenal" panose="02010504060200020004" pitchFamily="50" charset="0"/>
              </a:rPr>
              <a:t>:</a:t>
            </a:r>
          </a:p>
          <a:p>
            <a:pPr marL="685800" lvl="2" algn="just" fontAlgn="base"/>
            <a:r>
              <a:rPr lang="uk-UA" sz="1600" dirty="0" smtClean="0">
                <a:latin typeface="Arsenal" panose="02010504060200020004" pitchFamily="50" charset="0"/>
              </a:rPr>
              <a:t>Ймовірності задоволення скарги</a:t>
            </a:r>
          </a:p>
          <a:p>
            <a:pPr marL="685800" lvl="2" algn="just" fontAlgn="base"/>
            <a:r>
              <a:rPr lang="uk-UA" sz="1600" dirty="0" smtClean="0">
                <a:latin typeface="Arsenal" panose="02010504060200020004" pitchFamily="50" charset="0"/>
              </a:rPr>
              <a:t>Ймовірності виграшу після задоволення скарги</a:t>
            </a:r>
          </a:p>
          <a:p>
            <a:pPr marL="685800" lvl="2" algn="just" fontAlgn="base"/>
            <a:r>
              <a:rPr lang="uk-UA" sz="1600" dirty="0" smtClean="0">
                <a:latin typeface="Arsenal" panose="02010504060200020004" pitchFamily="50" charset="0"/>
              </a:rPr>
              <a:t>Прибутку (як % від очікувано вартості), який отримає скаржник у випадку виграшу</a:t>
            </a:r>
            <a:endParaRPr lang="uk-UA" sz="1600" dirty="0">
              <a:latin typeface="Arsenal" panose="02010504060200020004" pitchFamily="50" charset="0"/>
            </a:endParaRPr>
          </a:p>
          <a:p>
            <a:pPr marL="457200" lvl="2" indent="0" algn="just" fontAlgn="base">
              <a:buNone/>
            </a:pPr>
            <a:endParaRPr lang="uk-UA" sz="1000" b="1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r>
              <a:rPr lang="uk-UA" sz="2000" b="1" dirty="0" smtClean="0">
                <a:latin typeface="Arsenal" panose="02010504060200020004" pitchFamily="50" charset="0"/>
              </a:rPr>
              <a:t>Прибуто</a:t>
            </a:r>
            <a:r>
              <a:rPr lang="ru-RU" sz="2000" b="1" dirty="0">
                <a:latin typeface="Arsenal" panose="02010504060200020004" pitchFamily="50" charset="0"/>
              </a:rPr>
              <a:t>к</a:t>
            </a:r>
            <a:r>
              <a:rPr lang="uk-UA" sz="2000" b="1" dirty="0" smtClean="0">
                <a:latin typeface="Arsenal" panose="02010504060200020004" pitchFamily="50" charset="0"/>
              </a:rPr>
              <a:t> від скарги = </a:t>
            </a:r>
            <a:r>
              <a:rPr lang="uk-UA" sz="2000" b="1" dirty="0">
                <a:latin typeface="Arsenal" panose="02010504060200020004" pitchFamily="50" charset="0"/>
              </a:rPr>
              <a:t>ОЧІКУВАНА ВИГОДА ВІД СКАРГИ -</a:t>
            </a:r>
            <a:r>
              <a:rPr lang="en-US" sz="2000" b="1" dirty="0" smtClean="0">
                <a:latin typeface="Arsenal" panose="02010504060200020004" pitchFamily="50" charset="0"/>
              </a:rPr>
              <a:t> </a:t>
            </a:r>
            <a:r>
              <a:rPr lang="ru-RU" sz="2000" b="1" dirty="0">
                <a:latin typeface="Arsenal" panose="02010504060200020004" pitchFamily="50" charset="0"/>
              </a:rPr>
              <a:t>Ц</a:t>
            </a:r>
            <a:r>
              <a:rPr lang="uk-UA" sz="2000" b="1" dirty="0">
                <a:latin typeface="Arsenal" panose="02010504060200020004" pitchFamily="50" charset="0"/>
              </a:rPr>
              <a:t>ІНА </a:t>
            </a:r>
            <a:r>
              <a:rPr lang="uk-UA" sz="2000" b="1" dirty="0" smtClean="0">
                <a:latin typeface="Arsenal" panose="02010504060200020004" pitchFamily="50" charset="0"/>
              </a:rPr>
              <a:t>СКАРГИ</a:t>
            </a:r>
            <a:endParaRPr lang="uk-UA" sz="2000" b="1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endParaRPr lang="uk-UA" sz="20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18</a:t>
            </a:fld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7415" y="5483728"/>
                <a:ext cx="8840868" cy="6590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задоволення скарги)</m:t>
                      </m:r>
                      <m:r>
                        <m:rPr>
                          <m:nor/>
                        </m:rPr>
                        <a:rPr lang="uk-UA" sz="1400" b="0" i="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uk-UA" sz="1400" b="0" i="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uk-UA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Р(виграшу після задоволення скарги)</m:t>
                      </m:r>
                      <m:r>
                        <m:rPr>
                          <m:nor/>
                        </m:rPr>
                        <a:rPr lang="uk-UA" sz="1400" b="0" i="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uk-UA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∗</m:t>
                      </m:r>
                      <m:sSub>
                        <m:sSubPr>
                          <m:ctrlPr>
                            <a:rPr lang="uk-UA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Прибуток</m:t>
                          </m:r>
                        </m:e>
                        <m:sub>
                          <m:r>
                            <a:rPr 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uk-UA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∗Очікувана вартість</m:t>
                      </m:r>
                    </m:oMath>
                  </m:oMathPara>
                </a14:m>
                <a:endParaRPr lang="uk-UA" sz="1400" dirty="0">
                  <a:solidFill>
                    <a:schemeClr val="tx1"/>
                  </a:solidFill>
                  <a:latin typeface="Arsenal" panose="02010504060200020004" pitchFamily="50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" y="5483728"/>
                <a:ext cx="8840868" cy="659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173016" y="4723234"/>
            <a:ext cx="37752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12" idx="2"/>
            <a:endCxn id="7" idx="0"/>
          </p:cNvCxnSpPr>
          <p:nvPr/>
        </p:nvCxnSpPr>
        <p:spPr>
          <a:xfrm rot="5400000">
            <a:off x="4640022" y="5063110"/>
            <a:ext cx="328446" cy="512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ціни </a:t>
            </a:r>
            <a:r>
              <a:rPr lang="uk-UA" sz="3200" b="1" dirty="0" smtClean="0">
                <a:latin typeface="Arsenal" panose="02010504060200020004" pitchFamily="50" charset="0"/>
              </a:rPr>
              <a:t>(3/7)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Максимальна ціна яку скаржник готовий заплатити за скаргу, це ціна при якій прибуток від скарги = 0</a:t>
                </a:r>
              </a:p>
              <a:p>
                <a:pPr marL="457200" lvl="2" indent="0" algn="just" fontAlgn="base">
                  <a:buNone/>
                </a:pPr>
                <a:endParaRPr lang="uk-UA" sz="1000" b="1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r>
                  <a:rPr lang="uk-UA" sz="2000" b="1" dirty="0" smtClean="0">
                    <a:latin typeface="Arsenal" panose="02010504060200020004" pitchFamily="50" charset="0"/>
                  </a:rPr>
                  <a:t>ОЧІКУВАНА </a:t>
                </a:r>
                <a:r>
                  <a:rPr lang="uk-UA" sz="2000" b="1" dirty="0">
                    <a:latin typeface="Arsenal" panose="02010504060200020004" pitchFamily="50" charset="0"/>
                  </a:rPr>
                  <a:t>ВИГОДА ВІД СКАРГИ </a:t>
                </a:r>
                <a:r>
                  <a:rPr lang="uk-UA" sz="2000" b="1" dirty="0" smtClean="0">
                    <a:latin typeface="Arsenal" panose="02010504060200020004" pitchFamily="50" charset="0"/>
                  </a:rPr>
                  <a:t>–</a:t>
                </a:r>
                <a:r>
                  <a:rPr lang="en-US" sz="2000" b="1" dirty="0" smtClean="0">
                    <a:latin typeface="Arsenal" panose="02010504060200020004" pitchFamily="50" charset="0"/>
                  </a:rPr>
                  <a:t> </a:t>
                </a:r>
                <a:r>
                  <a:rPr lang="uk-UA" sz="2000" b="1" dirty="0" smtClean="0">
                    <a:latin typeface="Arsenal" panose="02010504060200020004" pitchFamily="50" charset="0"/>
                  </a:rPr>
                  <a:t>МАКС. </a:t>
                </a:r>
                <a:r>
                  <a:rPr lang="ru-RU" sz="2000" b="1" dirty="0" smtClean="0">
                    <a:latin typeface="Arsenal" panose="02010504060200020004" pitchFamily="50" charset="0"/>
                  </a:rPr>
                  <a:t>Ц</a:t>
                </a:r>
                <a:r>
                  <a:rPr lang="uk-UA" sz="2000" b="1" dirty="0">
                    <a:latin typeface="Arsenal" panose="02010504060200020004" pitchFamily="50" charset="0"/>
                  </a:rPr>
                  <a:t>ІНА </a:t>
                </a:r>
                <a:r>
                  <a:rPr lang="uk-UA" sz="2000" b="1" dirty="0" smtClean="0">
                    <a:latin typeface="Arsenal" panose="02010504060200020004" pitchFamily="50" charset="0"/>
                  </a:rPr>
                  <a:t>СКАРГИ = 0</a:t>
                </a:r>
              </a:p>
              <a:p>
                <a:pPr marL="0" lvl="1" indent="0" algn="ctr" fontAlgn="base">
                  <a:buNone/>
                </a:pPr>
                <a:endParaRPr lang="uk-UA" sz="1000" b="1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r>
                  <a:rPr lang="uk-UA" sz="2000" b="1" dirty="0" smtClean="0">
                    <a:latin typeface="Arsenal" panose="02010504060200020004" pitchFamily="50" charset="0"/>
                  </a:rPr>
                  <a:t>тобто</a:t>
                </a:r>
              </a:p>
              <a:p>
                <a:pPr marL="0" lvl="1" indent="0" algn="ctr" fontAlgn="base">
                  <a:buNone/>
                </a:pPr>
                <a:endParaRPr lang="uk-UA" sz="1000" b="1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r>
                  <a:rPr lang="uk-UA" sz="2000" b="1" dirty="0" smtClean="0">
                    <a:latin typeface="Arsenal" panose="02010504060200020004" pitchFamily="50" charset="0"/>
                  </a:rPr>
                  <a:t>МАКС. </a:t>
                </a:r>
                <a:r>
                  <a:rPr lang="ru-RU" sz="2000" b="1" dirty="0" smtClean="0">
                    <a:latin typeface="Arsenal" panose="02010504060200020004" pitchFamily="50" charset="0"/>
                  </a:rPr>
                  <a:t>Ц</a:t>
                </a:r>
                <a:r>
                  <a:rPr lang="uk-UA" sz="2000" b="1" dirty="0">
                    <a:latin typeface="Arsenal" panose="02010504060200020004" pitchFamily="50" charset="0"/>
                  </a:rPr>
                  <a:t>ІНА СКАРГИ = ОЧІКУВАНА ВИГОДА ВІД СКАРГИ </a:t>
                </a:r>
                <a:endParaRPr lang="uk-UA" sz="2000" b="1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endParaRPr lang="uk-UA" sz="1000" b="1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r>
                  <a:rPr lang="uk-UA" sz="2000" b="1" dirty="0" smtClean="0">
                    <a:latin typeface="Arsenal" panose="02010504060200020004" pitchFamily="50" charset="0"/>
                  </a:rPr>
                  <a:t>тобто</a:t>
                </a:r>
                <a:endParaRPr lang="uk-UA" sz="1000" b="1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lnSpc>
                    <a:spcPct val="150000"/>
                  </a:lnSpc>
                  <a:buNone/>
                </a:pPr>
                <a:r>
                  <a:rPr lang="uk-U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МАКС. 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Ц</a:t>
                </a:r>
                <a:r>
                  <a:rPr lang="uk-U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ІНА СКАРГИ </a:t>
                </a:r>
                <a:r>
                  <a:rPr lang="uk-UA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задоволення скарги)</m:t>
                    </m:r>
                    <m:r>
                      <m:rPr>
                        <m:nor/>
                      </m:rPr>
                      <a:rPr lang="uk-UA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uk-UA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Р(виграшу після задоволення скарги) ∗</m:t>
                    </m:r>
                    <m:sSub>
                      <m:sSubPr>
                        <m:ctrlPr>
                          <a:rPr lang="uk-UA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Прибуток</m:t>
                        </m:r>
                      </m:e>
                      <m:sub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 в</m:t>
                        </m:r>
                        <m:r>
                          <a:rPr lang="uk-UA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ід оч. вартості</m:t>
                        </m:r>
                      </m:sub>
                    </m:sSub>
                    <m:r>
                      <a:rPr lang="uk-UA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∗Очікувана вартість</m:t>
                    </m:r>
                  </m:oMath>
                </a14:m>
                <a:endParaRPr lang="uk-UA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 algn="ctr" fontAlgn="base">
                  <a:buNone/>
                </a:pPr>
                <a:endParaRPr lang="uk-UA" sz="2000" b="1" dirty="0">
                  <a:latin typeface="Arsenal" panose="02010504060200020004" pitchFamily="50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  <a:blipFill>
                <a:blip r:embed="rId3"/>
                <a:stretch>
                  <a:fillRect l="-635" t="-730" r="-7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52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Set-up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Ми змоделювали як вплине на кількість та розподіл скарг зміна ціни скарги з фіксованої ціни на % від Очікуваної вартості</a:t>
            </a: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Припущення </a:t>
            </a:r>
            <a:r>
              <a:rPr lang="uk-UA" sz="1800" dirty="0" smtClean="0">
                <a:latin typeface="Arsenal" panose="02010504060200020004" pitchFamily="50" charset="0"/>
              </a:rPr>
              <a:t>моделі </a:t>
            </a:r>
            <a:r>
              <a:rPr lang="uk-UA" sz="1800" b="1" dirty="0" smtClean="0">
                <a:latin typeface="Arsenal" panose="02010504060200020004" pitchFamily="50" charset="0"/>
              </a:rPr>
              <a:t>І</a:t>
            </a:r>
            <a:r>
              <a:rPr lang="uk-UA" sz="1800" dirty="0" smtClean="0">
                <a:latin typeface="Arsenal" panose="02010504060200020004" pitchFamily="50" charset="0"/>
              </a:rPr>
              <a:t>:</a:t>
            </a:r>
            <a:endParaRPr lang="uk-UA" sz="1800" dirty="0">
              <a:latin typeface="Arsenal" panose="02010504060200020004" pitchFamily="50" charset="0"/>
            </a:endParaRPr>
          </a:p>
          <a:p>
            <a:pPr marL="685800" lvl="2" algn="just" fontAlgn="base"/>
            <a:r>
              <a:rPr lang="uk-UA" sz="1400" dirty="0" smtClean="0">
                <a:latin typeface="Arsenal" panose="02010504060200020004" pitchFamily="50" charset="0"/>
              </a:rPr>
              <a:t>Система буде автоматично перевіряти правильність складення скарги, тому відхилених скарг не буде</a:t>
            </a:r>
          </a:p>
          <a:p>
            <a:pPr marL="685800" lvl="2" algn="just" fontAlgn="base"/>
            <a:r>
              <a:rPr lang="uk-UA" sz="1400" dirty="0" smtClean="0">
                <a:latin typeface="Arsenal" panose="02010504060200020004" pitchFamily="50" charset="0"/>
              </a:rPr>
              <a:t>Законом буде заборонено відкликати скарги</a:t>
            </a:r>
          </a:p>
          <a:p>
            <a:pPr marL="685800" lvl="2" algn="just" fontAlgn="base"/>
            <a:r>
              <a:rPr lang="uk-UA" sz="1400" dirty="0" smtClean="0">
                <a:latin typeface="Arsenal" panose="02010504060200020004" pitchFamily="50" charset="0"/>
              </a:rPr>
              <a:t>Як наслідок цих двох припущень, усі скарги будуть розглядатися АМКУ та будуть або задоволеними, або відхиленим</a:t>
            </a: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Припущення моделі </a:t>
            </a:r>
            <a:r>
              <a:rPr lang="uk-UA" sz="1800" b="1" dirty="0" smtClean="0">
                <a:latin typeface="Arsenal" panose="02010504060200020004" pitchFamily="50" charset="0"/>
              </a:rPr>
              <a:t>ІІ</a:t>
            </a:r>
            <a:r>
              <a:rPr lang="uk-UA" sz="1800" dirty="0" smtClean="0">
                <a:latin typeface="Arsenal" panose="02010504060200020004" pitchFamily="50" charset="0"/>
              </a:rPr>
              <a:t>:</a:t>
            </a:r>
            <a:endParaRPr lang="uk-UA" sz="1800" dirty="0">
              <a:latin typeface="Arsenal" panose="02010504060200020004" pitchFamily="50" charset="0"/>
            </a:endParaRPr>
          </a:p>
          <a:p>
            <a:pPr marL="685800" lvl="2" algn="just" fontAlgn="base"/>
            <a:r>
              <a:rPr lang="uk-UA" sz="1400" dirty="0" smtClean="0">
                <a:latin typeface="Arsenal" panose="02010504060200020004" pitchFamily="50" charset="0"/>
              </a:rPr>
              <a:t>Учасники приймають рішення про подання скарги на основі очікуваного прибутку від подання скарги</a:t>
            </a:r>
          </a:p>
          <a:p>
            <a:pPr marL="685800" lvl="2" algn="just" fontAlgn="base"/>
            <a:r>
              <a:rPr lang="uk-UA" sz="1400" dirty="0" smtClean="0">
                <a:latin typeface="Arsenal" panose="02010504060200020004" pitchFamily="50" charset="0"/>
              </a:rPr>
              <a:t>Якщо очікуваний прибуток більше нуля – учасник подає скаргу</a:t>
            </a:r>
            <a:endParaRPr lang="uk-UA" sz="1400" dirty="0">
              <a:latin typeface="Arsenal" panose="02010504060200020004" pitchFamily="50" charset="0"/>
            </a:endParaRPr>
          </a:p>
          <a:p>
            <a:pPr marL="457200" lvl="2" indent="0" algn="just" fontAlgn="base">
              <a:buNone/>
            </a:pPr>
            <a:endParaRPr lang="uk-UA" sz="1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67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ціни </a:t>
            </a:r>
            <a:r>
              <a:rPr lang="uk-UA" sz="3200" b="1" dirty="0" smtClean="0">
                <a:latin typeface="Arsenal" panose="02010504060200020004" pitchFamily="50" charset="0"/>
              </a:rPr>
              <a:t>(4/7)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Поділивши праву та ліву частину рівняння на Очікувану вартість:</a:t>
                </a:r>
              </a:p>
              <a:p>
                <a:pPr marL="457200" lvl="2" indent="0" algn="just" fontAlgn="base">
                  <a:buNone/>
                </a:pPr>
                <a:endParaRPr lang="uk-UA" sz="1000" b="1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endParaRPr lang="uk-UA" sz="1000" b="1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uk-UA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М</m:t>
                          </m:r>
                          <m:r>
                            <m:rPr>
                              <m:nor/>
                            </m:rPr>
                            <a:rPr lang="uk-UA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акс</m:t>
                          </m:r>
                          <m:r>
                            <m:rPr>
                              <m:nor/>
                            </m:rPr>
                            <a:rPr lang="uk-UA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uk-UA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ціна скарги</m:t>
                          </m:r>
                        </m:num>
                        <m:den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Очікувана вартість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uk-UA" sz="1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задоволення скарги)</m:t>
                      </m:r>
                      <m:r>
                        <m:rPr>
                          <m:nor/>
                        </m:rPr>
                        <a:rPr lang="uk-UA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uk-UA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Р(виграшу після задоволення скарги) ∗</m:t>
                      </m:r>
                      <m:sSub>
                        <m:sSubPr>
                          <m:ctrlP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Прибуток</m:t>
                          </m:r>
                        </m:e>
                        <m:sub>
                          <m:r>
                            <a:rPr lang="ru-RU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ід оч.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вартості</m:t>
                          </m:r>
                        </m:sub>
                      </m:sSub>
                    </m:oMath>
                  </m:oMathPara>
                </a14:m>
                <a:endParaRPr lang="uk-UA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 algn="ctr" fontAlgn="base">
                  <a:buNone/>
                </a:pPr>
                <a:endParaRPr lang="en-US" sz="2000" b="1" dirty="0">
                  <a:latin typeface="Arsenal" panose="02010504060200020004" pitchFamily="50" charset="0"/>
                </a:endParaRPr>
              </a:p>
              <a:p>
                <a:pPr marL="342900" lvl="1" indent="-342900" fontAlgn="base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uk-UA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b="0" i="0" dirty="0" smtClean="0">
                            <a:latin typeface="Cambria Math" panose="02040503050406030204" pitchFamily="18" charset="0"/>
                          </a:rPr>
                          <m:t>Макс.  ціна скарги</m:t>
                        </m:r>
                      </m:num>
                      <m:den>
                        <m:r>
                          <a:rPr lang="uk-UA" sz="2000" i="0" dirty="0">
                            <a:latin typeface="Cambria Math" panose="02040503050406030204" pitchFamily="18" charset="0"/>
                          </a:rPr>
                          <m:t>Очікувана</m:t>
                        </m:r>
                        <m:r>
                          <a:rPr lang="uk-UA" sz="2000" i="1" dirty="0">
                            <a:latin typeface="Cambria Math" panose="02040503050406030204" pitchFamily="18" charset="0"/>
                          </a:rPr>
                          <m:t> вартість</m:t>
                        </m:r>
                      </m:den>
                    </m:f>
                  </m:oMath>
                </a14:m>
                <a:r>
                  <a:rPr lang="en-US" sz="2000" b="1" dirty="0" smtClean="0">
                    <a:latin typeface="Arsenal" panose="02010504060200020004" pitchFamily="50" charset="0"/>
                  </a:rPr>
                  <a:t> </a:t>
                </a:r>
                <a:r>
                  <a:rPr lang="uk-UA" sz="2000" dirty="0" smtClean="0">
                    <a:latin typeface="Arsenal" panose="02010504060200020004" pitchFamily="50" charset="0"/>
                  </a:rPr>
                  <a:t>це саме той показник яким планується замінити фіксовану ціну скарги, яка діє зараз</a:t>
                </a:r>
                <a:endParaRPr lang="uk-UA" sz="2000" b="1" dirty="0">
                  <a:latin typeface="Arsenal" panose="02010504060200020004" pitchFamily="50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  <a:blipFill>
                <a:blip r:embed="rId3"/>
                <a:stretch>
                  <a:fillRect l="-635" t="-73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9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ціни </a:t>
            </a:r>
            <a:r>
              <a:rPr lang="uk-UA" sz="3200" b="1" dirty="0" smtClean="0">
                <a:latin typeface="Arsenal" panose="02010504060200020004" pitchFamily="50" charset="0"/>
              </a:rPr>
              <a:t>(5/7)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</p:spPr>
            <p:txBody>
              <a:bodyPr>
                <a:noAutofit/>
              </a:bodyPr>
              <a:lstStyle/>
              <a:p>
                <a:pPr marL="342900" lvl="1" indent="-34290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Конкретне значення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b="0" i="1" dirty="0" smtClean="0">
                            <a:latin typeface="Cambria Math" panose="02040503050406030204" pitchFamily="18" charset="0"/>
                          </a:rPr>
                          <m:t>Макс.  ціна скарги</m:t>
                        </m:r>
                      </m:num>
                      <m:den>
                        <m:r>
                          <a:rPr lang="uk-UA" sz="2000" i="1" dirty="0">
                            <a:latin typeface="Cambria Math" panose="02040503050406030204" pitchFamily="18" charset="0"/>
                          </a:rPr>
                          <m:t>Очікувана вартість</m:t>
                        </m:r>
                      </m:den>
                    </m:f>
                  </m:oMath>
                </a14:m>
                <a:r>
                  <a:rPr lang="en-US" sz="2000" b="1" dirty="0" smtClean="0">
                    <a:latin typeface="Arsenal" panose="02010504060200020004" pitchFamily="50" charset="0"/>
                  </a:rPr>
                  <a:t> </a:t>
                </a:r>
                <a:r>
                  <a:rPr lang="uk-UA" sz="2000" dirty="0" smtClean="0">
                    <a:latin typeface="Arsenal" panose="02010504060200020004" pitchFamily="50" charset="0"/>
                  </a:rPr>
                  <a:t>залежить від цільових показників, які намагається досягнути регулятор</a:t>
                </a:r>
              </a:p>
              <a:p>
                <a:pPr marL="342900" lvl="1" indent="-342900" fontAlgn="base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Цільові показники, які впливають на ціну скарги:</a:t>
                </a:r>
              </a:p>
              <a:p>
                <a:pPr marL="742950" lvl="2" indent="-342900" fontAlgn="base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uk-UA" sz="1600" dirty="0" smtClean="0">
                    <a:latin typeface="Arsenal" panose="02010504060200020004" pitchFamily="50" charset="0"/>
                  </a:rPr>
                  <a:t>Мінімальна прибутковість при якій буде вигідно подавати скаргу</a:t>
                </a:r>
              </a:p>
              <a:p>
                <a:pPr marL="742950" lvl="2" indent="-34290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uk-UA" sz="1600" dirty="0" smtClean="0">
                    <a:latin typeface="Arsenal" panose="02010504060200020004" pitchFamily="50" charset="0"/>
                  </a:rPr>
                  <a:t>Мінімальна ймовірність задоволення скарги при якій буде вигідно подавати скаргу</a:t>
                </a:r>
              </a:p>
              <a:p>
                <a:pPr marL="342900" lvl="1" indent="-342900" fontAlgn="base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Наприклад, якщо цільові показники 2% прибутку та 70% ймовірність задоволення:</a:t>
                </a:r>
                <a:endParaRPr lang="uk-UA" sz="2000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endParaRPr lang="uk-UA" sz="1000" b="1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Ціна скарги</m:t>
                          </m:r>
                        </m:e>
                        <m:sub>
                          <m:r>
                            <a:rPr lang="uk-UA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від оч. вартості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uk-UA" sz="1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=70% </m:t>
                      </m:r>
                      <m:r>
                        <m:rPr>
                          <m:nor/>
                        </m:rPr>
                        <a:rPr lang="ru-RU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uk-UA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Р(виграшу після задоволення скарги) ∗</m:t>
                      </m:r>
                      <m:r>
                        <a:rPr lang="uk-UA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2%</m:t>
                      </m:r>
                    </m:oMath>
                  </m:oMathPara>
                </a14:m>
                <a:endParaRPr lang="uk-UA" sz="1600" b="1" dirty="0" smtClean="0">
                  <a:latin typeface="Arsenal" panose="02010504060200020004" pitchFamily="50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  <a:blipFill>
                <a:blip r:embed="rId3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02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ціни </a:t>
            </a:r>
            <a:r>
              <a:rPr lang="uk-UA" sz="3200" b="1" dirty="0" smtClean="0">
                <a:latin typeface="Arsenal" panose="02010504060200020004" pitchFamily="50" charset="0"/>
              </a:rPr>
              <a:t>(6/7)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Останній невідомий елемент – </a:t>
                </a:r>
                <a:r>
                  <a:rPr lang="ru-RU" sz="2000" dirty="0" smtClean="0">
                    <a:latin typeface="Arsenal" panose="02010504060200020004" pitchFamily="50" charset="0"/>
                  </a:rPr>
                  <a:t>середню </a:t>
                </a:r>
                <a:r>
                  <a:rPr lang="uk-UA" sz="2000" dirty="0" smtClean="0">
                    <a:latin typeface="Arsenal" panose="02010504060200020004" pitchFamily="50" charset="0"/>
                  </a:rPr>
                  <a:t>ймовірність виграшу після задоволення скарги можна взяти з найбільш поширеного типу скарг – скарги на дискваліфікацію/рішення про переможця:</a:t>
                </a:r>
              </a:p>
              <a:p>
                <a:pPr marL="0" lvl="1" indent="0" algn="ctr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uk-UA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Р(виграшу після задоволення скарги)</m:t>
                    </m:r>
                  </m:oMath>
                </a14:m>
                <a:r>
                  <a:rPr lang="uk-UA" sz="2000" dirty="0" smtClean="0">
                    <a:latin typeface="Arsenal" panose="02010504060200020004" pitchFamily="50" charset="0"/>
                  </a:rPr>
                  <a:t> = 22%</a:t>
                </a:r>
                <a:endParaRPr lang="uk-UA" sz="2000" dirty="0">
                  <a:latin typeface="Arsenal" panose="02010504060200020004" pitchFamily="50" charset="0"/>
                </a:endParaRPr>
              </a:p>
              <a:p>
                <a:pPr marL="342900" lvl="1" indent="-342900" fontAlgn="base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В такому випадку ціна скарги буде дорівнювати:</a:t>
                </a:r>
              </a:p>
              <a:p>
                <a:pPr marL="0" lvl="1" indent="0" algn="ctr" fontAlgn="base">
                  <a:buNone/>
                </a:pPr>
                <a:endParaRPr lang="uk-UA" sz="1000" b="1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Ціна скарги</m:t>
                        </m:r>
                      </m:e>
                      <m:sub>
                        <m:r>
                          <a:rPr lang="uk-UA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 від оч. вартості</m:t>
                        </m:r>
                      </m:sub>
                    </m:sSub>
                    <m:r>
                      <m:rPr>
                        <m:nor/>
                      </m:rPr>
                      <a:rPr lang="en-US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uk-UA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=70% </m:t>
                    </m:r>
                    <m:r>
                      <m:rPr>
                        <m:nor/>
                      </m:rPr>
                      <a:rPr lang="ru-RU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uk-UA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uk-UA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22% </m:t>
                    </m:r>
                    <m:r>
                      <m:rPr>
                        <m:nor/>
                      </m:rPr>
                      <a:rPr lang="uk-UA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uk-UA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2%</m:t>
                    </m:r>
                    <m:r>
                      <a:rPr lang="uk-UA" sz="1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uk-UA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0.31%</m:t>
                    </m:r>
                    <m:r>
                      <a:rPr lang="uk-UA" sz="1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від очікуваної вартості </m:t>
                    </m:r>
                  </m:oMath>
                </a14:m>
                <a:r>
                  <a:rPr lang="uk-UA" sz="1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  <a:blipFill>
                <a:blip r:embed="rId3"/>
                <a:stretch>
                  <a:fillRect l="-635" t="-730" r="-7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7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ціни </a:t>
            </a:r>
            <a:r>
              <a:rPr lang="uk-UA" sz="3200" b="1" dirty="0" smtClean="0">
                <a:latin typeface="Arsenal" panose="02010504060200020004" pitchFamily="50" charset="0"/>
              </a:rPr>
              <a:t>(7/7)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348880"/>
            <a:ext cx="8640960" cy="4176463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Інші комбінації цільових параметрів визначать інше значення ціни скарги, наприклад:</a:t>
            </a: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23</a:t>
            </a:fld>
            <a:endParaRPr lang="uk-U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57" y="3314243"/>
            <a:ext cx="8314286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3395092"/>
            <a:ext cx="8352928" cy="381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Arsenal" panose="02010504060200020004" pitchFamily="50" charset="0"/>
              </a:rPr>
              <a:t>ПЛАН</a:t>
            </a:r>
            <a:endParaRPr lang="uk-UA" sz="3200" b="1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83768"/>
            <a:ext cx="8229600" cy="404157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Опис </a:t>
            </a:r>
            <a:r>
              <a:rPr lang="uk-UA" sz="2400" dirty="0" smtClean="0">
                <a:latin typeface="Arsenal" panose="02010504060200020004" pitchFamily="50" charset="0"/>
              </a:rPr>
              <a:t>ситуації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Розрахунок нової ціни скарги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Моделювання діючого механізму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Моделювання впливу зміни ціни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Висновки</a:t>
            </a:r>
          </a:p>
          <a:p>
            <a:pPr marL="0" indent="0">
              <a:buNone/>
            </a:pPr>
            <a:r>
              <a:rPr lang="uk-UA" sz="2400" dirty="0" smtClean="0">
                <a:latin typeface="Arsenal" panose="02010504060200020004" pitchFamily="50" charset="0"/>
              </a:rPr>
              <a:t>Додаток 1. Вибірка для розрахунку </a:t>
            </a:r>
            <a:r>
              <a:rPr lang="uk-UA" sz="2400" dirty="0" smtClean="0">
                <a:latin typeface="Arsenal" panose="02010504060200020004" pitchFamily="50" charset="0"/>
              </a:rPr>
              <a:t>параметрів</a:t>
            </a:r>
            <a:endParaRPr lang="en-US" sz="2400" dirty="0" smtClean="0">
              <a:latin typeface="Arsenal" panose="02010504060200020004" pitchFamily="50" charset="0"/>
            </a:endParaRPr>
          </a:p>
          <a:p>
            <a:pPr marL="0" indent="0">
              <a:buNone/>
            </a:pPr>
            <a:r>
              <a:rPr lang="ru-RU" sz="2400" dirty="0">
                <a:latin typeface="Arsenal" panose="02010504060200020004" pitchFamily="50" charset="0"/>
              </a:rPr>
              <a:t>Додаток 2. </a:t>
            </a:r>
            <a:r>
              <a:rPr lang="uk-UA" sz="2400">
                <a:latin typeface="Arsenal" panose="02010504060200020004" pitchFamily="50" charset="0"/>
              </a:rPr>
              <a:t>Дані та розрахунки</a:t>
            </a:r>
            <a:endParaRPr lang="en-US" sz="2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58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Arsenal" panose="02010504060200020004" pitchFamily="50" charset="0"/>
              </a:rPr>
              <a:t>Принцип моделювання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276872"/>
            <a:ext cx="8640960" cy="424847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000" dirty="0">
                <a:latin typeface="Arsenal" panose="02010504060200020004" pitchFamily="50" charset="0"/>
              </a:rPr>
              <a:t>Щ</a:t>
            </a:r>
            <a:r>
              <a:rPr lang="uk-UA" sz="2000" dirty="0" smtClean="0">
                <a:latin typeface="Arsenal" panose="02010504060200020004" pitchFamily="50" charset="0"/>
              </a:rPr>
              <a:t>об визначити, як зміна ціни скарги вплине на систему потрібно спершу створити модель існуючого механізму:</a:t>
            </a: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2000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25</a:t>
            </a:fld>
            <a:endParaRPr lang="uk-U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57390266"/>
              </p:ext>
            </p:extLst>
          </p:nvPr>
        </p:nvGraphicFramePr>
        <p:xfrm>
          <a:off x="231933" y="3079305"/>
          <a:ext cx="8732555" cy="48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7" name="Rectangle 6"/>
          <p:cNvSpPr/>
          <p:nvPr/>
        </p:nvSpPr>
        <p:spPr>
          <a:xfrm>
            <a:off x="171640" y="3608229"/>
            <a:ext cx="2906922" cy="1116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В кожному лоті з певною ймовірністю виникає проблема з умовами закупівлі та/або з рішенням про дискваліфікацію чи обрання переможця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9870" y="3608228"/>
            <a:ext cx="2906922" cy="212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>
              <a:spcAft>
                <a:spcPts val="600"/>
              </a:spcAft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Якщо виникла проблема, учасник оцінює прибуток від подання скарги</a:t>
            </a:r>
          </a:p>
          <a:p>
            <a:pPr marL="316531" indent="-316531">
              <a:spcAft>
                <a:spcPts val="600"/>
              </a:spcAft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Прибуток залежить від:</a:t>
            </a:r>
          </a:p>
          <a:p>
            <a:pPr marL="773731" lvl="1" indent="-3165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108" dirty="0" smtClean="0">
                <a:solidFill>
                  <a:schemeClr val="tx1"/>
                </a:solidFill>
              </a:rPr>
              <a:t>Середнього прибутку як % від очікуваної вартості</a:t>
            </a:r>
          </a:p>
          <a:p>
            <a:pPr marL="773731" lvl="1" indent="-3165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108" dirty="0" smtClean="0">
                <a:solidFill>
                  <a:schemeClr val="tx1"/>
                </a:solidFill>
              </a:rPr>
              <a:t>Середньої ймовірності задоволення скарги</a:t>
            </a:r>
          </a:p>
          <a:p>
            <a:pPr marL="773731" lvl="1" indent="-3165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108" dirty="0">
                <a:solidFill>
                  <a:schemeClr val="tx1"/>
                </a:solidFill>
              </a:rPr>
              <a:t>Середньої й</a:t>
            </a:r>
            <a:r>
              <a:rPr lang="uk-UA" sz="1108" dirty="0" smtClean="0">
                <a:solidFill>
                  <a:schemeClr val="tx1"/>
                </a:solidFill>
              </a:rPr>
              <a:t>мовірності вигра</a:t>
            </a:r>
            <a:r>
              <a:rPr lang="uk-UA" sz="1108" dirty="0">
                <a:solidFill>
                  <a:schemeClr val="tx1"/>
                </a:solidFill>
              </a:rPr>
              <a:t>ш</a:t>
            </a:r>
            <a:r>
              <a:rPr lang="uk-UA" sz="1108" dirty="0" smtClean="0">
                <a:solidFill>
                  <a:schemeClr val="tx1"/>
                </a:solidFill>
              </a:rPr>
              <a:t>у після задоволення скарги</a:t>
            </a:r>
          </a:p>
          <a:p>
            <a:pPr marL="773731" lvl="1" indent="-3165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108" dirty="0" smtClean="0">
                <a:solidFill>
                  <a:schemeClr val="tx1"/>
                </a:solidFill>
              </a:rPr>
              <a:t>Ціни скарги</a:t>
            </a:r>
            <a:endParaRPr lang="ru-RU" sz="1108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7420" y="3608229"/>
            <a:ext cx="2774165" cy="190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>
              <a:buFont typeface="+mj-lt"/>
              <a:buAutoNum type="arabicPeriod"/>
            </a:pPr>
            <a:r>
              <a:rPr lang="ru-RU" sz="1108" dirty="0" smtClean="0">
                <a:solidFill>
                  <a:schemeClr val="tx1"/>
                </a:solidFill>
              </a:rPr>
              <a:t>Якщо прибуток більший за нуль, учасник подає скаргу</a:t>
            </a:r>
            <a:endParaRPr lang="ru-RU" sz="1108" dirty="0">
              <a:solidFill>
                <a:schemeClr val="tx1"/>
              </a:solidFill>
            </a:endParaRPr>
          </a:p>
          <a:p>
            <a:endParaRPr lang="uk-UA" sz="1108" b="1" i="1" dirty="0">
              <a:solidFill>
                <a:schemeClr val="tx1"/>
              </a:solidFill>
            </a:endParaRPr>
          </a:p>
          <a:p>
            <a:pPr marL="316531" indent="-316531">
              <a:buFont typeface="+mj-lt"/>
              <a:buAutoNum type="arabicPeriod"/>
            </a:pPr>
            <a:endParaRPr lang="ru-RU" sz="1108" dirty="0">
              <a:solidFill>
                <a:schemeClr val="tx1"/>
              </a:solidFill>
            </a:endParaRPr>
          </a:p>
        </p:txBody>
      </p:sp>
      <p:sp>
        <p:nvSpPr>
          <p:cNvPr id="10" name="Oval 1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31933" y="3912422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Oval 1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773312" y="4297529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773312" y="4731391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774843" y="5109373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Oval 1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773312" y="5470101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1933" y="5890560"/>
            <a:ext cx="8732555" cy="315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Результат етапу: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2843" y="6297740"/>
            <a:ext cx="7919557" cy="42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108" dirty="0" smtClean="0">
                <a:solidFill>
                  <a:schemeClr val="tx1"/>
                </a:solidFill>
              </a:rPr>
              <a:t>Параметри </a:t>
            </a:r>
            <a:r>
              <a:rPr lang="en-US" sz="1108" b="1" dirty="0" smtClean="0">
                <a:solidFill>
                  <a:schemeClr val="tx1"/>
                </a:solidFill>
              </a:rPr>
              <a:t>A</a:t>
            </a:r>
            <a:r>
              <a:rPr lang="en-US" sz="1108" dirty="0" smtClean="0">
                <a:solidFill>
                  <a:schemeClr val="tx1"/>
                </a:solidFill>
              </a:rPr>
              <a:t>, </a:t>
            </a:r>
            <a:r>
              <a:rPr lang="en-US" sz="1108" b="1" dirty="0" smtClean="0">
                <a:solidFill>
                  <a:schemeClr val="tx1"/>
                </a:solidFill>
              </a:rPr>
              <a:t>B</a:t>
            </a:r>
            <a:r>
              <a:rPr lang="en-US" sz="1108" dirty="0" smtClean="0">
                <a:solidFill>
                  <a:schemeClr val="tx1"/>
                </a:solidFill>
              </a:rPr>
              <a:t>, </a:t>
            </a:r>
            <a:r>
              <a:rPr lang="en-US" sz="1108" b="1" dirty="0" smtClean="0">
                <a:solidFill>
                  <a:schemeClr val="tx1"/>
                </a:solidFill>
              </a:rPr>
              <a:t>C</a:t>
            </a:r>
            <a:r>
              <a:rPr lang="en-US" sz="1108" dirty="0" smtClean="0">
                <a:solidFill>
                  <a:schemeClr val="tx1"/>
                </a:solidFill>
              </a:rPr>
              <a:t> </a:t>
            </a:r>
            <a:r>
              <a:rPr lang="ru-RU" sz="1108" dirty="0" smtClean="0">
                <a:solidFill>
                  <a:schemeClr val="tx1"/>
                </a:solidFill>
              </a:rPr>
              <a:t>та </a:t>
            </a:r>
            <a:r>
              <a:rPr lang="en-US" sz="1108" b="1" dirty="0" smtClean="0">
                <a:solidFill>
                  <a:schemeClr val="tx1"/>
                </a:solidFill>
              </a:rPr>
              <a:t>D</a:t>
            </a:r>
            <a:r>
              <a:rPr lang="en-US" sz="1108" dirty="0" smtClean="0">
                <a:solidFill>
                  <a:schemeClr val="tx1"/>
                </a:solidFill>
              </a:rPr>
              <a:t> </a:t>
            </a:r>
            <a:r>
              <a:rPr lang="ru-RU" sz="1108" dirty="0" smtClean="0">
                <a:solidFill>
                  <a:schemeClr val="tx1"/>
                </a:solidFill>
              </a:rPr>
              <a:t>будуть використан</a:t>
            </a:r>
            <a:r>
              <a:rPr lang="uk-UA" sz="1108" dirty="0" smtClean="0">
                <a:solidFill>
                  <a:schemeClr val="tx1"/>
                </a:solidFill>
              </a:rPr>
              <a:t>і для визначення того, як на систему вплине зміна параметру </a:t>
            </a:r>
            <a:r>
              <a:rPr lang="en-US" sz="1108" b="1" dirty="0" smtClean="0">
                <a:solidFill>
                  <a:schemeClr val="tx1"/>
                </a:solidFill>
              </a:rPr>
              <a:t>E</a:t>
            </a:r>
            <a:r>
              <a:rPr lang="uk-UA" sz="1108" dirty="0" smtClean="0">
                <a:solidFill>
                  <a:schemeClr val="tx1"/>
                </a:solidFill>
              </a:rPr>
              <a:t> – ціни скарги</a:t>
            </a:r>
            <a:endParaRPr lang="ru-RU" sz="1108" dirty="0">
              <a:solidFill>
                <a:schemeClr val="tx1"/>
              </a:solidFill>
            </a:endParaRPr>
          </a:p>
          <a:p>
            <a:endParaRPr lang="uk-UA" sz="1108" b="1" i="1" dirty="0">
              <a:solidFill>
                <a:schemeClr val="tx1"/>
              </a:solidFill>
            </a:endParaRPr>
          </a:p>
          <a:p>
            <a:pPr marL="316531" indent="-316531">
              <a:buFont typeface="+mj-lt"/>
              <a:buAutoNum type="arabicPeriod"/>
            </a:pPr>
            <a:endParaRPr lang="ru-RU" sz="110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Arsenal" panose="02010504060200020004" pitchFamily="50" charset="0"/>
              </a:rPr>
              <a:t>Середня ймовірність виграшу після задоволення скарги 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Середня </a:t>
                </a:r>
                <a:r>
                  <a:rPr lang="uk-UA" sz="2000" dirty="0">
                    <a:latin typeface="Arsenal" panose="02010504060200020004" pitchFamily="50" charset="0"/>
                  </a:rPr>
                  <a:t>ймовірність виграшу після задоволення </a:t>
                </a:r>
                <a:r>
                  <a:rPr lang="uk-UA" sz="2000" dirty="0" smtClean="0">
                    <a:latin typeface="Arsenal" panose="02010504060200020004" pitchFamily="50" charset="0"/>
                  </a:rPr>
                  <a:t>скарги =</a:t>
                </a: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  <m:t>Кількість задоволених скарг після яких скаржник став переможцем</m:t>
                          </m:r>
                        </m:num>
                        <m:den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  <m:t>Кількість задоволених скарг</m:t>
                          </m:r>
                        </m:den>
                      </m:f>
                      <m:r>
                        <a:rPr lang="uk-UA" sz="1600" b="0" i="1" dirty="0" smtClean="0">
                          <a:latin typeface="Cambria Math" panose="02040503050406030204" pitchFamily="18" charset="0"/>
                        </a:rPr>
                        <m:t>∗100%</m:t>
                      </m:r>
                      <m:r>
                        <a:rPr lang="uk-UA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sz="1600" dirty="0" smtClean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Ймовірність виграшу залежить від об’єкту скарги: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dirty="0">
                  <a:latin typeface="Arsenal" panose="02010504060200020004" pitchFamily="50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  <a:blipFill>
                <a:blip r:embed="rId5"/>
                <a:stretch>
                  <a:fillRect l="-635" t="-9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26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331640" y="1412776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7" y="4205147"/>
            <a:ext cx="3030463" cy="24379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17926" y="4725144"/>
            <a:ext cx="47620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Тобто навіть у разі задоволення скарги скаржник з високою ймовірністю не стане переможцем через присудження перемоги іншому, або скасування </a:t>
            </a:r>
            <a:r>
              <a:rPr lang="uk-UA" sz="1600" dirty="0" smtClean="0">
                <a:latin typeface="Arsenal" panose="02010504060200020004" pitchFamily="50" charset="0"/>
              </a:rPr>
              <a:t>тендеру</a:t>
            </a:r>
            <a:endParaRPr lang="uk-UA" sz="1600" dirty="0">
              <a:latin typeface="Arsenal" panose="020105040602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Arsenal" panose="02010504060200020004" pitchFamily="50" charset="0"/>
              </a:rPr>
              <a:t>Середня ймовірність задоволення скарги 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Середня </a:t>
                </a:r>
                <a:r>
                  <a:rPr lang="uk-UA" sz="2000" dirty="0">
                    <a:latin typeface="Arsenal" panose="02010504060200020004" pitchFamily="50" charset="0"/>
                  </a:rPr>
                  <a:t>ймовірність </a:t>
                </a:r>
                <a:r>
                  <a:rPr lang="uk-UA" sz="2000" dirty="0" smtClean="0">
                    <a:latin typeface="Arsenal" panose="02010504060200020004" pitchFamily="50" charset="0"/>
                  </a:rPr>
                  <a:t>задоволення скарги =</a:t>
                </a: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  <m:t>Кількість задоволених скарг </m:t>
                          </m:r>
                        </m:num>
                        <m:den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  <m:t>Кількість скарг</m:t>
                          </m:r>
                        </m:den>
                      </m:f>
                      <m:r>
                        <a:rPr lang="uk-UA" sz="1600" b="0" i="1" dirty="0" smtClean="0">
                          <a:latin typeface="Cambria Math" panose="02040503050406030204" pitchFamily="18" charset="0"/>
                        </a:rPr>
                        <m:t>∗100%</m:t>
                      </m:r>
                      <m:r>
                        <a:rPr lang="uk-UA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sz="1600" dirty="0" smtClean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Ймовірність задоволення скарги також залежить від об’єкту скарги: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dirty="0">
                  <a:latin typeface="Arsenal" panose="02010504060200020004" pitchFamily="50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  <a:blipFill>
                <a:blip r:embed="rId5"/>
                <a:stretch>
                  <a:fillRect l="-635" t="-9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67247" y="1636330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uk-UA" sz="2000" b="1" dirty="0" smtClean="0">
                <a:solidFill>
                  <a:schemeClr val="bg1"/>
                </a:solidFill>
              </a:rPr>
              <a:t>С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9436" y="4827582"/>
            <a:ext cx="47620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Оскільки уже зараз середня ймовірність задоволення скарги не залежно від об’єкту скарги є більшою за 50%, цільовий показник у 70% ймовірність задоволення не є надмірним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35" y="4311301"/>
            <a:ext cx="2947319" cy="23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Arsenal" panose="02010504060200020004" pitchFamily="50" charset="0"/>
              </a:rPr>
              <a:t>Середній прибуток як % від очікуваної вартості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36912"/>
            <a:ext cx="8640960" cy="388843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Оскільки у нас немає даних про середній прибуток ми протестували 10 варіантів і визначили, який з них найкраще відтворює кількість скарг в системі </a:t>
            </a:r>
            <a:r>
              <a:rPr lang="en-US" sz="2000" dirty="0" smtClean="0">
                <a:latin typeface="Arsenal" panose="02010504060200020004" pitchFamily="50" charset="0"/>
              </a:rPr>
              <a:t>ProZorro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senal" panose="02010504060200020004" pitchFamily="50" charset="0"/>
              </a:rPr>
              <a:t>Вар</a:t>
            </a:r>
            <a:r>
              <a:rPr lang="uk-UA" sz="2000" dirty="0" err="1" smtClean="0">
                <a:latin typeface="Arsenal" panose="02010504060200020004" pitchFamily="50" charset="0"/>
              </a:rPr>
              <a:t>іанти</a:t>
            </a:r>
            <a:r>
              <a:rPr lang="uk-UA" sz="2000" dirty="0" smtClean="0">
                <a:latin typeface="Arsenal" panose="02010504060200020004" pitchFamily="50" charset="0"/>
              </a:rPr>
              <a:t>, які ми протестували:</a:t>
            </a: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115616" y="1381804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bg1"/>
                </a:solidFill>
              </a:rPr>
              <a:t>B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22070"/>
              </p:ext>
            </p:extLst>
          </p:nvPr>
        </p:nvGraphicFramePr>
        <p:xfrm>
          <a:off x="1498451" y="4509120"/>
          <a:ext cx="60960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998241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6206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03431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916675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6689488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endParaRPr lang="uk-U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  <a:endParaRPr lang="uk-U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  <a:endParaRPr lang="uk-U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endParaRPr lang="uk-U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uk-U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9686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/>
                        <a:t>6%</a:t>
                      </a:r>
                      <a:endParaRPr lang="uk-U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/>
                        <a:t>7%</a:t>
                      </a:r>
                      <a:endParaRPr lang="uk-U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/>
                        <a:t>8%</a:t>
                      </a:r>
                      <a:endParaRPr lang="uk-U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/>
                        <a:t>9%</a:t>
                      </a:r>
                      <a:endParaRPr lang="uk-U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/>
                        <a:t>10%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4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5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Середня ймовірність виникнення проблеми (1/4)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420888"/>
                <a:ext cx="8640960" cy="4104455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Як описувалося на ст. 11 прибуток від скарги =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задоволення скарги)</m:t>
                      </m:r>
                      <m:r>
                        <m:rPr>
                          <m:nor/>
                        </m:rPr>
                        <a:rPr lang="uk-UA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uk-UA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Р(виграшу після задоволення скарги) ∗</m:t>
                      </m:r>
                      <m:sSub>
                        <m:sSubPr>
                          <m:ctrlP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Прибуток</m:t>
                          </m:r>
                        </m:e>
                        <m:sub>
                          <m:r>
                            <a:rPr lang="ru-RU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uk-UA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∗Очікувана вартість</m:t>
                      </m:r>
                      <m:r>
                        <a:rPr lang="uk-UA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−Ціна скарги</m:t>
                      </m:r>
                    </m:oMath>
                  </m:oMathPara>
                </a14:m>
                <a:endParaRPr lang="uk-UA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>
                    <a:latin typeface="Arsenal" panose="02010504060200020004" pitchFamily="50" charset="0"/>
                  </a:rPr>
                  <a:t>Учаснику вигідно скаржитися, якщо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: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Очікувана вартіст</m:t>
                      </m:r>
                      <m:r>
                        <a:rPr lang="uk-UA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ь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Ціна скарги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ru-RU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задоволення скарги)</m:t>
                          </m:r>
                          <m:r>
                            <m:rPr>
                              <m:nor/>
                            </m:rPr>
                            <a:rPr lang="uk-UA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uk-UA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Р(виграшу після задоволення скарги) ∗</m:t>
                          </m:r>
                          <m:sSub>
                            <m:sSubPr>
                              <m:ctrlPr>
                                <a:rPr lang="uk-UA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Прибуток</m:t>
                              </m:r>
                            </m:e>
                            <m:sub>
                              <m:r>
                                <a:rPr lang="ru-RU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% в</m:t>
                              </m:r>
                              <m:r>
                                <a:rPr lang="uk-UA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ід оч. вартості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000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>
                    <a:latin typeface="Arsenal" panose="02010504060200020004" pitchFamily="50" charset="0"/>
                  </a:rPr>
                  <a:t>Відпов</a:t>
                </a:r>
                <a:r>
                  <a:rPr lang="uk-UA" sz="1800" dirty="0" err="1">
                    <a:latin typeface="Arsenal" panose="02010504060200020004" pitchFamily="50" charset="0"/>
                  </a:rPr>
                  <a:t>ідно</a:t>
                </a:r>
                <a:r>
                  <a:rPr lang="uk-UA" sz="1800" dirty="0">
                    <a:latin typeface="Arsenal" panose="02010504060200020004" pitchFamily="50" charset="0"/>
                  </a:rPr>
                  <a:t>, використовуючи середні значення ймовірностей, які ми розрахували (С та </a:t>
                </a:r>
                <a:r>
                  <a:rPr lang="en-US" sz="1800" dirty="0">
                    <a:latin typeface="Arsenal" panose="02010504060200020004" pitchFamily="50" charset="0"/>
                  </a:rPr>
                  <a:t>D)</a:t>
                </a:r>
                <a:r>
                  <a:rPr lang="uk-UA" sz="1800" dirty="0">
                    <a:latin typeface="Arsenal" panose="02010504060200020004" pitchFamily="50" charset="0"/>
                  </a:rPr>
                  <a:t>, припущення щодо прибутку (</a:t>
                </a:r>
                <a:r>
                  <a:rPr lang="en-US" sz="1800" dirty="0">
                    <a:latin typeface="Arsenal" panose="02010504060200020004" pitchFamily="50" charset="0"/>
                  </a:rPr>
                  <a:t>B) </a:t>
                </a:r>
                <a:r>
                  <a:rPr lang="ru-RU" sz="1800" dirty="0">
                    <a:latin typeface="Arsenal" panose="02010504060200020004" pitchFamily="50" charset="0"/>
                  </a:rPr>
                  <a:t>та встановлених Постановою КМУ ц</a:t>
                </a:r>
                <a:r>
                  <a:rPr lang="uk-UA" sz="1800" dirty="0" err="1">
                    <a:latin typeface="Arsenal" panose="02010504060200020004" pitchFamily="50" charset="0"/>
                  </a:rPr>
                  <a:t>ін</a:t>
                </a:r>
                <a:r>
                  <a:rPr lang="uk-UA" sz="1800" dirty="0">
                    <a:latin typeface="Arsenal" panose="02010504060200020004" pitchFamily="50" charset="0"/>
                  </a:rPr>
                  <a:t> на скарги (Е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), ми розрахували граничне значення очікуваної вартості тендерів</a:t>
                </a:r>
              </a:p>
              <a:p>
                <a:pPr marL="285750" lvl="1" algn="just" fontAlgn="base">
                  <a:spcBef>
                    <a:spcPts val="12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Якщо очікувана вартість тендеру </a:t>
                </a:r>
                <a:r>
                  <a:rPr lang="en-US" sz="1800" dirty="0" smtClean="0">
                    <a:latin typeface="Arsenal" panose="02010504060200020004" pitchFamily="50" charset="0"/>
                  </a:rPr>
                  <a:t>&gt;= 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гранична вартість, то в середньому учаснику буде завжди вигідно скаржитися, коли виникає проблема</a:t>
                </a:r>
                <a:endParaRPr lang="uk-UA" sz="1800" dirty="0">
                  <a:latin typeface="Arsenal" panose="02010504060200020004" pitchFamily="50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b="1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420888"/>
                <a:ext cx="8640960" cy="4104455"/>
              </a:xfrm>
              <a:blipFill>
                <a:blip r:embed="rId9"/>
                <a:stretch>
                  <a:fillRect l="-423" t="-743" r="-564" b="-193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29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41949" y="1474567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1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236296" y="4504766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Oval 12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214287" y="4504766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213472" y="4504767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5213472" y="3789308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E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>
                <a:latin typeface="Arsenal" panose="02010504060200020004" pitchFamily="50" charset="0"/>
              </a:rPr>
              <a:t>I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Регулятору </a:t>
            </a:r>
            <a:r>
              <a:rPr lang="ru-RU" sz="1800" dirty="0" smtClean="0">
                <a:latin typeface="Arsenal" panose="02010504060200020004" pitchFamily="50" charset="0"/>
              </a:rPr>
              <a:t>сл</a:t>
            </a:r>
            <a:r>
              <a:rPr lang="uk-UA" sz="1800" dirty="0" smtClean="0">
                <a:latin typeface="Arsenal" panose="02010504060200020004" pitchFamily="50" charset="0"/>
              </a:rPr>
              <a:t>ід встановити диференційовані ціни для скарг на рішення та скарг на дискваліфікацію/рішення про переможця. </a:t>
            </a:r>
            <a:r>
              <a:rPr lang="uk-UA" sz="1800" dirty="0">
                <a:latin typeface="Arsenal" panose="02010504060200020004" pitchFamily="50" charset="0"/>
              </a:rPr>
              <a:t>Ц</a:t>
            </a:r>
            <a:r>
              <a:rPr lang="uk-UA" sz="1800" dirty="0" smtClean="0">
                <a:latin typeface="Arsenal" panose="02010504060200020004" pitchFamily="50" charset="0"/>
              </a:rPr>
              <a:t>і 2 види скарг не однаково збільшують ймовірність перемоги, а отже мають різну цінність для учасника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Ціна скарги залежить від цільових показників, які встановить регулятор</a:t>
            </a: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Цільові показники:</a:t>
            </a:r>
          </a:p>
          <a:p>
            <a:pPr marL="685800" lvl="2" algn="just" fontAlgn="base"/>
            <a:r>
              <a:rPr lang="uk-UA" sz="1400" dirty="0">
                <a:latin typeface="Arsenal" panose="02010504060200020004" pitchFamily="50" charset="0"/>
              </a:rPr>
              <a:t>Мінімальний прибуток, як % від Очікуваної вартості при якому в середньому вигідно подавати скаргу</a:t>
            </a:r>
          </a:p>
          <a:p>
            <a:pPr marL="685800" lvl="2" algn="just" fontAlgn="base">
              <a:spcAft>
                <a:spcPts val="1200"/>
              </a:spcAft>
            </a:pPr>
            <a:r>
              <a:rPr lang="uk-UA" sz="1400" dirty="0">
                <a:latin typeface="Arsenal" panose="02010504060200020004" pitchFamily="50" charset="0"/>
              </a:rPr>
              <a:t>Мінімальна ймовірність задоволення скарги при якій в середньому подавати </a:t>
            </a:r>
            <a:r>
              <a:rPr lang="uk-UA" sz="1400" dirty="0" smtClean="0">
                <a:latin typeface="Arsenal" panose="02010504060200020004" pitchFamily="50" charset="0"/>
              </a:rPr>
              <a:t>скаргу</a:t>
            </a: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Якщо цільові показники становлять </a:t>
            </a:r>
            <a:r>
              <a:rPr lang="uk-UA" sz="1800" b="1" dirty="0" smtClean="0">
                <a:latin typeface="Arsenal" panose="02010504060200020004" pitchFamily="50" charset="0"/>
              </a:rPr>
              <a:t>2%</a:t>
            </a:r>
            <a:r>
              <a:rPr lang="uk-UA" sz="1800" dirty="0" smtClean="0">
                <a:latin typeface="Arsenal" panose="02010504060200020004" pitchFamily="50" charset="0"/>
              </a:rPr>
              <a:t> прибутку та </a:t>
            </a:r>
            <a:r>
              <a:rPr lang="uk-UA" sz="1800" b="1" dirty="0" smtClean="0">
                <a:latin typeface="Arsenal" panose="02010504060200020004" pitchFamily="50" charset="0"/>
              </a:rPr>
              <a:t>70%</a:t>
            </a:r>
            <a:r>
              <a:rPr lang="uk-UA" sz="1800" dirty="0" smtClean="0">
                <a:latin typeface="Arsenal" panose="02010504060200020004" pitchFamily="50" charset="0"/>
              </a:rPr>
              <a:t> ймовірність задоволення, то:</a:t>
            </a:r>
            <a:endParaRPr lang="uk-UA" sz="1800" dirty="0">
              <a:latin typeface="Arsenal" panose="02010504060200020004" pitchFamily="50" charset="0"/>
            </a:endParaRPr>
          </a:p>
          <a:p>
            <a:pPr marL="685800" lvl="2" algn="just" fontAlgn="base"/>
            <a:r>
              <a:rPr lang="uk-UA" sz="1400" b="1" dirty="0" smtClean="0">
                <a:latin typeface="Arsenal" panose="02010504060200020004" pitchFamily="50" charset="0"/>
              </a:rPr>
              <a:t>Ціна скарги на умови = 0.06% Очікуваної вартості</a:t>
            </a:r>
            <a:endParaRPr lang="uk-UA" sz="1400" b="1" dirty="0">
              <a:latin typeface="Arsenal" panose="02010504060200020004" pitchFamily="50" charset="0"/>
            </a:endParaRPr>
          </a:p>
          <a:p>
            <a:pPr marL="685800" lvl="2" algn="just" fontAlgn="base"/>
            <a:r>
              <a:rPr lang="uk-UA" sz="1400" b="1" dirty="0">
                <a:latin typeface="Arsenal" panose="02010504060200020004" pitchFamily="50" charset="0"/>
              </a:rPr>
              <a:t>Ціна скарги на </a:t>
            </a:r>
            <a:r>
              <a:rPr lang="uk-UA" sz="1400" b="1" dirty="0" smtClean="0">
                <a:latin typeface="Arsenal" panose="02010504060200020004" pitchFamily="50" charset="0"/>
              </a:rPr>
              <a:t>рішення </a:t>
            </a:r>
            <a:r>
              <a:rPr lang="uk-UA" sz="1400" b="1" dirty="0">
                <a:latin typeface="Arsenal" panose="02010504060200020004" pitchFamily="50" charset="0"/>
              </a:rPr>
              <a:t>= </a:t>
            </a:r>
            <a:r>
              <a:rPr lang="uk-UA" sz="1400" b="1" dirty="0" smtClean="0">
                <a:latin typeface="Arsenal" panose="02010504060200020004" pitchFamily="50" charset="0"/>
              </a:rPr>
              <a:t>0.3% </a:t>
            </a:r>
            <a:r>
              <a:rPr lang="uk-UA" sz="1400" b="1" dirty="0">
                <a:latin typeface="Arsenal" panose="02010504060200020004" pitchFamily="50" charset="0"/>
              </a:rPr>
              <a:t>Очікуваної </a:t>
            </a:r>
            <a:r>
              <a:rPr lang="uk-UA" sz="1400" b="1" dirty="0" smtClean="0">
                <a:latin typeface="Arsenal" panose="02010504060200020004" pitchFamily="50" charset="0"/>
              </a:rPr>
              <a:t>вартості</a:t>
            </a: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91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Середня ймовірність виникнення проблеми (2/4)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Граничне значення очікуваної вартості залежить від нашого припущення про середній прибуток та ціни скарги (тобто від того чи це закупівля товарів/послуг чи робіт):</a:t>
            </a:r>
            <a:endParaRPr lang="uk-UA" sz="1800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30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41949" y="1474567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223979"/>
            <a:ext cx="7378581" cy="336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Середня ймовірність виникнення проблеми (3/4)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420888"/>
                <a:ext cx="8640960" cy="4104455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Використовуючи граничне значення очікуваної вартості ми розрахували середню ймовірність виникнення проблеми = 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Кількість лотів зі скаргами та очікуваною вартістю понад граничну</m:t>
                          </m:r>
                        </m:num>
                        <m:den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Кількість лотів з очікуваною вартістю понад граничну</m:t>
                          </m:r>
                        </m:den>
                      </m:f>
                    </m:oMath>
                  </m:oMathPara>
                </a14:m>
                <a:endParaRPr lang="uk-UA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b="1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420888"/>
                <a:ext cx="8640960" cy="4104455"/>
              </a:xfrm>
              <a:blipFill>
                <a:blip r:embed="rId5"/>
                <a:stretch>
                  <a:fillRect l="-423" t="-743" r="-56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31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41949" y="1474567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7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Середня ймовірність виникнення проблеми (4/4)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32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41949" y="1474567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33" y="2483768"/>
            <a:ext cx="8131134" cy="37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(1/7)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Таким чином наша модель має такі параметри: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uk-UA" sz="1800" b="1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Ймовірність виникнення проблеми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– 40 варіантів залежно від предмету закупівлі, об’єкту скарги та припущення щодо середнього прибутку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uk-UA" sz="1800" b="1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Середній прибуток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– 10 варіантів від 1% до 10%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uk-UA" sz="1800" b="1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Середня ймовірність задоволення скарги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– 2 варіанти залежно від об’єкту скарги (умови закупівлі чи рішення про дискваліфікацію/обрання переможця)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uk-UA" sz="1800" b="1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Середня ймовірність виграшу після задоволення скарги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– 2 варіанти залежно від об’єкту скарги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uk-UA" sz="1800" b="1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Ціна скарги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– 2 варіанти залежно від предмету закупівлі (5 тис. грн. та 12 тис. грн.)</a:t>
            </a:r>
            <a:endParaRPr lang="uk-UA" sz="1800" dirty="0">
              <a:latin typeface="Arsenal" panose="02010504060200020004" pitchFamily="50" charset="0"/>
              <a:ea typeface="Cambria Math" panose="02040503050406030204" pitchFamily="18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72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(2/7)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Для моделювання ми використали нову вибірку на основі закупівель 2017 року: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Вибрали всі завершені, неуспішні та скасовані лоти за процедурами відкриті торги, відкриті торги з публікацією </a:t>
            </a:r>
            <a:r>
              <a:rPr lang="uk-UA" sz="1800" dirty="0" err="1" smtClean="0">
                <a:latin typeface="Arsenal" panose="02010504060200020004" pitchFamily="50" charset="0"/>
                <a:ea typeface="Cambria Math" panose="02040503050406030204" pitchFamily="18" charset="0"/>
              </a:rPr>
              <a:t>англ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. мовою та переговорна процедура для потреб оборони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Видалили лоти за </a:t>
            </a:r>
            <a:r>
              <a:rPr lang="uk-UA" sz="1800" dirty="0">
                <a:latin typeface="Arsenal" panose="02010504060200020004" pitchFamily="50" charset="0"/>
                <a:ea typeface="Cambria Math" panose="02040503050406030204" pitchFamily="18" charset="0"/>
              </a:rPr>
              <a:t>процедурами відкриті торги, відкриті торги з публікацією </a:t>
            </a:r>
            <a:r>
              <a:rPr lang="uk-UA" sz="1800" dirty="0" err="1">
                <a:latin typeface="Arsenal" panose="02010504060200020004" pitchFamily="50" charset="0"/>
                <a:ea typeface="Cambria Math" panose="02040503050406030204" pitchFamily="18" charset="0"/>
              </a:rPr>
              <a:t>англ</a:t>
            </a:r>
            <a:r>
              <a:rPr lang="uk-UA" sz="1800" dirty="0">
                <a:latin typeface="Arsenal" panose="02010504060200020004" pitchFamily="50" charset="0"/>
                <a:ea typeface="Cambria Math" panose="02040503050406030204" pitchFamily="18" charset="0"/>
              </a:rPr>
              <a:t>. мовою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з менше ніж двома учасниками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800" dirty="0">
                <a:latin typeface="Arsenal" panose="02010504060200020004" pitchFamily="50" charset="0"/>
                <a:ea typeface="Cambria Math" panose="02040503050406030204" pitchFamily="18" charset="0"/>
              </a:rPr>
              <a:t>Видалили лоти за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процедурою </a:t>
            </a:r>
            <a:r>
              <a:rPr lang="uk-UA" sz="1800" dirty="0">
                <a:latin typeface="Arsenal" panose="02010504060200020004" pitchFamily="50" charset="0"/>
                <a:ea typeface="Cambria Math" panose="02040503050406030204" pitchFamily="18" charset="0"/>
              </a:rPr>
              <a:t>переговорна процедура для потреб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оборони з менше ніж одним учасником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В результаті ми отримали вибірку з 77.5 тисяч лотів оголошених у 2017 році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endParaRPr lang="uk-UA" sz="1000" dirty="0">
              <a:latin typeface="Arsenal" panose="02010504060200020004" pitchFamily="50" charset="0"/>
              <a:ea typeface="Cambria Math" panose="02040503050406030204" pitchFamily="18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15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(3/7)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Для кожного лоту з вибірки ми змоделювали ймовірність виникнення скарги на умови закупівлі та скарги на дискваліфікацію/рішення про обрання переможця за такою схемою: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 smtClean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Розрахунки повторювалися 100 разів для кожного припущення про середній прибуток (всього 1000 разів для кожного лоту вибірки)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Після цього розраховувалося середнє значення кількості скарг для кожного припущення про середній прибуток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35</a:t>
            </a:fld>
            <a:endParaRPr lang="uk-U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56010278"/>
              </p:ext>
            </p:extLst>
          </p:nvPr>
        </p:nvGraphicFramePr>
        <p:xfrm>
          <a:off x="231933" y="3068960"/>
          <a:ext cx="8732555" cy="48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6"/>
          <p:cNvSpPr/>
          <p:nvPr/>
        </p:nvSpPr>
        <p:spPr>
          <a:xfrm>
            <a:off x="171640" y="3597883"/>
            <a:ext cx="2906922" cy="165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 algn="just">
              <a:spcAft>
                <a:spcPts val="600"/>
              </a:spcAft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Випадає випадкова величина рівномірно розподілена на проміжку від 0 до 1</a:t>
            </a:r>
          </a:p>
          <a:p>
            <a:pPr marL="316531" indent="-316531" algn="just"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Якщо випадкова величина менша за ймовірність виникнення проблеми для даного виду скарги, даного предмету закупівлі та даного припущення про прибуток, то лот отримує індикатор проблеми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9870" y="3597883"/>
            <a:ext cx="2906922" cy="130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>
              <a:spcAft>
                <a:spcPts val="600"/>
              </a:spcAft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Якщо з’являється індикатор проблеми система розраховує середній очікуваний прибуток</a:t>
            </a:r>
          </a:p>
        </p:txBody>
      </p:sp>
      <p:sp>
        <p:nvSpPr>
          <p:cNvPr id="9" name="Rectangle 8"/>
          <p:cNvSpPr/>
          <p:nvPr/>
        </p:nvSpPr>
        <p:spPr>
          <a:xfrm>
            <a:off x="6387420" y="3597884"/>
            <a:ext cx="2774165" cy="190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>
              <a:buFont typeface="+mj-lt"/>
              <a:buAutoNum type="arabicPeriod"/>
            </a:pPr>
            <a:r>
              <a:rPr lang="ru-RU" sz="1108" dirty="0" smtClean="0">
                <a:solidFill>
                  <a:schemeClr val="tx1"/>
                </a:solidFill>
              </a:rPr>
              <a:t>Якщо прибуток більший за нуль, учасник подає скаргу</a:t>
            </a:r>
            <a:endParaRPr lang="ru-RU" sz="1108" dirty="0">
              <a:solidFill>
                <a:schemeClr val="tx1"/>
              </a:solidFill>
            </a:endParaRPr>
          </a:p>
          <a:p>
            <a:endParaRPr lang="uk-UA" sz="1108" b="1" i="1" dirty="0">
              <a:solidFill>
                <a:schemeClr val="tx1"/>
              </a:solidFill>
            </a:endParaRPr>
          </a:p>
          <a:p>
            <a:pPr marL="316531" indent="-316531">
              <a:buFont typeface="+mj-lt"/>
              <a:buAutoNum type="arabicPeriod"/>
            </a:pPr>
            <a:endParaRPr lang="ru-RU" sz="110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(4/7)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рішення при закупівлі товарів та послуг 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36</a:t>
            </a:fld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-1" r="1534" b="5188"/>
          <a:stretch/>
        </p:blipFill>
        <p:spPr>
          <a:xfrm>
            <a:off x="467544" y="3069729"/>
            <a:ext cx="8064896" cy="31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(5/7)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рішення при закупівлі робіт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37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646" b="3666"/>
          <a:stretch/>
        </p:blipFill>
        <p:spPr>
          <a:xfrm>
            <a:off x="467544" y="2980461"/>
            <a:ext cx="8055678" cy="32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(6/7)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умови закупівлі при закупівлі товарів та послуг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38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73" r="1629" b="2845"/>
          <a:stretch/>
        </p:blipFill>
        <p:spPr>
          <a:xfrm>
            <a:off x="467544" y="3000347"/>
            <a:ext cx="8057076" cy="3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(7/7)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умови закупівлі при закупівлі робіт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39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674" b="4248"/>
          <a:stretch/>
        </p:blipFill>
        <p:spPr>
          <a:xfrm>
            <a:off x="467544" y="3028634"/>
            <a:ext cx="7920880" cy="32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 smtClean="0">
                <a:latin typeface="Arsenal" panose="02010504060200020004" pitchFamily="50" charset="0"/>
              </a:rPr>
              <a:t>II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senal" panose="02010504060200020004" pitchFamily="50" charset="0"/>
              </a:rPr>
              <a:t>Встановленн</a:t>
            </a:r>
            <a:r>
              <a:rPr lang="uk-UA" sz="1800" dirty="0" smtClean="0">
                <a:latin typeface="Arsenal" panose="02010504060200020004" pitchFamily="50" charset="0"/>
              </a:rPr>
              <a:t>я цін скарг на цьому рівні забезпечить однакову можливість захищати свої права для всіх учасників аукціону не залежно від вартості Очікуваної вартості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Модель передбачає різке зростання кількості скарг на умови, оскільки </a:t>
            </a:r>
            <a:r>
              <a:rPr lang="uk-UA" sz="1800" dirty="0">
                <a:latin typeface="Arsenal" panose="02010504060200020004" pitchFamily="50" charset="0"/>
              </a:rPr>
              <a:t>зараз ціна скарги на умови є надто великою у більшості випадків враховуючи низьку ймовірність перемоги після задоволення скарги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Модель передбачає більш помірне зростання скарг на рішення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Внаслідок встановлення ціни як % від Очікуваної вартості модель передбачає збільшення доходів від оплати скарг на </a:t>
            </a:r>
            <a:r>
              <a:rPr lang="uk-UA" sz="1800" b="1" dirty="0" smtClean="0">
                <a:latin typeface="Arsenal" panose="02010504060200020004" pitchFamily="50" charset="0"/>
              </a:rPr>
              <a:t>17 млн. грн.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9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3861048"/>
            <a:ext cx="8352928" cy="381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Arsenal" panose="02010504060200020004" pitchFamily="50" charset="0"/>
              </a:rPr>
              <a:t>ПЛАН</a:t>
            </a:r>
            <a:endParaRPr lang="uk-UA" sz="3200" b="1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83768"/>
            <a:ext cx="8229600" cy="404157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Опис </a:t>
            </a:r>
            <a:r>
              <a:rPr lang="uk-UA" sz="2400" dirty="0" smtClean="0">
                <a:latin typeface="Arsenal" panose="02010504060200020004" pitchFamily="50" charset="0"/>
              </a:rPr>
              <a:t>ситуації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Розрахунок нової ціни скарги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Моделювання діючого механізму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Моделювання впливу зміни ціни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Висновки</a:t>
            </a:r>
          </a:p>
          <a:p>
            <a:pPr marL="0" indent="0">
              <a:buNone/>
            </a:pPr>
            <a:r>
              <a:rPr lang="uk-UA" sz="2400" dirty="0" smtClean="0">
                <a:latin typeface="Arsenal" panose="02010504060200020004" pitchFamily="50" charset="0"/>
              </a:rPr>
              <a:t>Додаток 1. Вибірка для розрахунку </a:t>
            </a:r>
            <a:r>
              <a:rPr lang="uk-UA" sz="2400" dirty="0" smtClean="0">
                <a:latin typeface="Arsenal" panose="02010504060200020004" pitchFamily="50" charset="0"/>
              </a:rPr>
              <a:t>параметрів</a:t>
            </a:r>
            <a:endParaRPr lang="en-US" sz="2400" dirty="0" smtClean="0">
              <a:latin typeface="Arsenal" panose="02010504060200020004" pitchFamily="50" charset="0"/>
            </a:endParaRPr>
          </a:p>
          <a:p>
            <a:pPr marL="0" indent="0">
              <a:buNone/>
            </a:pPr>
            <a:r>
              <a:rPr lang="ru-RU" sz="2400" dirty="0">
                <a:latin typeface="Arsenal" panose="02010504060200020004" pitchFamily="50" charset="0"/>
              </a:rPr>
              <a:t>Додаток 2. </a:t>
            </a:r>
            <a:r>
              <a:rPr lang="uk-UA" sz="2400" dirty="0">
                <a:latin typeface="Arsenal" panose="02010504060200020004" pitchFamily="50" charset="0"/>
              </a:rPr>
              <a:t>Дані та розрахунки</a:t>
            </a:r>
            <a:endParaRPr lang="en-US" sz="2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7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впливу зміни ціни (1/3)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Для моделювання впливу зміни ціни ми використали параметри </a:t>
            </a:r>
            <a:r>
              <a:rPr lang="ru-RU" sz="1800" dirty="0" smtClean="0">
                <a:latin typeface="Arsenal" panose="02010504060200020004" pitchFamily="50" charset="0"/>
              </a:rPr>
              <a:t>розрахован</a:t>
            </a:r>
            <a:r>
              <a:rPr lang="uk-UA" sz="1800" dirty="0" smtClean="0">
                <a:latin typeface="Arsenal" panose="02010504060200020004" pitchFamily="50" charset="0"/>
              </a:rPr>
              <a:t>і в попередньому розділі за двома винятками: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4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Середній прибуток: замість 10 можливих значень ми використали одне – 10%, оскільки попередній розділ показав, що це припущення найкраще підходить для даних </a:t>
            </a:r>
            <a:r>
              <a:rPr lang="en-US" sz="14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ProZorro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ru-RU" sz="14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Ціна скарги: зам</a:t>
            </a:r>
            <a:r>
              <a:rPr lang="uk-UA" sz="1400" dirty="0" err="1" smtClean="0">
                <a:latin typeface="Arsenal" panose="02010504060200020004" pitchFamily="50" charset="0"/>
                <a:ea typeface="Cambria Math" panose="02040503050406030204" pitchFamily="18" charset="0"/>
              </a:rPr>
              <a:t>ість</a:t>
            </a:r>
            <a:r>
              <a:rPr lang="uk-UA" sz="14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 2 значень, які діють зараз (5 тис. грн. та 15 тис. грн.) ми протестували 5 варіантів ціни, як % від очікуваної вартості розрахованих на ст. 16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Варіанти </a:t>
            </a:r>
            <a:r>
              <a:rPr lang="uk-UA" sz="1800" dirty="0" smtClean="0">
                <a:latin typeface="Arsenal" panose="02010504060200020004" pitchFamily="50" charset="0"/>
              </a:rPr>
              <a:t>ціни, % від очікуваної вартості: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8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Для кожного варіанту ціни кількість скарг розраховується 100 разів для всієї вибірки з 77.5 тис. лотів, після чого визначається середнє значення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800" dirty="0" smtClean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41</a:t>
            </a:fld>
            <a:endParaRPr lang="uk-U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10486"/>
              </p:ext>
            </p:extLst>
          </p:nvPr>
        </p:nvGraphicFramePr>
        <p:xfrm>
          <a:off x="1524000" y="498070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8553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32886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9780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01811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82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0.15%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0.31%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0.46%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0.61%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0.76%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6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(2/3)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рішення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42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99" r="1147" b="3878"/>
          <a:stretch/>
        </p:blipFill>
        <p:spPr>
          <a:xfrm>
            <a:off x="327348" y="3090436"/>
            <a:ext cx="7752578" cy="35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(3/3)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рішення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43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899" r="1147" b="3038"/>
          <a:stretch/>
        </p:blipFill>
        <p:spPr>
          <a:xfrm>
            <a:off x="323528" y="3097220"/>
            <a:ext cx="7632848" cy="36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4294792"/>
            <a:ext cx="8352928" cy="381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Arsenal" panose="02010504060200020004" pitchFamily="50" charset="0"/>
              </a:rPr>
              <a:t>ПЛАН</a:t>
            </a:r>
            <a:endParaRPr lang="uk-UA" sz="3200" b="1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83768"/>
            <a:ext cx="8229600" cy="404157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Опис </a:t>
            </a:r>
            <a:r>
              <a:rPr lang="uk-UA" sz="2400" dirty="0" smtClean="0">
                <a:latin typeface="Arsenal" panose="02010504060200020004" pitchFamily="50" charset="0"/>
              </a:rPr>
              <a:t>ситуації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Розрахунок нової ціни скарги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Моделювання діючого механізму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Моделювання впливу зміни ціни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Висновки</a:t>
            </a:r>
          </a:p>
          <a:p>
            <a:pPr marL="0" indent="0">
              <a:buNone/>
            </a:pPr>
            <a:r>
              <a:rPr lang="uk-UA" sz="2400" dirty="0" smtClean="0">
                <a:latin typeface="Arsenal" panose="02010504060200020004" pitchFamily="50" charset="0"/>
              </a:rPr>
              <a:t>Додаток 1. Вибірка для розрахунку </a:t>
            </a:r>
            <a:r>
              <a:rPr lang="uk-UA" sz="2400" dirty="0" smtClean="0">
                <a:latin typeface="Arsenal" panose="02010504060200020004" pitchFamily="50" charset="0"/>
              </a:rPr>
              <a:t>параметрів</a:t>
            </a:r>
            <a:endParaRPr lang="en-US" sz="2400" dirty="0" smtClean="0">
              <a:latin typeface="Arsenal" panose="02010504060200020004" pitchFamily="50" charset="0"/>
            </a:endParaRPr>
          </a:p>
          <a:p>
            <a:pPr marL="0" indent="0">
              <a:buNone/>
            </a:pPr>
            <a:r>
              <a:rPr lang="ru-RU" sz="2400" dirty="0">
                <a:latin typeface="Arsenal" panose="02010504060200020004" pitchFamily="50" charset="0"/>
              </a:rPr>
              <a:t>Додаток 2. </a:t>
            </a:r>
            <a:r>
              <a:rPr lang="uk-UA" sz="2400" dirty="0">
                <a:latin typeface="Arsenal" panose="02010504060200020004" pitchFamily="50" charset="0"/>
              </a:rPr>
              <a:t>Дані та розрахунки</a:t>
            </a:r>
            <a:endParaRPr lang="en-US" sz="2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90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Рішення подавати скаргу не </a:t>
            </a:r>
            <a:r>
              <a:rPr lang="uk-UA" sz="3200" dirty="0" err="1" smtClean="0">
                <a:latin typeface="Arsenal" panose="02010504060200020004" pitchFamily="50" charset="0"/>
              </a:rPr>
              <a:t>залежатиме</a:t>
            </a:r>
            <a:r>
              <a:rPr lang="uk-UA" sz="3200" dirty="0" smtClean="0">
                <a:latin typeface="Arsenal" panose="02010504060200020004" pitchFamily="50" charset="0"/>
              </a:rPr>
              <a:t> від Очікуваної вартості (1/2)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Як показали результати моделювання, при ціні скарги 0.31% або вище, кількість скарг на умови дорівнює нулю</a:t>
                </a: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Це відбувається тому, що при встановленні ціни скарги, як % від Очікуваної вартості, рішення про те, чи подавати скаргу чи ні уже не залежить від Очікуваної вартості, а залежить від ймовірності перемоги та % прибутку</a:t>
                </a: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Це можна показати так: учасник подає скаргу, якщо</a:t>
                </a:r>
                <a:endParaRPr lang="en-US" sz="1800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uk-UA" sz="1800" dirty="0">
                    <a:latin typeface="Arsenal" panose="02010504060200020004" pitchFamily="50" charset="0"/>
                  </a:rPr>
                  <a:t> </a:t>
                </a:r>
                <a:r>
                  <a:rPr lang="ru-RU" sz="1400" dirty="0" smtClean="0">
                    <a:latin typeface="Arsenal" panose="02010504060200020004" pitchFamily="50" charset="0"/>
                  </a:rPr>
                  <a:t>Оч</a:t>
                </a:r>
                <a:r>
                  <a:rPr lang="uk-UA" sz="1400" dirty="0" smtClean="0">
                    <a:latin typeface="Arsenal" panose="02010504060200020004" pitchFamily="50" charset="0"/>
                  </a:rPr>
                  <a:t>ікуваний прибуток від скарги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uk-UA" sz="1400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тобто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uk-UA" sz="1400" dirty="0" smtClean="0">
                    <a:latin typeface="Arsenal" panose="02010504060200020004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latin typeface="Arsenal" panose="02010504060200020004" pitchFamily="50" charset="0"/>
                      </a:rPr>
                      <m:t>P</m:t>
                    </m:r>
                    <m:r>
                      <m:rPr>
                        <m:nor/>
                      </m:rPr>
                      <a:rPr lang="en-US" sz="1400" dirty="0">
                        <a:latin typeface="Arsenal" panose="02010504060200020004" pitchFamily="50" charset="0"/>
                      </a:rPr>
                      <m:t>(</m:t>
                    </m:r>
                    <m:r>
                      <m:rPr>
                        <m:nor/>
                      </m:rPr>
                      <a:rPr lang="ru-RU" sz="1400" dirty="0">
                        <a:latin typeface="Arsenal" panose="02010504060200020004" pitchFamily="50" charset="0"/>
                      </a:rPr>
                      <m:t>задоволення скарги)∗</m:t>
                    </m:r>
                    <m:r>
                      <m:rPr>
                        <m:nor/>
                      </m:rPr>
                      <a:rPr lang="uk-UA" sz="1400" dirty="0">
                        <a:latin typeface="Arsenal" panose="02010504060200020004" pitchFamily="50" charset="0"/>
                      </a:rPr>
                      <m:t>Р(виграшу після задоволення скарги)∗</m:t>
                    </m:r>
                    <m:sSub>
                      <m:sSubPr>
                        <m:ctrlPr>
                          <a:rPr lang="uk-UA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 dirty="0">
                            <a:latin typeface="Cambria Math" panose="02040503050406030204" pitchFamily="18" charset="0"/>
                          </a:rPr>
                          <m:t>Прибуток</m:t>
                        </m:r>
                      </m:e>
                      <m:sub>
                        <m:r>
                          <a:rPr lang="ru-RU" sz="1400" i="1" dirty="0">
                            <a:latin typeface="Cambria Math" panose="02040503050406030204" pitchFamily="18" charset="0"/>
                          </a:rPr>
                          <m:t>% в</m:t>
                        </m:r>
                        <m:r>
                          <a:rPr lang="uk-UA" sz="1400" i="1" dirty="0">
                            <a:latin typeface="Cambria Math" panose="02040503050406030204" pitchFamily="18" charset="0"/>
                          </a:rPr>
                          <m:t>ід оч. вартості</m:t>
                        </m:r>
                      </m:sub>
                    </m:sSub>
                    <m:r>
                      <a:rPr lang="uk-UA" sz="1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uk-UA" sz="1400" i="1" dirty="0">
                        <a:latin typeface="Cambria Math" panose="02040503050406030204" pitchFamily="18" charset="0"/>
                      </a:rPr>
                      <m:t>Очікувана вартість</m:t>
                    </m:r>
                    <m:r>
                      <a:rPr lang="uk-UA" sz="1400" b="0" i="1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uk-UA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1400" b="0" i="1" dirty="0" smtClean="0">
                            <a:latin typeface="Cambria Math" panose="02040503050406030204" pitchFamily="18" charset="0"/>
                          </a:rPr>
                          <m:t>Ціна скарги</m:t>
                        </m:r>
                      </m:e>
                      <m:sub>
                        <m:r>
                          <a:rPr lang="ru-RU" sz="1400" i="1" dirty="0">
                            <a:latin typeface="Cambria Math" panose="02040503050406030204" pitchFamily="18" charset="0"/>
                          </a:rPr>
                          <m:t>% в</m:t>
                        </m:r>
                        <m:r>
                          <a:rPr lang="uk-UA" sz="1400" i="1" dirty="0">
                            <a:latin typeface="Cambria Math" panose="02040503050406030204" pitchFamily="18" charset="0"/>
                          </a:rPr>
                          <m:t>ід оч. вартості</m:t>
                        </m:r>
                      </m:sub>
                    </m:sSub>
                    <m:r>
                      <a:rPr lang="uk-UA" sz="1400" i="1" dirty="0">
                        <a:latin typeface="Cambria Math" panose="02040503050406030204" pitchFamily="18" charset="0"/>
                      </a:rPr>
                      <m:t>∗Очікувана вартість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uk-UA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uk-UA" sz="1400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uk-UA" sz="1800" dirty="0">
                  <a:latin typeface="Arsenal" panose="02010504060200020004" pitchFamily="50" charset="0"/>
                </a:endParaRPr>
              </a:p>
              <a:p>
                <a:pPr marL="685800" lvl="2" algn="just" fontAlgn="base">
                  <a:spcBef>
                    <a:spcPts val="0"/>
                  </a:spcBef>
                  <a:spcAft>
                    <a:spcPts val="1800"/>
                  </a:spcAft>
                </a:pPr>
                <a:endParaRPr lang="uk-UA" sz="1000" dirty="0">
                  <a:latin typeface="Arsenal" panose="02010504060200020004" pitchFamily="50" charset="0"/>
                  <a:ea typeface="Cambria Math" panose="02040503050406030204" pitchFamily="18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b="1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  <a:blipFill>
                <a:blip r:embed="rId4"/>
                <a:stretch>
                  <a:fillRect l="-423" t="-942" r="-56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08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Arsenal" panose="02010504060200020004" pitchFamily="50" charset="0"/>
              </a:rPr>
              <a:t>Висновки</a:t>
            </a:r>
            <a:r>
              <a:rPr lang="en-US" sz="3200" dirty="0">
                <a:latin typeface="Arsenal" panose="02010504060200020004" pitchFamily="50" charset="0"/>
              </a:rPr>
              <a:t>.  </a:t>
            </a:r>
            <a:r>
              <a:rPr lang="uk-UA" sz="3200" dirty="0">
                <a:latin typeface="Arsenal" panose="02010504060200020004" pitchFamily="50" charset="0"/>
              </a:rPr>
              <a:t>Рішення подавати скаргу не </a:t>
            </a:r>
            <a:r>
              <a:rPr lang="uk-UA" sz="3200" dirty="0" err="1">
                <a:latin typeface="Arsenal" panose="02010504060200020004" pitchFamily="50" charset="0"/>
              </a:rPr>
              <a:t>залежатиме</a:t>
            </a:r>
            <a:r>
              <a:rPr lang="uk-UA" sz="3200" dirty="0">
                <a:latin typeface="Arsenal" panose="02010504060200020004" pitchFamily="50" charset="0"/>
              </a:rPr>
              <a:t> від Очікуваної вартості </a:t>
            </a:r>
            <a:r>
              <a:rPr lang="uk-UA" sz="3200" dirty="0" smtClean="0">
                <a:latin typeface="Arsenal" panose="02010504060200020004" pitchFamily="50" charset="0"/>
              </a:rPr>
              <a:t>(2/2</a:t>
            </a:r>
            <a:r>
              <a:rPr lang="uk-UA" sz="3200" dirty="0">
                <a:latin typeface="Arsenal" panose="02010504060200020004" pitchFamily="50" charset="0"/>
              </a:rPr>
              <a:t>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Якщо винести Очікувану вартість за дужки:</a:t>
                </a:r>
              </a:p>
              <a:p>
                <a:pPr marL="0" lvl="1" indent="0" algn="ctr" fontAlgn="base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sz="1400" i="1" dirty="0">
                          <a:latin typeface="Cambria Math" panose="02040503050406030204" pitchFamily="18" charset="0"/>
                        </a:rPr>
                        <m:t>Очікувана вартість</m:t>
                      </m:r>
                      <m:r>
                        <m:rPr>
                          <m:nor/>
                        </m:rPr>
                        <a:rPr lang="uk-UA" sz="1400" b="0" i="0" dirty="0" smtClean="0">
                          <a:latin typeface="Cambria Math" panose="02040503050406030204" pitchFamily="18" charset="0"/>
                        </a:rPr>
                        <m:t>*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400" dirty="0">
                          <a:latin typeface="Arsenal" panose="02010504060200020004" pitchFamily="50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400" dirty="0">
                          <a:latin typeface="Arsenal" panose="02010504060200020004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1400" dirty="0">
                          <a:latin typeface="Arsenal" panose="02010504060200020004" pitchFamily="50" charset="0"/>
                        </a:rPr>
                        <m:t>задоволення скарги)∗</m:t>
                      </m:r>
                      <m:r>
                        <m:rPr>
                          <m:nor/>
                        </m:rPr>
                        <a:rPr lang="uk-UA" sz="1400" dirty="0">
                          <a:latin typeface="Arsenal" panose="02010504060200020004" pitchFamily="50" charset="0"/>
                        </a:rPr>
                        <m:t>Р(виграшу після задоволення скарги)∗</m:t>
                      </m:r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Прибуток</m:t>
                          </m: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uk-UA" sz="14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sz="1400" b="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b="0" i="1" dirty="0" smtClean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]≥0</m:t>
                      </m:r>
                      <m:r>
                        <a:rPr lang="uk-UA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sz="1400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6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 smtClean="0">
                    <a:latin typeface="Arsenal" panose="02010504060200020004" pitchFamily="50" charset="0"/>
                  </a:rPr>
                  <a:t>Оскільки 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Очікувана </a:t>
                </a:r>
                <a:r>
                  <a:rPr lang="uk-UA" sz="1800" dirty="0">
                    <a:latin typeface="Arsenal" panose="02010504060200020004" pitchFamily="50" charset="0"/>
                  </a:rPr>
                  <a:t>вартість 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завжди більша за нуль, учасник подає скаргу якщо:</a:t>
                </a:r>
              </a:p>
              <a:p>
                <a:pPr marL="0" lvl="1" indent="0" algn="just" fontAlgn="base">
                  <a:spcBef>
                    <a:spcPts val="6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400" dirty="0">
                          <a:latin typeface="Arsenal" panose="02010504060200020004" pitchFamily="50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400" dirty="0">
                          <a:latin typeface="Arsenal" panose="02010504060200020004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1400" dirty="0">
                          <a:latin typeface="Arsenal" panose="02010504060200020004" pitchFamily="50" charset="0"/>
                        </a:rPr>
                        <m:t>задоволення скарги)∗</m:t>
                      </m:r>
                      <m:r>
                        <m:rPr>
                          <m:nor/>
                        </m:rPr>
                        <a:rPr lang="uk-UA" sz="1400" dirty="0">
                          <a:latin typeface="Arsenal" panose="02010504060200020004" pitchFamily="50" charset="0"/>
                        </a:rPr>
                        <m:t>Р(виграшу після задоволення скарги)∗</m:t>
                      </m:r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Прибуток</m:t>
                          </m: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</m:oMath>
                  </m:oMathPara>
                </a14:m>
                <a:endParaRPr lang="uk-UA" sz="1400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600"/>
                  </a:spcBef>
                  <a:spcAft>
                    <a:spcPts val="1800"/>
                  </a:spcAft>
                  <a:buNone/>
                </a:pPr>
                <a:endParaRPr lang="uk-UA" sz="1800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uk-UA" sz="1800" dirty="0">
                  <a:latin typeface="Arsenal" panose="02010504060200020004" pitchFamily="50" charset="0"/>
                </a:endParaRPr>
              </a:p>
              <a:p>
                <a:pPr marL="685800" lvl="2" algn="just" fontAlgn="base">
                  <a:spcBef>
                    <a:spcPts val="0"/>
                  </a:spcBef>
                  <a:spcAft>
                    <a:spcPts val="1800"/>
                  </a:spcAft>
                </a:pPr>
                <a:endParaRPr lang="uk-UA" sz="1000" dirty="0">
                  <a:latin typeface="Arsenal" panose="02010504060200020004" pitchFamily="50" charset="0"/>
                  <a:ea typeface="Cambria Math" panose="02040503050406030204" pitchFamily="18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b="1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  <a:blipFill>
                <a:blip r:embed="rId4"/>
                <a:stretch>
                  <a:fillRect l="-423" t="-9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6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ru-RU" sz="3200" dirty="0" smtClean="0">
                <a:latin typeface="Arsenal" panose="02010504060200020004" pitchFamily="50" charset="0"/>
              </a:rPr>
              <a:t>Потр</a:t>
            </a:r>
            <a:r>
              <a:rPr lang="uk-UA" sz="3200" dirty="0" err="1" smtClean="0">
                <a:latin typeface="Arsenal" panose="02010504060200020004" pitchFamily="50" charset="0"/>
              </a:rPr>
              <a:t>ібна</a:t>
            </a:r>
            <a:r>
              <a:rPr lang="uk-UA" sz="3200" dirty="0" smtClean="0">
                <a:latin typeface="Arsenal" panose="02010504060200020004" pitchFamily="50" charset="0"/>
              </a:rPr>
              <a:t> різна ціна для скарг на умови та скарг на рішення (1/2)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 smtClean="0">
                    <a:latin typeface="Arsenal" panose="02010504060200020004" pitchFamily="50" charset="0"/>
                  </a:rPr>
                  <a:t>П</a:t>
                </a:r>
                <a:r>
                  <a:rPr lang="uk-UA" sz="1800" dirty="0" err="1" smtClean="0">
                    <a:latin typeface="Arsenal" panose="02010504060200020004" pitchFamily="50" charset="0"/>
                  </a:rPr>
                  <a:t>ідставивши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 середнє значення ймовірності задоволення скарги, перемоги після задоволення скарги  та наше припущення щодо середнього % прибутку, ти отримаємо:</a:t>
                </a: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Для скарг на умови: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uk-UA" sz="1400" b="0" i="0" dirty="0" smtClean="0">
                          <a:latin typeface="Cambria Math" panose="02040503050406030204" pitchFamily="18" charset="0"/>
                        </a:rPr>
                        <m:t>52.5%∗4.5%∗10%</m:t>
                      </m:r>
                    </m:oMath>
                  </m:oMathPara>
                </a14:m>
                <a:endParaRPr lang="uk-UA" sz="1400" b="0" dirty="0" smtClean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uk-UA" sz="1800" b="1" dirty="0" smtClean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Для скарг на дискваліфікацію / рішення про переможця:</a:t>
                </a:r>
                <a:endParaRPr lang="uk-UA" sz="1400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uk-UA" sz="1400" b="0" i="0" dirty="0" smtClean="0">
                          <a:latin typeface="Cambria Math" panose="02040503050406030204" pitchFamily="18" charset="0"/>
                        </a:rPr>
                        <m:t>66.3</m:t>
                      </m:r>
                      <m:r>
                        <a:rPr lang="uk-UA" sz="1400" dirty="0">
                          <a:latin typeface="Cambria Math" panose="02040503050406030204" pitchFamily="18" charset="0"/>
                        </a:rPr>
                        <m:t>%∗</m:t>
                      </m:r>
                      <m:r>
                        <a:rPr lang="uk-UA" sz="1400" b="0" i="0" dirty="0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uk-UA" sz="140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1400" b="0" i="0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uk-UA" sz="1400" dirty="0">
                          <a:latin typeface="Cambria Math" panose="02040503050406030204" pitchFamily="18" charset="0"/>
                        </a:rPr>
                        <m:t>%∗10%</m:t>
                      </m:r>
                    </m:oMath>
                  </m:oMathPara>
                </a14:m>
                <a:endParaRPr lang="uk-UA" sz="1400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uk-UA" sz="1800" b="1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uk-UA" sz="1800" dirty="0">
                  <a:latin typeface="Arsenal" panose="02010504060200020004" pitchFamily="50" charset="0"/>
                </a:endParaRPr>
              </a:p>
              <a:p>
                <a:pPr marL="685800" lvl="2" algn="just" fontAlgn="base">
                  <a:spcBef>
                    <a:spcPts val="0"/>
                  </a:spcBef>
                  <a:spcAft>
                    <a:spcPts val="1800"/>
                  </a:spcAft>
                </a:pPr>
                <a:endParaRPr lang="uk-UA" sz="1000" dirty="0">
                  <a:latin typeface="Arsenal" panose="02010504060200020004" pitchFamily="50" charset="0"/>
                  <a:ea typeface="Cambria Math" panose="02040503050406030204" pitchFamily="18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b="1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  <a:blipFill>
                <a:blip r:embed="rId4"/>
                <a:stretch>
                  <a:fillRect l="-423" t="-942" r="-56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96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ru-RU" sz="3200" dirty="0" smtClean="0">
                <a:latin typeface="Arsenal" panose="02010504060200020004" pitchFamily="50" charset="0"/>
              </a:rPr>
              <a:t>Потр</a:t>
            </a:r>
            <a:r>
              <a:rPr lang="uk-UA" sz="3200" dirty="0" err="1" smtClean="0">
                <a:latin typeface="Arsenal" panose="02010504060200020004" pitchFamily="50" charset="0"/>
              </a:rPr>
              <a:t>ібна</a:t>
            </a:r>
            <a:r>
              <a:rPr lang="uk-UA" sz="3200" dirty="0" smtClean="0">
                <a:latin typeface="Arsenal" panose="02010504060200020004" pitchFamily="50" charset="0"/>
              </a:rPr>
              <a:t> різна ціна для скарг на умови та скарг на рішення (2/2)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36912"/>
            <a:ext cx="8640960" cy="388843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senal" panose="02010504060200020004" pitchFamily="50" charset="0"/>
              </a:rPr>
              <a:t>Учасник буде подавати скаргу на умови кожного разу коли виникатиме проблема, якщо Ц</a:t>
            </a:r>
            <a:r>
              <a:rPr lang="uk-UA" sz="1800" dirty="0" err="1" smtClean="0">
                <a:latin typeface="Arsenal" panose="02010504060200020004" pitchFamily="50" charset="0"/>
              </a:rPr>
              <a:t>іна</a:t>
            </a:r>
            <a:r>
              <a:rPr lang="uk-UA" sz="1800" dirty="0" smtClean="0">
                <a:latin typeface="Arsenal" panose="02010504060200020004" pitchFamily="50" charset="0"/>
              </a:rPr>
              <a:t> скарги </a:t>
            </a:r>
            <a:r>
              <a:rPr lang="en-US" sz="1800" dirty="0" smtClean="0">
                <a:latin typeface="Arsenal" panose="02010504060200020004" pitchFamily="50" charset="0"/>
              </a:rPr>
              <a:t>&lt;=</a:t>
            </a:r>
            <a:r>
              <a:rPr lang="uk-UA" sz="1800" dirty="0" smtClean="0">
                <a:latin typeface="Arsenal" panose="02010504060200020004" pitchFamily="50" charset="0"/>
              </a:rPr>
              <a:t> </a:t>
            </a:r>
            <a:r>
              <a:rPr lang="en-US" sz="1800" b="1" dirty="0" smtClean="0">
                <a:latin typeface="Arsenal" panose="02010504060200020004" pitchFamily="50" charset="0"/>
              </a:rPr>
              <a:t>0.24%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senal" panose="02010504060200020004" pitchFamily="50" charset="0"/>
              </a:rPr>
              <a:t> </a:t>
            </a:r>
            <a:r>
              <a:rPr lang="ru-RU" sz="1800" dirty="0">
                <a:latin typeface="Arsenal" panose="02010504060200020004" pitchFamily="50" charset="0"/>
              </a:rPr>
              <a:t>Учасник буде подавати скаргу на </a:t>
            </a:r>
            <a:r>
              <a:rPr lang="ru-RU" sz="1800" dirty="0" smtClean="0">
                <a:latin typeface="Arsenal" panose="02010504060200020004" pitchFamily="50" charset="0"/>
              </a:rPr>
              <a:t>р</a:t>
            </a:r>
            <a:r>
              <a:rPr lang="uk-UA" sz="1800" dirty="0" err="1" smtClean="0">
                <a:latin typeface="Arsenal" panose="02010504060200020004" pitchFamily="50" charset="0"/>
              </a:rPr>
              <a:t>ішення</a:t>
            </a:r>
            <a:r>
              <a:rPr lang="ru-RU" sz="1800" dirty="0" smtClean="0">
                <a:latin typeface="Arsenal" panose="02010504060200020004" pitchFamily="50" charset="0"/>
              </a:rPr>
              <a:t> </a:t>
            </a:r>
            <a:r>
              <a:rPr lang="ru-RU" sz="1800" dirty="0">
                <a:latin typeface="Arsenal" panose="02010504060200020004" pitchFamily="50" charset="0"/>
              </a:rPr>
              <a:t>кожного разу коли виникатиме проблема, якщо Ц</a:t>
            </a:r>
            <a:r>
              <a:rPr lang="uk-UA" sz="1800" dirty="0" err="1">
                <a:latin typeface="Arsenal" panose="02010504060200020004" pitchFamily="50" charset="0"/>
              </a:rPr>
              <a:t>іна</a:t>
            </a:r>
            <a:r>
              <a:rPr lang="uk-UA" sz="1800" dirty="0">
                <a:latin typeface="Arsenal" panose="02010504060200020004" pitchFamily="50" charset="0"/>
              </a:rPr>
              <a:t> </a:t>
            </a:r>
            <a:r>
              <a:rPr lang="uk-UA" sz="1800" dirty="0" smtClean="0">
                <a:latin typeface="Arsenal" panose="02010504060200020004" pitchFamily="50" charset="0"/>
              </a:rPr>
              <a:t>скарги </a:t>
            </a:r>
            <a:r>
              <a:rPr lang="en-US" sz="1800" dirty="0" smtClean="0">
                <a:latin typeface="Arsenal" panose="02010504060200020004" pitchFamily="50" charset="0"/>
              </a:rPr>
              <a:t>&lt;=</a:t>
            </a:r>
            <a:r>
              <a:rPr lang="uk-UA" sz="1800" dirty="0" smtClean="0">
                <a:latin typeface="Arsenal" panose="02010504060200020004" pitchFamily="50" charset="0"/>
              </a:rPr>
              <a:t> </a:t>
            </a:r>
            <a:r>
              <a:rPr lang="uk-UA" sz="1800" b="1" dirty="0" smtClean="0">
                <a:latin typeface="Arsenal" panose="02010504060200020004" pitchFamily="50" charset="0"/>
              </a:rPr>
              <a:t>1</a:t>
            </a:r>
            <a:r>
              <a:rPr lang="en-US" sz="1800" b="1" dirty="0" smtClean="0">
                <a:latin typeface="Arsenal" panose="02010504060200020004" pitchFamily="50" charset="0"/>
              </a:rPr>
              <a:t>.</a:t>
            </a:r>
            <a:r>
              <a:rPr lang="uk-UA" sz="1800" b="1" dirty="0" smtClean="0">
                <a:latin typeface="Arsenal" panose="02010504060200020004" pitchFamily="50" charset="0"/>
              </a:rPr>
              <a:t>45</a:t>
            </a:r>
            <a:r>
              <a:rPr lang="en-US" sz="1800" b="1" dirty="0" smtClean="0">
                <a:latin typeface="Arsenal" panose="02010504060200020004" pitchFamily="50" charset="0"/>
              </a:rPr>
              <a:t>%</a:t>
            </a:r>
            <a:endParaRPr lang="en-US" sz="18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Якщо регулятор хоче встановити однакову ціну для обох видів скарг, то ціна скарги не повинна перевищувати </a:t>
            </a:r>
            <a:r>
              <a:rPr lang="uk-UA" sz="1800" b="1" dirty="0">
                <a:latin typeface="Arsenal" panose="02010504060200020004" pitchFamily="50" charset="0"/>
              </a:rPr>
              <a:t>0.24%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b="1" dirty="0">
                <a:latin typeface="Arsenal" panose="02010504060200020004" pitchFamily="50" charset="0"/>
              </a:rPr>
              <a:t>Однак ми вважаємо доцільним встановлення диференційованих ставок для скарг на умови та скарг на рішення, оскільки вони відрізняються очікуваною вигодою для учасників</a:t>
            </a:r>
            <a:endParaRPr lang="uk-UA" sz="1800" b="1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800" dirty="0">
              <a:latin typeface="Arsenal" panose="02010504060200020004" pitchFamily="50" charset="0"/>
            </a:endParaRP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endParaRPr lang="uk-UA" sz="1000" dirty="0">
              <a:latin typeface="Arsenal" panose="02010504060200020004" pitchFamily="50" charset="0"/>
              <a:ea typeface="Cambria Math" panose="02040503050406030204" pitchFamily="18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04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Конкретне значення ціни – рішення регулятора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83768"/>
            <a:ext cx="8640960" cy="404157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Конкретне значення ціни </a:t>
            </a:r>
            <a:r>
              <a:rPr lang="uk-UA" sz="1800" dirty="0" err="1" smtClean="0">
                <a:latin typeface="Arsenal" panose="02010504060200020004" pitchFamily="50" charset="0"/>
              </a:rPr>
              <a:t>залежатиме</a:t>
            </a:r>
            <a:r>
              <a:rPr lang="uk-UA" sz="1800" dirty="0" smtClean="0">
                <a:latin typeface="Arsenal" panose="02010504060200020004" pitchFamily="50" charset="0"/>
              </a:rPr>
              <a:t> від того, які цільові показники хоче встановити регулятор</a:t>
            </a:r>
          </a:p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Цільові показники, які впливають на ціну скарги: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Мінімальний прибуток (як % від Очікуваної вартості), при якому буде вигідно скаржитися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Мінімальна ймовірність задоволення скарги, при якій буде вигідно скаржитися</a:t>
            </a:r>
            <a:endParaRPr lang="uk-UA" sz="14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Якщо регулятор встановить однакові цільові показники для обох видів скарг, напр. мінімальний прибуток – 2% та ймовірність задоволення скарги – 70%, ціна скарги повинна дорівнювати: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b="1" dirty="0">
                <a:latin typeface="Arsenal" panose="02010504060200020004" pitchFamily="50" charset="0"/>
              </a:rPr>
              <a:t>0.06% для скарги на умови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400" b="1" dirty="0" smtClean="0">
                <a:latin typeface="Arsenal" panose="02010504060200020004" pitchFamily="50" charset="0"/>
              </a:rPr>
              <a:t>0.3% для скарги на рішення</a:t>
            </a: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446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 smtClean="0">
                <a:latin typeface="Arsenal" panose="02010504060200020004" pitchFamily="50" charset="0"/>
              </a:rPr>
              <a:t>I</a:t>
            </a:r>
            <a:r>
              <a:rPr lang="en-US" sz="3600" b="1" dirty="0">
                <a:latin typeface="Arsenal" panose="02010504060200020004" pitchFamily="50" charset="0"/>
              </a:rPr>
              <a:t>I</a:t>
            </a:r>
            <a:r>
              <a:rPr lang="en-US" sz="3600" b="1" dirty="0" smtClean="0">
                <a:latin typeface="Arsenal" panose="02010504060200020004" pitchFamily="50" charset="0"/>
              </a:rPr>
              <a:t>I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Результати моделювання. Скарги на умови</a:t>
            </a:r>
            <a:r>
              <a:rPr lang="ru-RU" sz="1800" dirty="0" smtClean="0">
                <a:latin typeface="Arsenal" panose="02010504060200020004" pitchFamily="50" charset="0"/>
              </a:rPr>
              <a:t>, </a:t>
            </a:r>
            <a:r>
              <a:rPr lang="uk-UA" sz="1800" dirty="0" smtClean="0">
                <a:latin typeface="Arsenal" panose="02010504060200020004" pitchFamily="50" charset="0"/>
              </a:rPr>
              <a:t>кількість скарг:</a:t>
            </a:r>
            <a:endParaRPr lang="uk-UA" sz="1800" b="1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2255"/>
          <a:stretch/>
        </p:blipFill>
        <p:spPr>
          <a:xfrm>
            <a:off x="627784" y="3130254"/>
            <a:ext cx="7888432" cy="1162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8057"/>
          <a:stretch/>
        </p:blipFill>
        <p:spPr>
          <a:xfrm>
            <a:off x="627784" y="4812688"/>
            <a:ext cx="7888432" cy="12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Ціна як % від очікуваної вартості забезпечить рівномірний розподіл скарг (1/2)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83768"/>
            <a:ext cx="8640960" cy="404157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Оскільки рішення про те чи подавати скаргу чи ні, уже не </a:t>
            </a:r>
            <a:r>
              <a:rPr lang="uk-UA" sz="1400" dirty="0" err="1" smtClean="0">
                <a:latin typeface="Arsenal" panose="02010504060200020004" pitchFamily="50" charset="0"/>
              </a:rPr>
              <a:t>залежатиме</a:t>
            </a:r>
            <a:r>
              <a:rPr lang="uk-UA" sz="1400" dirty="0" smtClean="0">
                <a:latin typeface="Arsenal" panose="02010504060200020004" pitchFamily="50" charset="0"/>
              </a:rPr>
              <a:t> від Очікуваної вартості, кількість скарг у кожній групі (за величиною Очікуваної вартості) буде приблизно однаковим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При ціні скарги 0.06% для скарги на умови: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800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2400"/>
              </a:spcAft>
              <a:buNone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>
                <a:latin typeface="Arsenal" panose="02010504060200020004" pitchFamily="50" charset="0"/>
              </a:rPr>
              <a:t>Різке зростання кількості скарг обумовлене тим, що зараз ціна скарги на умови є надто великою у більшості випадків враховуючи низьку ймовірність перемоги після задоволення скарги</a:t>
            </a:r>
            <a:endParaRPr lang="uk-UA" sz="14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50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466079"/>
            <a:ext cx="7888432" cy="24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Ціна як % від очікуваної вартості забезпечить рівномірний розподіл скарг (2/2)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83768"/>
            <a:ext cx="8640960" cy="404157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При ціні скарги 0.3% для скарги на дискваліфікацію або рішення про переможця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800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400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У випадку скарг на рішення % зростання скарг є значно меншим, оскільки ймовірність перемоги після задоволення цього виду скарги є значно вищою</a:t>
            </a:r>
            <a:endParaRPr lang="uk-UA" sz="14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51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5" y="2779868"/>
            <a:ext cx="8151505" cy="25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Ціна як % від очікуваної вартості забезпечить зростання доходів бюджету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83768"/>
            <a:ext cx="8640960" cy="4041575"/>
          </a:xfrm>
        </p:spPr>
        <p:txBody>
          <a:bodyPr>
            <a:noAutofit/>
          </a:bodyPr>
          <a:lstStyle/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8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Слід наголосити, що зростання доходів від оплати скарг не може бути ціллю зміни Закону Про публічні закупівлі, оскільки раціональні учасники компенсують зростання вартості скарг збільшення цінових пропозицій.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Як наслідок, бюджет отримуватиме більше доходів від оплати скарг, а </a:t>
            </a:r>
            <a:r>
              <a:rPr lang="uk-UA" sz="1400" dirty="0" err="1" smtClean="0">
                <a:latin typeface="Arsenal" panose="02010504060200020004" pitchFamily="50" charset="0"/>
              </a:rPr>
              <a:t>закупівельники</a:t>
            </a:r>
            <a:r>
              <a:rPr lang="uk-UA" sz="1400" dirty="0" smtClean="0">
                <a:latin typeface="Arsenal" panose="02010504060200020004" pitchFamily="50" charset="0"/>
              </a:rPr>
              <a:t> отримуватимуть дещо гірші пропозиції. Сумарний ефект повинен бути близьким до нуля</a:t>
            </a:r>
            <a:endParaRPr lang="uk-UA" sz="1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52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5081" b="4925"/>
          <a:stretch/>
        </p:blipFill>
        <p:spPr>
          <a:xfrm>
            <a:off x="2627784" y="2483768"/>
            <a:ext cx="4392488" cy="259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Обмеження моделювання (1/2)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30984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В даній презентації ми розглянули модель з раціональними учасниками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Це означає: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Учасники здатні правильно порахувати ймовірність задоволення скарги та перемоги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Учасники здатні правильно порахувати очікуваний прибуток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Учасники подають скаргу завжди коли очікуваний прибуток більший за нуль, незалежно від того наскільки він малий чи великий</a:t>
            </a:r>
            <a:endParaRPr lang="uk-UA" sz="14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В реальному житті учасники не завжди можуть об’єктивно оцінити свої шанси на перемогу та не будуть подавати скаргу, якщо очікуваний прибуток позитивний, але на їхню думку надто малий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Це означає, що у випадку запровадження ціни, як % від очікуваної вартості слід очікувати збільшення кількості скарг та збільшення доходів від оплати скарг як це передбачає модель. Водночас реальні показники будуть меншими за ті, які </a:t>
            </a:r>
            <a:r>
              <a:rPr lang="uk-UA" sz="1600" dirty="0">
                <a:latin typeface="Arsenal" panose="02010504060200020004" pitchFamily="50" charset="0"/>
              </a:rPr>
              <a:t>передбачає</a:t>
            </a:r>
            <a:r>
              <a:rPr lang="uk-UA" sz="1600" dirty="0" smtClean="0">
                <a:latin typeface="Arsenal" panose="02010504060200020004" pitchFamily="50" charset="0"/>
              </a:rPr>
              <a:t> модель</a:t>
            </a:r>
            <a:endParaRPr lang="uk-UA" sz="16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68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Обмеження моделювання (2/2)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Важливим моментом, який потрібно врахувати при зміні способу оплати скарги є спроможність АМКУ обробляти більший об’єм скарг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Потрібно бути готовим збільшити штат та фінансування АМКУ для того, щоб обробляти додатковий об’єм скарг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Це можна забезпечити за рахунок додаткових доходів від оплати скарг</a:t>
            </a:r>
            <a:endParaRPr lang="uk-UA" sz="1600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75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Додаток 1. </a:t>
            </a:r>
            <a:r>
              <a:rPr lang="uk-UA" sz="3200" dirty="0" smtClean="0">
                <a:latin typeface="Arsenal" panose="02010504060200020004" pitchFamily="50" charset="0"/>
              </a:rPr>
              <a:t>Вибірка для розрахунку параметрів (1/3)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36912"/>
            <a:ext cx="8640960" cy="388843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Для розрахунку параметрів моделі ми використали вибірку на основі даних 2016-2017 років:</a:t>
            </a:r>
          </a:p>
          <a:p>
            <a:pPr marL="800100" lvl="2" indent="-342900" algn="just" fontAlgn="base">
              <a:spcBef>
                <a:spcPts val="0"/>
              </a:spcBef>
              <a:buFont typeface="+mj-lt"/>
              <a:buAutoNum type="arabicPeriod"/>
            </a:pPr>
            <a:r>
              <a:rPr lang="uk-UA" sz="1600" dirty="0" smtClean="0">
                <a:latin typeface="Arsenal" panose="02010504060200020004" pitchFamily="50" charset="0"/>
              </a:rPr>
              <a:t>Ми вибрали усі скарги, які були розглянутими, тобто мали статус або «Задоволена скарга» або «Не задоволена скарга», оскільки </a:t>
            </a:r>
            <a:r>
              <a:rPr lang="uk-UA" sz="1600" dirty="0" err="1" smtClean="0">
                <a:latin typeface="Arsenal" panose="02010504060200020004" pitchFamily="50" charset="0"/>
              </a:rPr>
              <a:t>предбачається</a:t>
            </a:r>
            <a:r>
              <a:rPr lang="uk-UA" sz="1600" dirty="0" smtClean="0">
                <a:latin typeface="Arsenal" panose="02010504060200020004" pitchFamily="50" charset="0"/>
              </a:rPr>
              <a:t>, що з внесенням змін в систему «Відкликаних» та «Відхилених» скарг більше не буде.</a:t>
            </a:r>
          </a:p>
          <a:p>
            <a:pPr marL="809625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uk-UA" sz="1600" b="1" dirty="0" smtClean="0">
                <a:latin typeface="Arsenal" panose="02010504060200020004" pitchFamily="50" charset="0"/>
              </a:rPr>
              <a:t>Було відібрано</a:t>
            </a:r>
            <a:r>
              <a:rPr lang="uk-UA" sz="1600" dirty="0" smtClean="0">
                <a:latin typeface="Arsenal" panose="02010504060200020004" pitchFamily="50" charset="0"/>
              </a:rPr>
              <a:t>: 2711 скарг на 2277 тендерів</a:t>
            </a:r>
          </a:p>
          <a:p>
            <a:pPr marL="800100" lvl="2" indent="-342900" algn="just" fontAlgn="base">
              <a:spcBef>
                <a:spcPts val="0"/>
              </a:spcBef>
              <a:buFont typeface="+mj-lt"/>
              <a:buAutoNum type="arabicPeriod" startAt="2"/>
            </a:pPr>
            <a:r>
              <a:rPr lang="uk-UA" sz="1600" dirty="0" smtClean="0">
                <a:latin typeface="Arsenal" panose="02010504060200020004" pitchFamily="50" charset="0"/>
              </a:rPr>
              <a:t>З цього масиву було відібрано скарги на </a:t>
            </a:r>
            <a:r>
              <a:rPr lang="uk-UA" sz="1600" dirty="0" err="1" smtClean="0">
                <a:latin typeface="Arsenal" panose="02010504060200020004" pitchFamily="50" charset="0"/>
              </a:rPr>
              <a:t>однолотові</a:t>
            </a:r>
            <a:r>
              <a:rPr lang="uk-UA" sz="1600" dirty="0" smtClean="0">
                <a:latin typeface="Arsenal" panose="02010504060200020004" pitchFamily="50" charset="0"/>
              </a:rPr>
              <a:t> тендери, щоб встановити 100% відповідність між скаргою та лотом</a:t>
            </a:r>
          </a:p>
          <a:p>
            <a:pPr marL="809625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uk-UA" sz="1600" b="1" dirty="0" smtClean="0">
                <a:latin typeface="Arsenal" panose="02010504060200020004" pitchFamily="50" charset="0"/>
              </a:rPr>
              <a:t>Вибірка зменшилася </a:t>
            </a:r>
            <a:r>
              <a:rPr lang="uk-UA" sz="1600" dirty="0" smtClean="0">
                <a:latin typeface="Arsenal" panose="02010504060200020004" pitchFamily="50" charset="0"/>
              </a:rPr>
              <a:t>до 2190 скарг на 1878 тендерів</a:t>
            </a:r>
            <a:endParaRPr lang="uk-UA" sz="1600" b="1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20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Додаток 1. </a:t>
            </a:r>
            <a:r>
              <a:rPr lang="uk-UA" sz="3200" dirty="0" smtClean="0">
                <a:latin typeface="Arsenal" panose="02010504060200020004" pitchFamily="50" charset="0"/>
              </a:rPr>
              <a:t>Вибірка для розрахунку параметрів (2/3)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36912"/>
            <a:ext cx="8640960" cy="388843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Описова статистика вибірки:</a:t>
            </a: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56</a:t>
            </a:fld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" y="3205783"/>
            <a:ext cx="4419048" cy="2847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292" y="3301021"/>
            <a:ext cx="4580952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Додаток 1. </a:t>
            </a:r>
            <a:r>
              <a:rPr lang="uk-UA" sz="3200" dirty="0" smtClean="0">
                <a:latin typeface="Arsenal" panose="02010504060200020004" pitchFamily="50" charset="0"/>
              </a:rPr>
              <a:t>Вибірка для розрахунку параметрів (3/3)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36912"/>
            <a:ext cx="8640960" cy="388843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Розподіл скарг в на </a:t>
            </a:r>
            <a:r>
              <a:rPr lang="uk-UA" sz="2000" dirty="0" err="1" smtClean="0">
                <a:latin typeface="Arsenal" panose="02010504060200020004" pitchFamily="50" charset="0"/>
              </a:rPr>
              <a:t>однолотові</a:t>
            </a:r>
            <a:r>
              <a:rPr lang="uk-UA" sz="2000" dirty="0" smtClean="0">
                <a:latin typeface="Arsenal" panose="02010504060200020004" pitchFamily="50" charset="0"/>
              </a:rPr>
              <a:t> тендери</a:t>
            </a: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57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592" y="3086340"/>
            <a:ext cx="6104815" cy="353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Додаток </a:t>
            </a:r>
            <a:r>
              <a:rPr lang="ru-RU" sz="3200" dirty="0" smtClean="0">
                <a:latin typeface="Arsenal" panose="02010504060200020004" pitchFamily="50" charset="0"/>
              </a:rPr>
              <a:t>2. </a:t>
            </a:r>
            <a:r>
              <a:rPr lang="uk-UA" sz="3200" dirty="0" smtClean="0">
                <a:latin typeface="Arsenal" panose="02010504060200020004" pitchFamily="50" charset="0"/>
              </a:rPr>
              <a:t>Дані та розрахунки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36912"/>
            <a:ext cx="8640960" cy="388843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senal" panose="02010504060200020004" pitchFamily="50" charset="0"/>
              </a:rPr>
              <a:t>R </a:t>
            </a:r>
            <a:r>
              <a:rPr lang="ru-RU" sz="2000" dirty="0" smtClean="0">
                <a:latin typeface="Arsenal" panose="02010504060200020004" pitchFamily="50" charset="0"/>
              </a:rPr>
              <a:t>код з</a:t>
            </a:r>
            <a:r>
              <a:rPr lang="uk-UA" sz="2000" dirty="0" smtClean="0">
                <a:latin typeface="Arsenal" panose="02010504060200020004" pitchFamily="50" charset="0"/>
              </a:rPr>
              <a:t> розрахунками можна завантажити за посиланням:</a:t>
            </a:r>
            <a:endParaRPr lang="en-US" sz="2000" dirty="0" smtClean="0">
              <a:latin typeface="Arsenal" panose="02010504060200020004" pitchFamily="50" charset="0"/>
            </a:endParaRPr>
          </a:p>
          <a:p>
            <a:pPr marL="0" lvl="1" indent="0" algn="ctr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latin typeface="Arsenal" panose="02010504060200020004" pitchFamily="50" charset="0"/>
                <a:hlinkClick r:id="rId4"/>
              </a:rPr>
              <a:t>https://github.com/oleksastepaniuk/complaint_price</a:t>
            </a:r>
            <a:endParaRPr lang="uk-UA" sz="2000" dirty="0" smtClean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04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 smtClean="0">
                <a:latin typeface="Arsenal" panose="02010504060200020004" pitchFamily="50" charset="0"/>
              </a:rPr>
              <a:t>I</a:t>
            </a:r>
            <a:r>
              <a:rPr lang="en-US" sz="3600" b="1" dirty="0">
                <a:latin typeface="Arsenal" panose="02010504060200020004" pitchFamily="50" charset="0"/>
              </a:rPr>
              <a:t>V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Результати моделювання. Скарги на рішення</a:t>
            </a:r>
            <a:r>
              <a:rPr lang="ru-RU" sz="1800" dirty="0">
                <a:latin typeface="Arsenal" panose="02010504060200020004" pitchFamily="50" charset="0"/>
              </a:rPr>
              <a:t>, </a:t>
            </a:r>
            <a:r>
              <a:rPr lang="uk-UA" sz="1800" dirty="0">
                <a:latin typeface="Arsenal" panose="02010504060200020004" pitchFamily="50" charset="0"/>
              </a:rPr>
              <a:t>кількість скарг:</a:t>
            </a:r>
            <a:endParaRPr lang="uk-UA" sz="1800" b="1" dirty="0">
              <a:latin typeface="Arsenal" panose="02010504060200020004" pitchFamily="50" charset="0"/>
            </a:endParaRPr>
          </a:p>
          <a:p>
            <a:pPr marL="0" lvl="1" indent="0" algn="just" fontAlgn="base">
              <a:spcAft>
                <a:spcPts val="1200"/>
              </a:spcAft>
              <a:buNone/>
            </a:pPr>
            <a:endParaRPr lang="uk-UA" sz="1800" b="1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6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2653"/>
          <a:stretch/>
        </p:blipFill>
        <p:spPr>
          <a:xfrm>
            <a:off x="457200" y="3140968"/>
            <a:ext cx="8151505" cy="1224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7280"/>
          <a:stretch/>
        </p:blipFill>
        <p:spPr>
          <a:xfrm>
            <a:off x="457200" y="4799694"/>
            <a:ext cx="8151505" cy="13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 smtClean="0">
                <a:latin typeface="Arsenal" panose="02010504060200020004" pitchFamily="50" charset="0"/>
              </a:rPr>
              <a:t>V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В</a:t>
            </a:r>
            <a:r>
              <a:rPr lang="uk-UA" sz="1800" dirty="0" smtClean="0">
                <a:latin typeface="Arsenal" panose="02010504060200020004" pitchFamily="50" charset="0"/>
              </a:rPr>
              <a:t> </a:t>
            </a:r>
            <a:r>
              <a:rPr lang="uk-UA" sz="1800" dirty="0">
                <a:latin typeface="Arsenal" panose="02010504060200020004" pitchFamily="50" charset="0"/>
              </a:rPr>
              <a:t>реальному житті учасники не завжди можуть об’єктивно оцінити свої шанси на перемогу та не будуть подавати скаргу, якщо очікуваний прибуток позитивний, але на їхню думку надто малий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Це означає, що у випадку запровадження ціни, як % від очікуваної вартості слід </a:t>
            </a:r>
            <a:r>
              <a:rPr lang="uk-UA" sz="1800" dirty="0" smtClean="0">
                <a:latin typeface="Arsenal" panose="02010504060200020004" pitchFamily="50" charset="0"/>
              </a:rPr>
              <a:t>очікувати менше </a:t>
            </a:r>
            <a:r>
              <a:rPr lang="uk-UA" sz="1800" dirty="0">
                <a:latin typeface="Arsenal" panose="02010504060200020004" pitchFamily="50" charset="0"/>
              </a:rPr>
              <a:t>збільшення кількості скарг та збільшення доходів від оплати скарг </a:t>
            </a:r>
            <a:r>
              <a:rPr lang="uk-UA" sz="1800" dirty="0" smtClean="0">
                <a:latin typeface="Arsenal" panose="02010504060200020004" pitchFamily="50" charset="0"/>
              </a:rPr>
              <a:t>ніж це </a:t>
            </a:r>
            <a:r>
              <a:rPr lang="uk-UA" sz="1800" dirty="0">
                <a:latin typeface="Arsenal" panose="02010504060200020004" pitchFamily="50" charset="0"/>
              </a:rPr>
              <a:t>передбачає </a:t>
            </a:r>
            <a:r>
              <a:rPr lang="uk-UA" sz="1800" dirty="0" smtClean="0">
                <a:latin typeface="Arsenal" panose="02010504060200020004" pitchFamily="50" charset="0"/>
              </a:rPr>
              <a:t>модель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Тим не менше, </a:t>
            </a:r>
            <a:r>
              <a:rPr lang="uk-UA" sz="1800" dirty="0">
                <a:latin typeface="Arsenal" panose="02010504060200020004" pitchFamily="50" charset="0"/>
              </a:rPr>
              <a:t>п</a:t>
            </a:r>
            <a:r>
              <a:rPr lang="uk-UA" sz="1800" dirty="0" smtClean="0">
                <a:latin typeface="Arsenal" panose="02010504060200020004" pitchFamily="50" charset="0"/>
              </a:rPr>
              <a:t>отрібно </a:t>
            </a:r>
            <a:r>
              <a:rPr lang="uk-UA" sz="1800" dirty="0">
                <a:latin typeface="Arsenal" panose="02010504060200020004" pitchFamily="50" charset="0"/>
              </a:rPr>
              <a:t>бути готовим збільшити штат та фінансування АМКУ для того, щоб обробляти додатковий об’єм </a:t>
            </a:r>
            <a:r>
              <a:rPr lang="uk-UA" sz="1800" dirty="0" smtClean="0">
                <a:latin typeface="Arsenal" panose="02010504060200020004" pitchFamily="50" charset="0"/>
              </a:rPr>
              <a:t>скарг. Це </a:t>
            </a:r>
            <a:r>
              <a:rPr lang="uk-UA" sz="1800" dirty="0">
                <a:latin typeface="Arsenal" panose="02010504060200020004" pitchFamily="50" charset="0"/>
              </a:rPr>
              <a:t>можна </a:t>
            </a:r>
            <a:r>
              <a:rPr lang="uk-UA" sz="1800" dirty="0" smtClean="0">
                <a:latin typeface="Arsenal" panose="02010504060200020004" pitchFamily="50" charset="0"/>
              </a:rPr>
              <a:t>зробити </a:t>
            </a:r>
            <a:r>
              <a:rPr lang="uk-UA" sz="1800" dirty="0">
                <a:latin typeface="Arsenal" panose="02010504060200020004" pitchFamily="50" charset="0"/>
              </a:rPr>
              <a:t>за рахунок додаткових доходів від оплати скарг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Arsenal" panose="02010504060200020004" pitchFamily="50" charset="0"/>
            </a:endParaRPr>
          </a:p>
          <a:p>
            <a:pPr marL="0" lvl="1" indent="0" algn="just" fontAlgn="base">
              <a:spcAft>
                <a:spcPts val="1200"/>
              </a:spcAft>
              <a:buNone/>
            </a:pPr>
            <a:endParaRPr lang="uk-UA" sz="1800" b="1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61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 smtClean="0">
                <a:latin typeface="Arsenal" panose="02010504060200020004" pitchFamily="50" charset="0"/>
              </a:rPr>
              <a:t>V</a:t>
            </a:r>
            <a:r>
              <a:rPr lang="en-US" sz="3600" b="1" dirty="0">
                <a:latin typeface="Arsenal" panose="02010504060200020004" pitchFamily="50" charset="0"/>
              </a:rPr>
              <a:t>I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0347"/>
            <a:ext cx="8229600" cy="458112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senal" panose="02010504060200020004" pitchFamily="50" charset="0"/>
              </a:rPr>
              <a:t>Для того, щоб покращити сприйняття новації учасниками ринку регулятор може встановити максимальне значення вартост</a:t>
            </a:r>
            <a:r>
              <a:rPr lang="uk-UA" sz="1800" dirty="0" smtClean="0">
                <a:latin typeface="Arsenal" panose="02010504060200020004" pitchFamily="50" charset="0"/>
              </a:rPr>
              <a:t>і скарги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Не існує «об’єктивного» способу визначити найкраще значення максимального значення скарги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Один із можливих варіантів це встановити максимальне значення так, що вартість скарги не буде зростати для торгів, які належать до топ 10% англійських торгів за величиною очікуваної вартості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У цьому випадку максимальна ціна скарги дорівнюватиме: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Скарга на умови, закупівля товарів або послуг = </a:t>
            </a:r>
            <a:r>
              <a:rPr lang="uk-UA" sz="1400" b="1" dirty="0" smtClean="0">
                <a:latin typeface="Arsenal" panose="02010504060200020004" pitchFamily="50" charset="0"/>
              </a:rPr>
              <a:t>13 тисяч гривень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>
                <a:latin typeface="Arsenal" panose="02010504060200020004" pitchFamily="50" charset="0"/>
              </a:rPr>
              <a:t>Скарга на умови, закупівля </a:t>
            </a:r>
            <a:r>
              <a:rPr lang="uk-UA" sz="1400" dirty="0" smtClean="0">
                <a:latin typeface="Arsenal" panose="02010504060200020004" pitchFamily="50" charset="0"/>
              </a:rPr>
              <a:t>робіт = </a:t>
            </a:r>
            <a:r>
              <a:rPr lang="uk-UA" sz="1400" b="1" dirty="0" smtClean="0">
                <a:latin typeface="Arsenal" panose="02010504060200020004" pitchFamily="50" charset="0"/>
              </a:rPr>
              <a:t>112 тисяч гривень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>
                <a:latin typeface="Arsenal" panose="02010504060200020004" pitchFamily="50" charset="0"/>
              </a:rPr>
              <a:t>Скарга на </a:t>
            </a:r>
            <a:r>
              <a:rPr lang="uk-UA" sz="1400" dirty="0" smtClean="0">
                <a:latin typeface="Arsenal" panose="02010504060200020004" pitchFamily="50" charset="0"/>
              </a:rPr>
              <a:t>рішення, </a:t>
            </a:r>
            <a:r>
              <a:rPr lang="uk-UA" sz="1400" dirty="0">
                <a:latin typeface="Arsenal" panose="02010504060200020004" pitchFamily="50" charset="0"/>
              </a:rPr>
              <a:t>закупівля товарів або послуг = </a:t>
            </a:r>
            <a:r>
              <a:rPr lang="uk-UA" sz="1400" b="1" dirty="0">
                <a:latin typeface="Arsenal" panose="02010504060200020004" pitchFamily="50" charset="0"/>
              </a:rPr>
              <a:t>66 тисяч </a:t>
            </a:r>
            <a:r>
              <a:rPr lang="uk-UA" sz="1400" b="1" dirty="0" smtClean="0">
                <a:latin typeface="Arsenal" panose="02010504060200020004" pitchFamily="50" charset="0"/>
              </a:rPr>
              <a:t>гривень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Скарга на рішення, закупівля робіт = </a:t>
            </a:r>
            <a:r>
              <a:rPr lang="uk-UA" sz="1400" b="1" dirty="0" smtClean="0">
                <a:latin typeface="Arsenal" panose="02010504060200020004" pitchFamily="50" charset="0"/>
              </a:rPr>
              <a:t>559 </a:t>
            </a:r>
            <a:r>
              <a:rPr lang="uk-UA" sz="1400" b="1" dirty="0">
                <a:latin typeface="Arsenal" panose="02010504060200020004" pitchFamily="50" charset="0"/>
              </a:rPr>
              <a:t>тисяч </a:t>
            </a:r>
            <a:r>
              <a:rPr lang="uk-UA" sz="1400" b="1" dirty="0" smtClean="0">
                <a:latin typeface="Arsenal" panose="02010504060200020004" pitchFamily="50" charset="0"/>
              </a:rPr>
              <a:t>гривень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Аналогічно регулятор може встановити мінімальне значення скарги</a:t>
            </a:r>
          </a:p>
          <a:p>
            <a:pPr marL="1143000" lvl="3" algn="just" fontAlgn="base">
              <a:spcAft>
                <a:spcPts val="1200"/>
              </a:spcAft>
            </a:pPr>
            <a:endParaRPr lang="uk-UA" sz="10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Arsenal" panose="02010504060200020004" pitchFamily="50" charset="0"/>
            </a:endParaRPr>
          </a:p>
          <a:p>
            <a:pPr marL="0" lvl="1" indent="0" algn="just" fontAlgn="base">
              <a:spcAft>
                <a:spcPts val="1200"/>
              </a:spcAft>
              <a:buNone/>
            </a:pPr>
            <a:endParaRPr lang="uk-UA" sz="1800" b="1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13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2534281"/>
            <a:ext cx="8352928" cy="381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Arsenal" panose="02010504060200020004" pitchFamily="50" charset="0"/>
              </a:rPr>
              <a:t>ПЛАН</a:t>
            </a:r>
            <a:endParaRPr lang="uk-UA" sz="3200" b="1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83768"/>
            <a:ext cx="8229600" cy="404157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Опис </a:t>
            </a:r>
            <a:r>
              <a:rPr lang="uk-UA" sz="2400" dirty="0" smtClean="0">
                <a:latin typeface="Arsenal" panose="02010504060200020004" pitchFamily="50" charset="0"/>
              </a:rPr>
              <a:t>ситуації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Розрахунок нової ціни скарги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Моделювання діючого механізму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Моделювання впливу зміни ціни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Висновки</a:t>
            </a:r>
          </a:p>
          <a:p>
            <a:pPr marL="0" indent="0">
              <a:buNone/>
            </a:pPr>
            <a:r>
              <a:rPr lang="uk-UA" sz="2400" dirty="0">
                <a:latin typeface="Arsenal" panose="02010504060200020004" pitchFamily="50" charset="0"/>
              </a:rPr>
              <a:t>Додаток 1. Вибірка для розрахунку </a:t>
            </a:r>
            <a:r>
              <a:rPr lang="uk-UA" sz="2400" dirty="0" smtClean="0">
                <a:latin typeface="Arsenal" panose="02010504060200020004" pitchFamily="50" charset="0"/>
              </a:rPr>
              <a:t>параметрів</a:t>
            </a:r>
            <a:endParaRPr lang="en-US" sz="2400" dirty="0" smtClean="0">
              <a:latin typeface="Arsenal" panose="02010504060200020004" pitchFamily="50" charset="0"/>
            </a:endParaRPr>
          </a:p>
          <a:p>
            <a:pPr marL="0" indent="0">
              <a:buNone/>
            </a:pPr>
            <a:r>
              <a:rPr lang="ru-RU" sz="2400" dirty="0">
                <a:latin typeface="Arsenal" panose="02010504060200020004" pitchFamily="50" charset="0"/>
              </a:rPr>
              <a:t>Додаток 2. </a:t>
            </a:r>
            <a:r>
              <a:rPr lang="uk-UA" sz="2400" dirty="0">
                <a:latin typeface="Arsenal" panose="02010504060200020004" pitchFamily="50" charset="0"/>
              </a:rPr>
              <a:t>Дані та розрахунки</a:t>
            </a:r>
            <a:endParaRPr lang="en-US" sz="2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9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heme/theme1.xml><?xml version="1.0" encoding="utf-8"?>
<a:theme xmlns:a="http://schemas.openxmlformats.org/drawingml/2006/main" name="Тема Office">
  <a:themeElements>
    <a:clrScheme name="CEP">
      <a:dk1>
        <a:srgbClr val="000000"/>
      </a:dk1>
      <a:lt1>
        <a:sysClr val="window" lastClr="FFFFFF"/>
      </a:lt1>
      <a:dk2>
        <a:srgbClr val="244061"/>
      </a:dk2>
      <a:lt2>
        <a:srgbClr val="EEECE1"/>
      </a:lt2>
      <a:accent1>
        <a:srgbClr val="00CC99"/>
      </a:accent1>
      <a:accent2>
        <a:srgbClr val="00CC99"/>
      </a:accent2>
      <a:accent3>
        <a:srgbClr val="00CC99"/>
      </a:accent3>
      <a:accent4>
        <a:srgbClr val="244061"/>
      </a:accent4>
      <a:accent5>
        <a:srgbClr val="244061"/>
      </a:accent5>
      <a:accent6>
        <a:srgbClr val="0F243E"/>
      </a:accent6>
      <a:hlink>
        <a:srgbClr val="00CC99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3161</Words>
  <Application>Microsoft Office PowerPoint</Application>
  <PresentationFormat>On-screen Show (4:3)</PresentationFormat>
  <Paragraphs>500</Paragraphs>
  <Slides>58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Arsenal</vt:lpstr>
      <vt:lpstr>Calibri</vt:lpstr>
      <vt:lpstr>Cambria Math</vt:lpstr>
      <vt:lpstr>Тема Office</vt:lpstr>
      <vt:lpstr>Моделювання впливу зміни ціни скарги в АМКУ на кількість скарг та їх розподіл</vt:lpstr>
      <vt:lpstr>Executive summary. Set-up</vt:lpstr>
      <vt:lpstr>Executive summary. Results I</vt:lpstr>
      <vt:lpstr>Executive summary. Results II</vt:lpstr>
      <vt:lpstr>Executive summary. Results III</vt:lpstr>
      <vt:lpstr>Executive summary. Results IV</vt:lpstr>
      <vt:lpstr>Executive summary. Results V</vt:lpstr>
      <vt:lpstr>Executive summary. Results VI</vt:lpstr>
      <vt:lpstr>ПЛАН</vt:lpstr>
      <vt:lpstr>Діючий механізм оскарження публічних закупівель в АМКУ (1/2)</vt:lpstr>
      <vt:lpstr>Діючий механізм оскарження публічних закупівель в АМКУ (2/2)</vt:lpstr>
      <vt:lpstr>Проблеми механізму оскарження (1/4)</vt:lpstr>
      <vt:lpstr>Проблеми механізму оскарження (2/4)</vt:lpstr>
      <vt:lpstr>Проблеми механізму оскарження (3/4)</vt:lpstr>
      <vt:lpstr>Проблеми механізму оскарження (4/4)</vt:lpstr>
      <vt:lpstr>ПЛАН</vt:lpstr>
      <vt:lpstr>Розрахунок нової ціни (1/7)</vt:lpstr>
      <vt:lpstr>Розрахунок нової ціни (2/7)</vt:lpstr>
      <vt:lpstr>Розрахунок нової ціни (3/7)</vt:lpstr>
      <vt:lpstr>Розрахунок нової ціни (4/7)</vt:lpstr>
      <vt:lpstr>Розрахунок нової ціни (5/7)</vt:lpstr>
      <vt:lpstr>Розрахунок нової ціни (6/7)</vt:lpstr>
      <vt:lpstr>Розрахунок нової ціни (7/7)</vt:lpstr>
      <vt:lpstr>ПЛАН</vt:lpstr>
      <vt:lpstr>Принцип моделювання</vt:lpstr>
      <vt:lpstr>Середня ймовірність виграшу після задоволення скарги </vt:lpstr>
      <vt:lpstr>Середня ймовірність задоволення скарги </vt:lpstr>
      <vt:lpstr>Середній прибуток як % від очікуваної вартості</vt:lpstr>
      <vt:lpstr>Середня ймовірність виникнення проблеми (1/4)</vt:lpstr>
      <vt:lpstr>Середня ймовірність виникнення проблеми (2/4)</vt:lpstr>
      <vt:lpstr>Середня ймовірність виникнення проблеми (3/4)</vt:lpstr>
      <vt:lpstr>Середня ймовірність виникнення проблеми (4/4)</vt:lpstr>
      <vt:lpstr>Моделювання діючого механізму (1/7)</vt:lpstr>
      <vt:lpstr>Моделювання діючого механізму (2/7)</vt:lpstr>
      <vt:lpstr>Моделювання діючого механізму (3/7)</vt:lpstr>
      <vt:lpstr>Моделювання діючого механізму (4/7)</vt:lpstr>
      <vt:lpstr>Моделювання діючого механізму (5/7)</vt:lpstr>
      <vt:lpstr>Моделювання діючого механізму (6/7)</vt:lpstr>
      <vt:lpstr>Моделювання діючого механізму (7/7)</vt:lpstr>
      <vt:lpstr>ПЛАН</vt:lpstr>
      <vt:lpstr>Моделювання впливу зміни ціни (1/3)</vt:lpstr>
      <vt:lpstr>Моделювання діючого механізму (2/3)</vt:lpstr>
      <vt:lpstr>Моделювання діючого механізму (3/3)</vt:lpstr>
      <vt:lpstr>ПЛАН</vt:lpstr>
      <vt:lpstr>Висновки.  Рішення подавати скаргу не залежатиме від Очікуваної вартості (1/2)</vt:lpstr>
      <vt:lpstr>Висновки.  Рішення подавати скаргу не залежатиме від Очікуваної вартості (2/2)</vt:lpstr>
      <vt:lpstr>Висновки.  Потрібна різна ціна для скарг на умови та скарг на рішення (1/2)</vt:lpstr>
      <vt:lpstr>Висновки.  Потрібна різна ціна для скарг на умови та скарг на рішення (2/2)</vt:lpstr>
      <vt:lpstr>Висновки.  Конкретне значення ціни – рішення регулятора</vt:lpstr>
      <vt:lpstr>Висновки.  Ціна як % від очікуваної вартості забезпечить рівномірний розподіл скарг (1/2)</vt:lpstr>
      <vt:lpstr>Висновки.  Ціна як % від очікуваної вартості забезпечить рівномірний розподіл скарг (2/2)</vt:lpstr>
      <vt:lpstr>Висновки.  Ціна як % від очікуваної вартості забезпечить зростання доходів бюджету</vt:lpstr>
      <vt:lpstr>Висновки.  Обмеження моделювання (1/2)</vt:lpstr>
      <vt:lpstr>Висновки.  Обмеження моделювання (2/2)</vt:lpstr>
      <vt:lpstr>Додаток 1. Вибірка для розрахунку параметрів (1/3)</vt:lpstr>
      <vt:lpstr>Додаток 1. Вибірка для розрахунку параметрів (2/3)</vt:lpstr>
      <vt:lpstr>Додаток 1. Вибірка для розрахунку параметрів (3/3)</vt:lpstr>
      <vt:lpstr>Додаток 2. Дані та розрахунки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</dc:title>
  <dc:creator>katemusienko@ukr.net</dc:creator>
  <cp:lastModifiedBy>Windows User</cp:lastModifiedBy>
  <cp:revision>90</cp:revision>
  <dcterms:created xsi:type="dcterms:W3CDTF">2017-10-09T09:09:43Z</dcterms:created>
  <dcterms:modified xsi:type="dcterms:W3CDTF">2017-11-19T19:32:54Z</dcterms:modified>
</cp:coreProperties>
</file>