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sldIdLst>
    <p:sldId id="258" r:id="rId3"/>
    <p:sldId id="259" r:id="rId4"/>
    <p:sldId id="260" r:id="rId5"/>
    <p:sldId id="261" r:id="rId6"/>
    <p:sldId id="265" r:id="rId7"/>
    <p:sldId id="266" r:id="rId8"/>
    <p:sldId id="263" r:id="rId9"/>
    <p:sldId id="267" r:id="rId10"/>
    <p:sldId id="264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emf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>
            <a:extLst>
              <a:ext uri="{FF2B5EF4-FFF2-40B4-BE49-F238E27FC236}">
                <a16:creationId xmlns:a16="http://schemas.microsoft.com/office/drawing/2014/main" xmlns="" id="{5A406649-E792-47B4-A9BF-064BABBBF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318250" y="578693"/>
            <a:ext cx="2540000" cy="5553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4.png">
            <a:extLst>
              <a:ext uri="{FF2B5EF4-FFF2-40B4-BE49-F238E27FC236}">
                <a16:creationId xmlns:a16="http://schemas.microsoft.com/office/drawing/2014/main" xmlns="" id="{6A74313D-41E1-4A01-8C8A-EAEBAD82B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00125" y="5529942"/>
            <a:ext cx="1714500" cy="577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xmlns="" id="{DBDB269D-8575-4836-BCDF-28DD1A7926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85540" y="578687"/>
            <a:ext cx="2334770" cy="78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019431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0194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8859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336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889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7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999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518320" y="5763940"/>
            <a:ext cx="1685925" cy="273844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89233" y="3254959"/>
            <a:ext cx="3227752" cy="273844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006828" y="1599806"/>
            <a:ext cx="2743200" cy="273844"/>
          </a:xfrm>
        </p:spPr>
        <p:txBody>
          <a:bodyPr/>
          <a:lstStyle>
            <a:lvl1pPr algn="l">
              <a:defRPr/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75290" y="782354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51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440931" y="5744402"/>
            <a:ext cx="1685925" cy="273844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05983" y="3194389"/>
            <a:ext cx="3216031" cy="273844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954166" y="4573192"/>
            <a:ext cx="2743200" cy="273844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66228" y="761707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71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l="14557" t="-172" r="14806" b="172"/>
          <a:stretch/>
        </p:blipFill>
        <p:spPr>
          <a:xfrm>
            <a:off x="-521937" y="-186114"/>
            <a:ext cx="6805402" cy="70689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272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86"/>
          <a:stretch/>
        </p:blipFill>
        <p:spPr>
          <a:xfrm>
            <a:off x="-308708" y="-1752401"/>
            <a:ext cx="6579555" cy="8703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137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602"/>
          <a:stretch/>
        </p:blipFill>
        <p:spPr>
          <a:xfrm>
            <a:off x="-257908" y="-467296"/>
            <a:ext cx="6528757" cy="7440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783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701"/>
          <a:stretch/>
        </p:blipFill>
        <p:spPr>
          <a:xfrm>
            <a:off x="-257908" y="5"/>
            <a:ext cx="6528757" cy="70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7952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945" r="2161"/>
          <a:stretch/>
        </p:blipFill>
        <p:spPr>
          <a:xfrm>
            <a:off x="-414215" y="-82154"/>
            <a:ext cx="6681262" cy="69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201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9262" y="6081712"/>
            <a:ext cx="5412157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399" y="549139"/>
            <a:ext cx="2057400" cy="365125"/>
          </a:xfrm>
        </p:spPr>
        <p:txBody>
          <a:bodyPr/>
          <a:lstStyle>
            <a:lvl1pPr>
              <a:defRPr lang="pl-PL" sz="35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291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8488" y="5529944"/>
            <a:ext cx="2561655" cy="64429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7387" y="578687"/>
            <a:ext cx="2627296" cy="7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738446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73844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82256" y="565634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135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25E-9BBD-400D-9BC6-C17F4312B59B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5323" y="6081714"/>
            <a:ext cx="5076096" cy="36512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399" y="549141"/>
            <a:ext cx="2057400" cy="365125"/>
          </a:xfrm>
        </p:spPr>
        <p:txBody>
          <a:bodyPr/>
          <a:lstStyle>
            <a:lvl1pPr>
              <a:defRPr lang="pl-PL" sz="35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47456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27" y="5529943"/>
            <a:ext cx="2561655" cy="64429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5540" y="579335"/>
            <a:ext cx="2627296" cy="7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3" y="1724025"/>
            <a:ext cx="5418015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3" y="3602038"/>
            <a:ext cx="541801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9967" y="566087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19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6077804" cy="2852737"/>
          </a:xfrm>
        </p:spPr>
        <p:txBody>
          <a:bodyPr anchor="b">
            <a:normAutofit/>
          </a:bodyPr>
          <a:lstStyle>
            <a:lvl1pPr>
              <a:defRPr sz="3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6077804" cy="125253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9967" y="566087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939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65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7149" y="6074564"/>
            <a:ext cx="1264444" cy="365125"/>
          </a:xfrm>
        </p:spPr>
        <p:txBody>
          <a:bodyPr/>
          <a:lstStyle/>
          <a:p>
            <a:fld id="{F317DF22-5C92-4FF1-A01C-A0CD364556D9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1749" y="6081714"/>
            <a:ext cx="4274036" cy="365125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xmlns="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362958" y="5885555"/>
            <a:ext cx="1323842" cy="7431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108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FD8B-8FC8-4F4A-B5F7-5717190F435F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94523" y="6081714"/>
            <a:ext cx="512689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873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6" y="1681163"/>
            <a:ext cx="3868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6" y="2505075"/>
            <a:ext cx="386834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723E-EAE5-4335-92DD-06D87F82E55F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05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E76-9559-491F-B605-0D9B04EE9DE6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xmlns="" id="{63861C41-A286-4CBE-9EBF-DBE851D12C0E}"/>
              </a:ext>
            </a:extLst>
          </p:cNvPr>
          <p:cNvGraphicFramePr/>
          <p:nvPr userDrawn="1">
            <p:extLst/>
          </p:nvPr>
        </p:nvGraphicFramePr>
        <p:xfrm>
          <a:off x="2002036" y="1828802"/>
          <a:ext cx="5138740" cy="3948905"/>
        </p:xfrm>
        <a:graphic>
          <a:graphicData uri="http://schemas.openxmlformats.org/drawingml/2006/table">
            <a:tbl>
              <a:tblPr firstRow="1"/>
              <a:tblGrid>
                <a:gridCol w="128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835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77E-5176-4437-BE75-1B9436FABD5E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061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FF25-1611-478C-925A-E740B0D667B2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376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>
            <a:extLst>
              <a:ext uri="{FF2B5EF4-FFF2-40B4-BE49-F238E27FC236}">
                <a16:creationId xmlns:a16="http://schemas.microsoft.com/office/drawing/2014/main" xmlns="" id="{6A74313D-41E1-4A01-8C8A-EAEBAD82B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00125" y="5529941"/>
            <a:ext cx="1714500" cy="577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xmlns="" id="{DBDB269D-8575-4836-BCDF-28DD1A7926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85540" y="578687"/>
            <a:ext cx="2334770" cy="78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070231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0702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9907" y="578687"/>
            <a:ext cx="2538344" cy="55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373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6E08-4478-416B-B2F0-E483D383A9AC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605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7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3E7-2378-4EFB-8159-99C69053EDF7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333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533290" y="994529"/>
            <a:ext cx="1681808" cy="4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518320" y="5763940"/>
            <a:ext cx="1685925" cy="273844"/>
          </a:xfrm>
        </p:spPr>
        <p:txBody>
          <a:bodyPr/>
          <a:lstStyle/>
          <a:p>
            <a:fld id="{19EA7272-7C86-4C61-A8D1-42B38A9F41FA}" type="datetime1">
              <a:rPr lang="pl-PL" smtClean="0"/>
              <a:pPr/>
              <a:t>2020-01-20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89233" y="3254959"/>
            <a:ext cx="3227752" cy="273844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006828" y="1599806"/>
            <a:ext cx="2743200" cy="273844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68156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533290" y="994529"/>
            <a:ext cx="1681808" cy="423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440931" y="5744402"/>
            <a:ext cx="1685925" cy="273844"/>
          </a:xfrm>
        </p:spPr>
        <p:txBody>
          <a:bodyPr/>
          <a:lstStyle/>
          <a:p>
            <a:fld id="{346FA071-7161-4BEC-938E-7B7DA67F8CEF}" type="datetime1">
              <a:rPr lang="pl-PL" smtClean="0"/>
              <a:pPr/>
              <a:t>2020-01-20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05983" y="3194389"/>
            <a:ext cx="3216031" cy="273844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954166" y="4573192"/>
            <a:ext cx="2743200" cy="273844"/>
          </a:xfrm>
        </p:spPr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35674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/>
          </a:blip>
          <a:srcRect l="14557" t="-172" r="14806" b="172"/>
          <a:stretch/>
        </p:blipFill>
        <p:spPr>
          <a:xfrm>
            <a:off x="-521937" y="-186114"/>
            <a:ext cx="6805402" cy="70689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D4E-F1C3-4B4E-BCF3-0BBE06B1D104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479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86"/>
          <a:stretch/>
        </p:blipFill>
        <p:spPr>
          <a:xfrm>
            <a:off x="-308708" y="-1752401"/>
            <a:ext cx="6579555" cy="8703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22D-69A8-4F72-9A6F-9452D918D22C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050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602"/>
          <a:stretch/>
        </p:blipFill>
        <p:spPr>
          <a:xfrm>
            <a:off x="-257908" y="-467296"/>
            <a:ext cx="6528757" cy="7440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BF10-0C31-4D0E-A3AE-23BBC08849A0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701"/>
          <a:stretch/>
        </p:blipFill>
        <p:spPr>
          <a:xfrm>
            <a:off x="-257908" y="5"/>
            <a:ext cx="6528757" cy="70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A4A-4302-472B-B494-B11FE5488642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34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945" r="2161"/>
          <a:stretch/>
        </p:blipFill>
        <p:spPr>
          <a:xfrm>
            <a:off x="-414215" y="-82154"/>
            <a:ext cx="6681262" cy="69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8386-BB2C-47E0-AF1D-B94F15444D88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835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5651866" cy="2852737"/>
          </a:xfrm>
        </p:spPr>
        <p:txBody>
          <a:bodyPr anchor="b">
            <a:normAutofit/>
          </a:bodyPr>
          <a:lstStyle>
            <a:lvl1pPr>
              <a:defRPr sz="3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5651866" cy="125253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9907" y="578687"/>
            <a:ext cx="2538344" cy="555480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517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65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7149" y="6074562"/>
            <a:ext cx="1264444" cy="365125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1749" y="6081712"/>
            <a:ext cx="4274036" cy="365125"/>
          </a:xfrm>
        </p:spPr>
        <p:txBody>
          <a:bodyPr/>
          <a:lstStyle/>
          <a:p>
            <a:endParaRPr lang="pl-PL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xmlns="" id="{8F638F12-3CB3-453E-B9E9-400A61928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362958" y="5885553"/>
            <a:ext cx="1323842" cy="7431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03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406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3"/>
            <a:ext cx="3868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280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xmlns="" id="{63861C41-A286-4CBE-9EBF-DBE851D12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13085898"/>
              </p:ext>
            </p:extLst>
          </p:nvPr>
        </p:nvGraphicFramePr>
        <p:xfrm>
          <a:off x="2002036" y="1828800"/>
          <a:ext cx="5138740" cy="3948905"/>
        </p:xfrm>
        <a:graphic>
          <a:graphicData uri="http://schemas.openxmlformats.org/drawingml/2006/table">
            <a:tbl>
              <a:tblPr firstRow="1"/>
              <a:tblGrid>
                <a:gridCol w="128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749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350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6"/>
            <a:ext cx="7393782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9415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9425" y="6081712"/>
            <a:ext cx="1264444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12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66221E02-25CB-4963-84BC-0813985E7D90}" type="datetimeFigureOut">
              <a:rPr lang="pl-PL" smtClean="0"/>
              <a:pPr/>
              <a:t>2020-01-20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469" y="551476"/>
            <a:ext cx="205740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lang="pl-PL" sz="35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749" y="6081712"/>
            <a:ext cx="555967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12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856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457155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7"/>
            <a:ext cx="7393782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9415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9425" y="6081713"/>
            <a:ext cx="1264444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12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9187ACAA-BA05-403C-B094-06E99B1B296A}" type="datetime1">
              <a:rPr lang="pl-PL" smtClean="0"/>
              <a:pPr/>
              <a:t>2020-01-20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469" y="551477"/>
            <a:ext cx="205740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lang="pl-PL" sz="35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749" y="6081713"/>
            <a:ext cx="555967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12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9317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457155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 smtClean="0"/>
              <a:t>C# project: LEGO</a:t>
            </a:r>
            <a:r>
              <a:rPr lang="pl-PL" sz="3200" dirty="0" smtClean="0">
                <a:latin typeface="Calibri"/>
              </a:rPr>
              <a:t>®</a:t>
            </a:r>
            <a:r>
              <a:rPr lang="pl-PL" sz="3200" dirty="0" smtClean="0"/>
              <a:t> analogy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6000" dirty="0" smtClean="0"/>
              <a:t>Project MEGO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3" y="4365104"/>
            <a:ext cx="5418015" cy="892696"/>
          </a:xfrm>
        </p:spPr>
        <p:txBody>
          <a:bodyPr>
            <a:normAutofit/>
          </a:bodyPr>
          <a:lstStyle/>
          <a:p>
            <a:r>
              <a:rPr lang="pl-PL" dirty="0"/>
              <a:t>Oleksii </a:t>
            </a:r>
            <a:r>
              <a:rPr lang="pl-PL" dirty="0" smtClean="0"/>
              <a:t>Kosobutskyi</a:t>
            </a:r>
            <a:r>
              <a:rPr lang="pl-PL" dirty="0"/>
              <a:t> </a:t>
            </a:r>
            <a:r>
              <a:rPr lang="pl-PL" dirty="0" smtClean="0"/>
              <a:t>and Adam Czub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main idea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Application written in Unity environment</a:t>
            </a:r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Creative</a:t>
            </a:r>
            <a:r>
              <a:rPr lang="pl-PL" dirty="0" smtClean="0"/>
              <a:t> </a:t>
            </a:r>
            <a:r>
              <a:rPr lang="pl-PL" dirty="0" err="1" smtClean="0"/>
              <a:t>game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MEGO: interactive possibility of playing with LEGO </a:t>
            </a:r>
            <a:br>
              <a:rPr lang="pl-PL" dirty="0" smtClean="0"/>
            </a:br>
            <a:r>
              <a:rPr lang="pl-PL" dirty="0" smtClean="0"/>
              <a:t>without real blocks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Designing tool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Great fun for kids and adults</a:t>
            </a:r>
            <a:endParaRPr lang="pl-PL" dirty="0"/>
          </a:p>
        </p:txBody>
      </p:sp>
      <p:pic>
        <p:nvPicPr>
          <p:cNvPr id="6146" name="Picture 2" descr="https://roomcopenhagen.com/wp-content/uploads/2014/02/4004-LEGO-Storage-Brick-8-Bright-Yellow-510x5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924944"/>
            <a:ext cx="3096344" cy="3096345"/>
          </a:xfrm>
          <a:prstGeom prst="rect">
            <a:avLst/>
          </a:prstGeom>
          <a:noFill/>
        </p:spPr>
      </p:pic>
      <p:sp>
        <p:nvSpPr>
          <p:cNvPr id="5" name="Prostokąt 4"/>
          <p:cNvSpPr/>
          <p:nvPr/>
        </p:nvSpPr>
        <p:spPr>
          <a:xfrm>
            <a:off x="5292080" y="6021288"/>
            <a:ext cx="3384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smtClean="0"/>
              <a:t>https://roomcopenhagen.com/wp-content/uploads/2014/02/4004-LEGO-Storage-Brick-8-Bright-Yellow-510x510.png</a:t>
            </a:r>
            <a:endParaRPr lang="pl-PL" sz="1100" dirty="0"/>
          </a:p>
        </p:txBody>
      </p:sp>
      <p:pic>
        <p:nvPicPr>
          <p:cNvPr id="48130" name="Picture 2" descr="Image result for uni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32656"/>
            <a:ext cx="3198539" cy="116396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039544" y="1628800"/>
            <a:ext cx="4104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https://commons.wikimedia.org/wiki/File:Official_unity_logo.png</a:t>
            </a:r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Functionality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3D </a:t>
            </a:r>
            <a:r>
              <a:rPr lang="pl-PL" dirty="0" err="1" smtClean="0"/>
              <a:t>space</a:t>
            </a:r>
            <a:r>
              <a:rPr lang="pl-PL" dirty="0" smtClean="0"/>
              <a:t> for </a:t>
            </a:r>
            <a:r>
              <a:rPr lang="pl-PL" dirty="0" err="1" smtClean="0"/>
              <a:t>building</a:t>
            </a:r>
            <a:r>
              <a:rPr lang="pl-PL" dirty="0" smtClean="0"/>
              <a:t> </a:t>
            </a:r>
            <a:r>
              <a:rPr lang="pl-PL" dirty="0" err="1" smtClean="0"/>
              <a:t>shapes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Different blocks designs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Blocks size dependent on smallest </a:t>
            </a:r>
            <a:br>
              <a:rPr lang="pl-PL" dirty="0" smtClean="0"/>
            </a:br>
            <a:r>
              <a:rPr lang="pl-PL" dirty="0" smtClean="0"/>
              <a:t>possible MEGO brick</a:t>
            </a:r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Possibility</a:t>
            </a:r>
            <a:r>
              <a:rPr lang="pl-PL" dirty="0" smtClean="0"/>
              <a:t> to </a:t>
            </a:r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 err="1" smtClean="0"/>
              <a:t>colours</a:t>
            </a:r>
            <a:r>
              <a:rPr lang="pl-PL" dirty="0" smtClean="0"/>
              <a:t> of </a:t>
            </a:r>
            <a:r>
              <a:rPr lang="pl-PL" dirty="0" err="1" smtClean="0"/>
              <a:t>blocks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angle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and </a:t>
            </a:r>
            <a:r>
              <a:rPr lang="pl-PL" dirty="0" err="1" smtClean="0"/>
              <a:t>zooming</a:t>
            </a:r>
            <a:r>
              <a:rPr lang="pl-PL" dirty="0" smtClean="0"/>
              <a:t> of </a:t>
            </a:r>
            <a:r>
              <a:rPr lang="pl-PL" dirty="0" err="1" smtClean="0"/>
              <a:t>made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project</a:t>
            </a:r>
            <a:endParaRPr lang="pl-PL" dirty="0"/>
          </a:p>
        </p:txBody>
      </p:sp>
      <p:pic>
        <p:nvPicPr>
          <p:cNvPr id="5122" name="Picture 2" descr="https://cdn.britannica.com/48/182648-050-6C20C6AB/LEGO-bric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61864"/>
            <a:ext cx="3803225" cy="2536751"/>
          </a:xfrm>
          <a:prstGeom prst="rect">
            <a:avLst/>
          </a:prstGeom>
          <a:noFill/>
        </p:spPr>
      </p:pic>
      <p:sp>
        <p:nvSpPr>
          <p:cNvPr id="5" name="Prostokąt 4"/>
          <p:cNvSpPr/>
          <p:nvPr/>
        </p:nvSpPr>
        <p:spPr>
          <a:xfrm>
            <a:off x="5040560" y="298214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100" dirty="0" smtClean="0"/>
              <a:t>https://cdn.britannica.com/48/182648-050-6C20C6AB/LEGO-bricks.jpg</a:t>
            </a:r>
            <a:endParaRPr lang="pl-PL" sz="1100" dirty="0"/>
          </a:p>
        </p:txBody>
      </p:sp>
      <p:pic>
        <p:nvPicPr>
          <p:cNvPr id="5126" name="Picture 6" descr="https://www.google.com/earth/outreach/images/tutorials_tb_17_map_control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198168"/>
            <a:ext cx="3371850" cy="2867025"/>
          </a:xfrm>
          <a:prstGeom prst="rect">
            <a:avLst/>
          </a:prstGeom>
          <a:noFill/>
        </p:spPr>
      </p:pic>
      <p:sp>
        <p:nvSpPr>
          <p:cNvPr id="8" name="Prostokąt 7"/>
          <p:cNvSpPr/>
          <p:nvPr/>
        </p:nvSpPr>
        <p:spPr>
          <a:xfrm>
            <a:off x="5004048" y="6078488"/>
            <a:ext cx="35283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smtClean="0"/>
              <a:t>https://www.google.com/earth/outreach/images/tutorials_tb_17_map_controls.gif</a:t>
            </a:r>
            <a:endParaRPr lang="pl-PL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Design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097" name="Picture 1" descr="C:\Users\Adas\Desktop\LEGO - desig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66268"/>
            <a:ext cx="7912646" cy="5159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408" y="1268760"/>
            <a:ext cx="845306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652120" y="6021288"/>
            <a:ext cx="31683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https://www.youtube.com/watch?v=0WZUgUtBxcg</a:t>
            </a:r>
            <a:endParaRPr lang="ru-RU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Interesting knowledge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123655"/>
          </a:xfrm>
        </p:spPr>
        <p:txBody>
          <a:bodyPr>
            <a:normAutofit lnSpcReduction="10000"/>
          </a:bodyPr>
          <a:lstStyle/>
          <a:p>
            <a:r>
              <a:rPr lang="pl-PL" sz="1900" dirty="0" smtClean="0"/>
              <a:t>Mouse pointing in 3D space:</a:t>
            </a:r>
          </a:p>
          <a:p>
            <a:endParaRPr lang="pl-PL" dirty="0" smtClean="0">
              <a:solidFill>
                <a:srgbClr val="6F42C1"/>
              </a:solidFill>
              <a:latin typeface="SFMono-Regular"/>
            </a:endParaRPr>
          </a:p>
          <a:p>
            <a:r>
              <a:rPr lang="de-DE" dirty="0" err="1" smtClean="0">
                <a:solidFill>
                  <a:srgbClr val="6F42C1"/>
                </a:solidFill>
                <a:latin typeface="SFMono-Regular"/>
              </a:rPr>
              <a:t>RaycastHit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buildPosHit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;</a:t>
            </a:r>
            <a:endParaRPr lang="pl-PL" dirty="0" smtClean="0">
              <a:solidFill>
                <a:srgbClr val="24292E"/>
              </a:solidFill>
              <a:latin typeface="SFMono-Regular"/>
            </a:endParaRPr>
          </a:p>
          <a:p>
            <a:r>
              <a:rPr lang="de-DE" dirty="0" err="1" smtClean="0">
                <a:solidFill>
                  <a:srgbClr val="D73A49"/>
                </a:solidFill>
                <a:latin typeface="SFMono-Regular"/>
              </a:rPr>
              <a:t>if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(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Physics.</a:t>
            </a:r>
            <a:r>
              <a:rPr lang="de-DE" dirty="0" err="1" smtClean="0">
                <a:solidFill>
                  <a:srgbClr val="6F42C1"/>
                </a:solidFill>
                <a:latin typeface="SFMono-Regular"/>
              </a:rPr>
              <a:t>Raycast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playerCamera.</a:t>
            </a:r>
            <a:r>
              <a:rPr lang="de-DE" dirty="0" err="1" smtClean="0">
                <a:solidFill>
                  <a:srgbClr val="6F42C1"/>
                </a:solidFill>
                <a:latin typeface="SFMono-Regular"/>
              </a:rPr>
              <a:t>ScreenPointToRay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dirty="0" err="1" smtClean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smtClean="0">
                <a:solidFill>
                  <a:srgbClr val="6F42C1"/>
                </a:solidFill>
                <a:latin typeface="SFMono-Regular"/>
              </a:rPr>
              <a:t>Vector3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Screen.width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smtClean="0">
                <a:solidFill>
                  <a:srgbClr val="D73A49"/>
                </a:solidFill>
                <a:latin typeface="SFMono-Regular"/>
              </a:rPr>
              <a:t>/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smtClean="0">
                <a:solidFill>
                  <a:srgbClr val="005CC5"/>
                </a:solidFill>
                <a:latin typeface="SFMono-Regular"/>
              </a:rPr>
              <a:t>2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Screen.height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smtClean="0">
                <a:solidFill>
                  <a:srgbClr val="D73A49"/>
                </a:solidFill>
                <a:latin typeface="SFMono-Regular"/>
              </a:rPr>
              <a:t>/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smtClean="0">
                <a:solidFill>
                  <a:srgbClr val="005CC5"/>
                </a:solidFill>
                <a:latin typeface="SFMono-Regular"/>
              </a:rPr>
              <a:t>2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dirty="0" smtClean="0">
                <a:solidFill>
                  <a:srgbClr val="005CC5"/>
                </a:solidFill>
                <a:latin typeface="SFMono-Regular"/>
              </a:rPr>
              <a:t>0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)), </a:t>
            </a:r>
            <a:r>
              <a:rPr lang="de-DE" dirty="0" smtClean="0">
                <a:solidFill>
                  <a:srgbClr val="D73A49"/>
                </a:solidFill>
                <a:latin typeface="SFMono-Regular"/>
              </a:rPr>
              <a:t>out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buildPosHit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dirty="0" smtClean="0">
                <a:solidFill>
                  <a:srgbClr val="005CC5"/>
                </a:solidFill>
                <a:latin typeface="SFMono-Regular"/>
              </a:rPr>
              <a:t>10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buildableSurfacesLayer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)) {</a:t>
            </a:r>
            <a:endParaRPr lang="pl-PL" dirty="0" smtClean="0">
              <a:solidFill>
                <a:srgbClr val="24292E"/>
              </a:solidFill>
              <a:latin typeface="SFMono-Regular"/>
            </a:endParaRPr>
          </a:p>
          <a:p>
            <a:pPr lvl="1"/>
            <a:r>
              <a:rPr lang="de-DE" dirty="0" smtClean="0">
                <a:solidFill>
                  <a:srgbClr val="6F42C1"/>
                </a:solidFill>
                <a:latin typeface="SFMono-Regular"/>
              </a:rPr>
              <a:t>Vector3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point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smtClean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buildPosHit.point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;</a:t>
            </a:r>
            <a:endParaRPr lang="pl-PL" dirty="0" smtClean="0">
              <a:solidFill>
                <a:srgbClr val="24292E"/>
              </a:solidFill>
              <a:latin typeface="SFMono-Regular"/>
            </a:endParaRPr>
          </a:p>
          <a:p>
            <a:pPr lvl="1"/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buildPos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smtClean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err="1" smtClean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smtClean="0">
                <a:solidFill>
                  <a:srgbClr val="6F42C1"/>
                </a:solidFill>
                <a:latin typeface="SFMono-Regular"/>
              </a:rPr>
              <a:t>Vector3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Mathf.</a:t>
            </a:r>
            <a:r>
              <a:rPr lang="de-DE" dirty="0" err="1" smtClean="0">
                <a:solidFill>
                  <a:srgbClr val="6F42C1"/>
                </a:solidFill>
                <a:latin typeface="SFMono-Regular"/>
              </a:rPr>
              <a:t>Round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point.x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), 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Mathf.</a:t>
            </a:r>
            <a:r>
              <a:rPr lang="de-DE" dirty="0" err="1" smtClean="0">
                <a:solidFill>
                  <a:srgbClr val="6F42C1"/>
                </a:solidFill>
                <a:latin typeface="SFMono-Regular"/>
              </a:rPr>
              <a:t>Round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point.y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), 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Mathf.</a:t>
            </a:r>
            <a:r>
              <a:rPr lang="de-DE" dirty="0" err="1" smtClean="0">
                <a:solidFill>
                  <a:srgbClr val="6F42C1"/>
                </a:solidFill>
                <a:latin typeface="SFMono-Regular"/>
              </a:rPr>
              <a:t>Round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point.z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));</a:t>
            </a:r>
            <a:endParaRPr lang="pl-PL" dirty="0" smtClean="0">
              <a:solidFill>
                <a:srgbClr val="24292E"/>
              </a:solidFill>
              <a:latin typeface="SFMono-Regular"/>
            </a:endParaRPr>
          </a:p>
          <a:p>
            <a:pPr lvl="1"/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canBuild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smtClean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err="1" smtClean="0">
                <a:solidFill>
                  <a:srgbClr val="005CC5"/>
                </a:solidFill>
                <a:latin typeface="SFMono-Regular"/>
              </a:rPr>
              <a:t>true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;</a:t>
            </a:r>
            <a:endParaRPr lang="pl-PL" dirty="0" smtClean="0">
              <a:solidFill>
                <a:srgbClr val="24292E"/>
              </a:solidFill>
              <a:latin typeface="SFMono-Regular"/>
            </a:endParaRPr>
          </a:p>
          <a:p>
            <a:r>
              <a:rPr lang="de-DE" dirty="0" smtClean="0">
                <a:solidFill>
                  <a:srgbClr val="24292E"/>
                </a:solidFill>
                <a:latin typeface="SFMono-Regular"/>
              </a:rPr>
              <a:t>} </a:t>
            </a:r>
            <a:r>
              <a:rPr lang="de-DE" dirty="0" err="1" smtClean="0">
                <a:solidFill>
                  <a:srgbClr val="D73A49"/>
                </a:solidFill>
                <a:latin typeface="SFMono-Regular"/>
              </a:rPr>
              <a:t>else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{</a:t>
            </a:r>
            <a:endParaRPr lang="pl-PL" dirty="0" smtClean="0">
              <a:solidFill>
                <a:srgbClr val="24292E"/>
              </a:solidFill>
              <a:latin typeface="SFMono-Regular"/>
            </a:endParaRPr>
          </a:p>
          <a:p>
            <a:pPr lvl="1"/>
            <a:r>
              <a:rPr lang="de-DE" dirty="0" err="1" smtClean="0">
                <a:solidFill>
                  <a:srgbClr val="6F42C1"/>
                </a:solidFill>
                <a:latin typeface="SFMono-Regular"/>
              </a:rPr>
              <a:t>Destroy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currentTemplateBlock.gameObject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);</a:t>
            </a:r>
            <a:endParaRPr lang="pl-PL" dirty="0" smtClean="0">
              <a:solidFill>
                <a:srgbClr val="24292E"/>
              </a:solidFill>
              <a:latin typeface="SFMono-Regular"/>
            </a:endParaRPr>
          </a:p>
          <a:p>
            <a:pPr lvl="1"/>
            <a:r>
              <a:rPr lang="de-DE" dirty="0" err="1" smtClean="0">
                <a:solidFill>
                  <a:srgbClr val="24292E"/>
                </a:solidFill>
                <a:latin typeface="SFMono-Regular"/>
              </a:rPr>
              <a:t>canBuild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smtClean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dirty="0" err="1" smtClean="0">
                <a:solidFill>
                  <a:srgbClr val="005CC5"/>
                </a:solidFill>
                <a:latin typeface="SFMono-Regular"/>
              </a:rPr>
              <a:t>false</a:t>
            </a:r>
            <a:r>
              <a:rPr lang="de-DE" dirty="0" smtClean="0">
                <a:solidFill>
                  <a:srgbClr val="24292E"/>
                </a:solidFill>
                <a:latin typeface="SFMono-Regular"/>
              </a:rPr>
              <a:t>;</a:t>
            </a:r>
            <a:endParaRPr lang="pl-PL" dirty="0" smtClean="0">
              <a:solidFill>
                <a:srgbClr val="24292E"/>
              </a:solidFill>
              <a:latin typeface="SFMono-Regular"/>
            </a:endParaRPr>
          </a:p>
          <a:p>
            <a:r>
              <a:rPr lang="de-DE" dirty="0" smtClean="0">
                <a:solidFill>
                  <a:srgbClr val="24292E"/>
                </a:solidFill>
                <a:latin typeface="SFMono-Regular"/>
              </a:rPr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Future</a:t>
            </a:r>
            <a:r>
              <a:rPr lang="pl-PL" dirty="0" smtClean="0"/>
              <a:t> </a:t>
            </a:r>
            <a:r>
              <a:rPr lang="pl-PL" dirty="0" err="1" smtClean="0"/>
              <a:t>upgrades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Integration with real life game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Introducing physics (what do we study it for?)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Different complicated shapes of elements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Designing own shapes of elements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Saving project in STL format for 3D printing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Unity Tutorial - 3D Block System - Pt 2: Tutorial – YouTube</a:t>
            </a:r>
            <a:r>
              <a:rPr lang="pl-PL" dirty="0" smtClean="0"/>
              <a:t> https://www.youtube.com/watch?v=0WZUgUtBxcg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UnityScripts</a:t>
            </a:r>
            <a:r>
              <a:rPr lang="en-US" dirty="0" smtClean="0"/>
              <a:t>/3D Block System Tutorial at master · </a:t>
            </a:r>
            <a:r>
              <a:rPr lang="en-US" dirty="0" smtClean="0"/>
              <a:t>c00pala/</a:t>
            </a:r>
            <a:r>
              <a:rPr lang="en-US" dirty="0" err="1" smtClean="0"/>
              <a:t>UnityScripts</a:t>
            </a:r>
            <a:r>
              <a:rPr lang="en-US" dirty="0" smtClean="0"/>
              <a:t> </a:t>
            </a:r>
            <a:r>
              <a:rPr lang="de-DE" smtClean="0"/>
              <a:t>https</a:t>
            </a:r>
            <a:r>
              <a:rPr lang="de-DE" dirty="0" smtClean="0"/>
              <a:t>://github.com/c00pala/UnityScripts/tree/master/3D%20Block%20System%20Tutorial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 you for your attention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Have a nice day</a:t>
            </a:r>
            <a:r>
              <a:rPr lang="pl-PL" dirty="0"/>
              <a:t>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zentacja2" id="{AF77654C-7985-4C0A-AE90-D1732C9A6E9E}" vid="{ACED2FCA-EB2A-46EB-A8D5-7E5CA93A5F09}"/>
    </a:ext>
  </a:extLst>
</a:theme>
</file>

<file path=ppt/theme/theme2.xml><?xml version="1.0" encoding="utf-8"?>
<a:theme xmlns:a="http://schemas.openxmlformats.org/drawingml/2006/main" name="E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zentacja2" id="{AF77654C-7985-4C0A-AE90-D1732C9A6E9E}" vid="{F610396C-B832-45C1-8145-0A8B0EF479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PW_WF_4-3.potx</Template>
  <TotalTime>160</TotalTime>
  <Words>194</Words>
  <Application>Microsoft Office PowerPoint</Application>
  <PresentationFormat>Экран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PL</vt:lpstr>
      <vt:lpstr>EN</vt:lpstr>
      <vt:lpstr>C# project: LEGO® analogy Project MEGO</vt:lpstr>
      <vt:lpstr>The main idea</vt:lpstr>
      <vt:lpstr>Functionality</vt:lpstr>
      <vt:lpstr>Design</vt:lpstr>
      <vt:lpstr>Prototype</vt:lpstr>
      <vt:lpstr>Interesting knowledge</vt:lpstr>
      <vt:lpstr>Future upgrades</vt:lpstr>
      <vt:lpstr>References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project: LEGO app</dc:title>
  <dc:creator>Adas</dc:creator>
  <cp:lastModifiedBy>Alex</cp:lastModifiedBy>
  <cp:revision>14</cp:revision>
  <dcterms:created xsi:type="dcterms:W3CDTF">2019-11-17T21:13:57Z</dcterms:created>
  <dcterms:modified xsi:type="dcterms:W3CDTF">2020-01-20T16:16:06Z</dcterms:modified>
</cp:coreProperties>
</file>