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83" r:id="rId1"/>
    <p:sldMasterId id="2147483684" r:id="rId2"/>
    <p:sldMasterId id="2147483685" r:id="rId3"/>
  </p:sldMasterIdLst>
  <p:notesMasterIdLst>
    <p:notesMasterId r:id="rId13"/>
  </p:notesMasterIdLst>
  <p:handoutMasterIdLst>
    <p:handoutMasterId r:id="rId14"/>
  </p:handoutMasterIdLst>
  <p:sldIdLst>
    <p:sldId id="257" r:id="rId4"/>
    <p:sldId id="258" r:id="rId5"/>
    <p:sldId id="268" r:id="rId6"/>
    <p:sldId id="270" r:id="rId7"/>
    <p:sldId id="273" r:id="rId8"/>
    <p:sldId id="274" r:id="rId9"/>
    <p:sldId id="275" r:id="rId10"/>
    <p:sldId id="277" r:id="rId11"/>
    <p:sldId id="276" r:id="rId12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5"/>
      <p:bold r:id="rId16"/>
      <p:italic r:id="rId17"/>
      <p:boldItalic r:id="rId18"/>
    </p:embeddedFont>
    <p:embeddedFont>
      <p:font typeface="Proxima Nova" panose="02000506030000020004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/>
    <p:restoredTop sz="94667"/>
  </p:normalViewPr>
  <p:slideViewPr>
    <p:cSldViewPr snapToGrid="0">
      <p:cViewPr varScale="1">
        <p:scale>
          <a:sx n="182" d="100"/>
          <a:sy n="182" d="100"/>
        </p:scale>
        <p:origin x="122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764" y="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7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font" Target="fonts/font5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8B67A-1672-4002-A5F6-B96BAED04DC7}" type="datetimeFigureOut">
              <a:rPr lang="uk-UA" smtClean="0"/>
              <a:t>07.06.19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14353-CE13-48C2-BADC-DE63385BFC0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78326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daa89862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3daa89862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daa89862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3daa89862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3876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daa89862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3daa89862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7577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daa89862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3daa89862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3912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daa89862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3daa89862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2661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daa89862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3daa89862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8802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daa89862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3daa89862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1759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daa89862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3daa89862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5185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>
            <a:spLocks noGrp="1"/>
          </p:cNvSpPr>
          <p:nvPr>
            <p:ph type="title"/>
          </p:nvPr>
        </p:nvSpPr>
        <p:spPr>
          <a:xfrm>
            <a:off x="514350" y="514350"/>
            <a:ext cx="8115120" cy="51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ubTitle" idx="1"/>
          </p:nvPr>
        </p:nvSpPr>
        <p:spPr>
          <a:xfrm>
            <a:off x="514350" y="1543050"/>
            <a:ext cx="8115120" cy="257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514350" y="514350"/>
            <a:ext cx="8115120" cy="51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514350" y="1543050"/>
            <a:ext cx="8115120" cy="257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514350" y="514350"/>
            <a:ext cx="8115120" cy="51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body" idx="1"/>
          </p:nvPr>
        </p:nvSpPr>
        <p:spPr>
          <a:xfrm>
            <a:off x="514350" y="1543050"/>
            <a:ext cx="3960090" cy="257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2"/>
          </p:nvPr>
        </p:nvSpPr>
        <p:spPr>
          <a:xfrm>
            <a:off x="4672620" y="1543050"/>
            <a:ext cx="3960090" cy="257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title"/>
          </p:nvPr>
        </p:nvSpPr>
        <p:spPr>
          <a:xfrm>
            <a:off x="514350" y="514350"/>
            <a:ext cx="8115120" cy="51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 txBox="1">
            <a:spLocks noGrp="1"/>
          </p:cNvSpPr>
          <p:nvPr>
            <p:ph type="subTitle" idx="1"/>
          </p:nvPr>
        </p:nvSpPr>
        <p:spPr>
          <a:xfrm>
            <a:off x="514350" y="514350"/>
            <a:ext cx="8115120" cy="2383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 txBox="1">
            <a:spLocks noGrp="1"/>
          </p:cNvSpPr>
          <p:nvPr>
            <p:ph type="title"/>
          </p:nvPr>
        </p:nvSpPr>
        <p:spPr>
          <a:xfrm>
            <a:off x="514350" y="514350"/>
            <a:ext cx="8115120" cy="51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body" idx="1"/>
          </p:nvPr>
        </p:nvSpPr>
        <p:spPr>
          <a:xfrm>
            <a:off x="514350" y="1543050"/>
            <a:ext cx="3960090" cy="1226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body" idx="2"/>
          </p:nvPr>
        </p:nvSpPr>
        <p:spPr>
          <a:xfrm>
            <a:off x="514350" y="2886300"/>
            <a:ext cx="3960090" cy="1226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body" idx="3"/>
          </p:nvPr>
        </p:nvSpPr>
        <p:spPr>
          <a:xfrm>
            <a:off x="4672620" y="1543050"/>
            <a:ext cx="3960090" cy="257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>
            <a:off x="514350" y="514350"/>
            <a:ext cx="8115120" cy="51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>
            <a:off x="514350" y="1543050"/>
            <a:ext cx="3960090" cy="257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body" idx="2"/>
          </p:nvPr>
        </p:nvSpPr>
        <p:spPr>
          <a:xfrm>
            <a:off x="4672620" y="1543050"/>
            <a:ext cx="3960090" cy="1226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body" idx="3"/>
          </p:nvPr>
        </p:nvSpPr>
        <p:spPr>
          <a:xfrm>
            <a:off x="4672620" y="2886300"/>
            <a:ext cx="3960090" cy="1226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>
            <a:spLocks noGrp="1"/>
          </p:cNvSpPr>
          <p:nvPr>
            <p:ph type="title"/>
          </p:nvPr>
        </p:nvSpPr>
        <p:spPr>
          <a:xfrm>
            <a:off x="514350" y="514350"/>
            <a:ext cx="8115120" cy="51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body" idx="1"/>
          </p:nvPr>
        </p:nvSpPr>
        <p:spPr>
          <a:xfrm>
            <a:off x="514350" y="1543050"/>
            <a:ext cx="3960090" cy="1226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body" idx="2"/>
          </p:nvPr>
        </p:nvSpPr>
        <p:spPr>
          <a:xfrm>
            <a:off x="4672620" y="1543050"/>
            <a:ext cx="3960090" cy="1226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body" idx="3"/>
          </p:nvPr>
        </p:nvSpPr>
        <p:spPr>
          <a:xfrm>
            <a:off x="514350" y="2886300"/>
            <a:ext cx="8115120" cy="1226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>
            <a:spLocks noGrp="1"/>
          </p:cNvSpPr>
          <p:nvPr>
            <p:ph type="title"/>
          </p:nvPr>
        </p:nvSpPr>
        <p:spPr>
          <a:xfrm>
            <a:off x="514350" y="514350"/>
            <a:ext cx="8115120" cy="51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body" idx="1"/>
          </p:nvPr>
        </p:nvSpPr>
        <p:spPr>
          <a:xfrm>
            <a:off x="514350" y="1543050"/>
            <a:ext cx="8115120" cy="1226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body" idx="2"/>
          </p:nvPr>
        </p:nvSpPr>
        <p:spPr>
          <a:xfrm>
            <a:off x="514350" y="2886300"/>
            <a:ext cx="8115120" cy="1226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 txBox="1">
            <a:spLocks noGrp="1"/>
          </p:cNvSpPr>
          <p:nvPr>
            <p:ph type="title"/>
          </p:nvPr>
        </p:nvSpPr>
        <p:spPr>
          <a:xfrm>
            <a:off x="514350" y="514350"/>
            <a:ext cx="8115120" cy="51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  <p:sp>
        <p:nvSpPr>
          <p:cNvPr id="90" name="Google Shape;90;p24"/>
          <p:cNvSpPr txBox="1">
            <a:spLocks noGrp="1"/>
          </p:cNvSpPr>
          <p:nvPr>
            <p:ph type="body" idx="1"/>
          </p:nvPr>
        </p:nvSpPr>
        <p:spPr>
          <a:xfrm>
            <a:off x="514350" y="1543050"/>
            <a:ext cx="3960090" cy="1226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  <p:sp>
        <p:nvSpPr>
          <p:cNvPr id="91" name="Google Shape;91;p24"/>
          <p:cNvSpPr txBox="1">
            <a:spLocks noGrp="1"/>
          </p:cNvSpPr>
          <p:nvPr>
            <p:ph type="body" idx="2"/>
          </p:nvPr>
        </p:nvSpPr>
        <p:spPr>
          <a:xfrm>
            <a:off x="4672620" y="1543050"/>
            <a:ext cx="3960090" cy="1226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body" idx="3"/>
          </p:nvPr>
        </p:nvSpPr>
        <p:spPr>
          <a:xfrm>
            <a:off x="4672620" y="2886300"/>
            <a:ext cx="3960090" cy="1226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body" idx="4"/>
          </p:nvPr>
        </p:nvSpPr>
        <p:spPr>
          <a:xfrm>
            <a:off x="514350" y="2886300"/>
            <a:ext cx="3960090" cy="1226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>
            <a:spLocks noGrp="1"/>
          </p:cNvSpPr>
          <p:nvPr>
            <p:ph type="title"/>
          </p:nvPr>
        </p:nvSpPr>
        <p:spPr>
          <a:xfrm>
            <a:off x="514350" y="514350"/>
            <a:ext cx="8115120" cy="51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body" idx="1"/>
          </p:nvPr>
        </p:nvSpPr>
        <p:spPr>
          <a:xfrm>
            <a:off x="514350" y="1543050"/>
            <a:ext cx="8115120" cy="257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body" idx="2"/>
          </p:nvPr>
        </p:nvSpPr>
        <p:spPr>
          <a:xfrm>
            <a:off x="514350" y="1543050"/>
            <a:ext cx="8115120" cy="257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  <p:pic>
        <p:nvPicPr>
          <p:cNvPr id="98" name="Google Shape;98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60550" y="1543050"/>
            <a:ext cx="3222720" cy="2571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60550" y="1543050"/>
            <a:ext cx="3222720" cy="257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-SLIDE-DARK-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156231" y="131197"/>
            <a:ext cx="9293087" cy="5012303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8250"/>
              </a:lnSpc>
              <a:defRPr sz="1125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</a:t>
            </a:r>
            <a:br>
              <a:rPr lang="uk-UA" dirty="0"/>
            </a:br>
            <a:r>
              <a:rPr lang="en-US" dirty="0"/>
              <a:t>TO</a:t>
            </a:r>
            <a:r>
              <a:rPr lang="uk-UA" dirty="0"/>
              <a:t> </a:t>
            </a:r>
            <a:r>
              <a:rPr lang="en-US" dirty="0"/>
              <a:t>BE</a:t>
            </a:r>
            <a:r>
              <a:rPr lang="uk-UA" dirty="0"/>
              <a:t> </a:t>
            </a:r>
            <a:r>
              <a:rPr lang="en-US" dirty="0"/>
              <a:t>CAPI</a:t>
            </a:r>
            <a:br>
              <a:rPr lang="uk-UA" dirty="0"/>
            </a:br>
            <a:r>
              <a:rPr lang="en-US" dirty="0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514350" y="4436269"/>
            <a:ext cx="2600325" cy="2214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5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20099649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 txBox="1">
            <a:spLocks noGrp="1"/>
          </p:cNvSpPr>
          <p:nvPr>
            <p:ph type="title"/>
          </p:nvPr>
        </p:nvSpPr>
        <p:spPr>
          <a:xfrm>
            <a:off x="514350" y="514350"/>
            <a:ext cx="8115120" cy="51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  <p:sp>
        <p:nvSpPr>
          <p:cNvPr id="109" name="Google Shape;109;p28"/>
          <p:cNvSpPr txBox="1">
            <a:spLocks noGrp="1"/>
          </p:cNvSpPr>
          <p:nvPr>
            <p:ph type="subTitle" idx="1"/>
          </p:nvPr>
        </p:nvSpPr>
        <p:spPr>
          <a:xfrm>
            <a:off x="514350" y="1543050"/>
            <a:ext cx="8115120" cy="257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 txBox="1">
            <a:spLocks noGrp="1"/>
          </p:cNvSpPr>
          <p:nvPr>
            <p:ph type="title"/>
          </p:nvPr>
        </p:nvSpPr>
        <p:spPr>
          <a:xfrm>
            <a:off x="514350" y="514350"/>
            <a:ext cx="8115120" cy="51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  <p:sp>
        <p:nvSpPr>
          <p:cNvPr id="112" name="Google Shape;112;p29"/>
          <p:cNvSpPr txBox="1">
            <a:spLocks noGrp="1"/>
          </p:cNvSpPr>
          <p:nvPr>
            <p:ph type="body" idx="1"/>
          </p:nvPr>
        </p:nvSpPr>
        <p:spPr>
          <a:xfrm>
            <a:off x="514350" y="1543050"/>
            <a:ext cx="8115120" cy="257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0"/>
          <p:cNvSpPr txBox="1">
            <a:spLocks noGrp="1"/>
          </p:cNvSpPr>
          <p:nvPr>
            <p:ph type="title"/>
          </p:nvPr>
        </p:nvSpPr>
        <p:spPr>
          <a:xfrm>
            <a:off x="514350" y="514350"/>
            <a:ext cx="8115120" cy="51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  <p:sp>
        <p:nvSpPr>
          <p:cNvPr id="115" name="Google Shape;115;p30"/>
          <p:cNvSpPr txBox="1">
            <a:spLocks noGrp="1"/>
          </p:cNvSpPr>
          <p:nvPr>
            <p:ph type="body" idx="1"/>
          </p:nvPr>
        </p:nvSpPr>
        <p:spPr>
          <a:xfrm>
            <a:off x="514350" y="1543050"/>
            <a:ext cx="3960090" cy="257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  <p:sp>
        <p:nvSpPr>
          <p:cNvPr id="116" name="Google Shape;116;p30"/>
          <p:cNvSpPr txBox="1">
            <a:spLocks noGrp="1"/>
          </p:cNvSpPr>
          <p:nvPr>
            <p:ph type="body" idx="2"/>
          </p:nvPr>
        </p:nvSpPr>
        <p:spPr>
          <a:xfrm>
            <a:off x="4672620" y="1543050"/>
            <a:ext cx="3960090" cy="257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1"/>
          <p:cNvSpPr txBox="1">
            <a:spLocks noGrp="1"/>
          </p:cNvSpPr>
          <p:nvPr>
            <p:ph type="title"/>
          </p:nvPr>
        </p:nvSpPr>
        <p:spPr>
          <a:xfrm>
            <a:off x="514350" y="514350"/>
            <a:ext cx="8115120" cy="51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2"/>
          <p:cNvSpPr txBox="1">
            <a:spLocks noGrp="1"/>
          </p:cNvSpPr>
          <p:nvPr>
            <p:ph type="subTitle" idx="1"/>
          </p:nvPr>
        </p:nvSpPr>
        <p:spPr>
          <a:xfrm>
            <a:off x="514350" y="514350"/>
            <a:ext cx="8115120" cy="2383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 txBox="1">
            <a:spLocks noGrp="1"/>
          </p:cNvSpPr>
          <p:nvPr>
            <p:ph type="title"/>
          </p:nvPr>
        </p:nvSpPr>
        <p:spPr>
          <a:xfrm>
            <a:off x="514350" y="514350"/>
            <a:ext cx="8115120" cy="51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body" idx="1"/>
          </p:nvPr>
        </p:nvSpPr>
        <p:spPr>
          <a:xfrm>
            <a:off x="514350" y="1543050"/>
            <a:ext cx="3960090" cy="1226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body" idx="2"/>
          </p:nvPr>
        </p:nvSpPr>
        <p:spPr>
          <a:xfrm>
            <a:off x="514350" y="2886300"/>
            <a:ext cx="3960090" cy="1226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3"/>
          </p:nvPr>
        </p:nvSpPr>
        <p:spPr>
          <a:xfrm>
            <a:off x="4672620" y="1543050"/>
            <a:ext cx="3960090" cy="257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4"/>
          <p:cNvSpPr txBox="1">
            <a:spLocks noGrp="1"/>
          </p:cNvSpPr>
          <p:nvPr>
            <p:ph type="title"/>
          </p:nvPr>
        </p:nvSpPr>
        <p:spPr>
          <a:xfrm>
            <a:off x="514350" y="514350"/>
            <a:ext cx="8115120" cy="51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514350" y="1543050"/>
            <a:ext cx="3960090" cy="257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body" idx="2"/>
          </p:nvPr>
        </p:nvSpPr>
        <p:spPr>
          <a:xfrm>
            <a:off x="4672620" y="1543050"/>
            <a:ext cx="3960090" cy="1226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  <p:sp>
        <p:nvSpPr>
          <p:cNvPr id="130" name="Google Shape;130;p34"/>
          <p:cNvSpPr txBox="1">
            <a:spLocks noGrp="1"/>
          </p:cNvSpPr>
          <p:nvPr>
            <p:ph type="body" idx="3"/>
          </p:nvPr>
        </p:nvSpPr>
        <p:spPr>
          <a:xfrm>
            <a:off x="4672620" y="2886300"/>
            <a:ext cx="3960090" cy="1226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5"/>
          <p:cNvSpPr txBox="1">
            <a:spLocks noGrp="1"/>
          </p:cNvSpPr>
          <p:nvPr>
            <p:ph type="title"/>
          </p:nvPr>
        </p:nvSpPr>
        <p:spPr>
          <a:xfrm>
            <a:off x="514350" y="514350"/>
            <a:ext cx="8115120" cy="51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body" idx="1"/>
          </p:nvPr>
        </p:nvSpPr>
        <p:spPr>
          <a:xfrm>
            <a:off x="514350" y="1543050"/>
            <a:ext cx="3960090" cy="1226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  <p:sp>
        <p:nvSpPr>
          <p:cNvPr id="134" name="Google Shape;134;p35"/>
          <p:cNvSpPr txBox="1">
            <a:spLocks noGrp="1"/>
          </p:cNvSpPr>
          <p:nvPr>
            <p:ph type="body" idx="2"/>
          </p:nvPr>
        </p:nvSpPr>
        <p:spPr>
          <a:xfrm>
            <a:off x="4672620" y="1543050"/>
            <a:ext cx="3960090" cy="1226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  <p:sp>
        <p:nvSpPr>
          <p:cNvPr id="135" name="Google Shape;135;p35"/>
          <p:cNvSpPr txBox="1">
            <a:spLocks noGrp="1"/>
          </p:cNvSpPr>
          <p:nvPr>
            <p:ph type="body" idx="3"/>
          </p:nvPr>
        </p:nvSpPr>
        <p:spPr>
          <a:xfrm>
            <a:off x="514350" y="2886300"/>
            <a:ext cx="8115120" cy="1226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6"/>
          <p:cNvSpPr txBox="1">
            <a:spLocks noGrp="1"/>
          </p:cNvSpPr>
          <p:nvPr>
            <p:ph type="title"/>
          </p:nvPr>
        </p:nvSpPr>
        <p:spPr>
          <a:xfrm>
            <a:off x="514350" y="514350"/>
            <a:ext cx="8115120" cy="51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  <p:sp>
        <p:nvSpPr>
          <p:cNvPr id="138" name="Google Shape;138;p36"/>
          <p:cNvSpPr txBox="1">
            <a:spLocks noGrp="1"/>
          </p:cNvSpPr>
          <p:nvPr>
            <p:ph type="body" idx="1"/>
          </p:nvPr>
        </p:nvSpPr>
        <p:spPr>
          <a:xfrm>
            <a:off x="514350" y="1543050"/>
            <a:ext cx="8115120" cy="1226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  <p:sp>
        <p:nvSpPr>
          <p:cNvPr id="139" name="Google Shape;139;p36"/>
          <p:cNvSpPr txBox="1">
            <a:spLocks noGrp="1"/>
          </p:cNvSpPr>
          <p:nvPr>
            <p:ph type="body" idx="2"/>
          </p:nvPr>
        </p:nvSpPr>
        <p:spPr>
          <a:xfrm>
            <a:off x="514350" y="2886300"/>
            <a:ext cx="8115120" cy="1226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7"/>
          <p:cNvSpPr txBox="1">
            <a:spLocks noGrp="1"/>
          </p:cNvSpPr>
          <p:nvPr>
            <p:ph type="title"/>
          </p:nvPr>
        </p:nvSpPr>
        <p:spPr>
          <a:xfrm>
            <a:off x="514350" y="514350"/>
            <a:ext cx="8115120" cy="51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  <p:sp>
        <p:nvSpPr>
          <p:cNvPr id="142" name="Google Shape;142;p37"/>
          <p:cNvSpPr txBox="1">
            <a:spLocks noGrp="1"/>
          </p:cNvSpPr>
          <p:nvPr>
            <p:ph type="body" idx="1"/>
          </p:nvPr>
        </p:nvSpPr>
        <p:spPr>
          <a:xfrm>
            <a:off x="514350" y="1543050"/>
            <a:ext cx="3960090" cy="1226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  <p:sp>
        <p:nvSpPr>
          <p:cNvPr id="143" name="Google Shape;143;p37"/>
          <p:cNvSpPr txBox="1">
            <a:spLocks noGrp="1"/>
          </p:cNvSpPr>
          <p:nvPr>
            <p:ph type="body" idx="2"/>
          </p:nvPr>
        </p:nvSpPr>
        <p:spPr>
          <a:xfrm>
            <a:off x="4672620" y="1543050"/>
            <a:ext cx="3960090" cy="1226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  <p:sp>
        <p:nvSpPr>
          <p:cNvPr id="144" name="Google Shape;144;p37"/>
          <p:cNvSpPr txBox="1">
            <a:spLocks noGrp="1"/>
          </p:cNvSpPr>
          <p:nvPr>
            <p:ph type="body" idx="3"/>
          </p:nvPr>
        </p:nvSpPr>
        <p:spPr>
          <a:xfrm>
            <a:off x="4672620" y="2886300"/>
            <a:ext cx="3960090" cy="1226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  <p:sp>
        <p:nvSpPr>
          <p:cNvPr id="145" name="Google Shape;145;p37"/>
          <p:cNvSpPr txBox="1">
            <a:spLocks noGrp="1"/>
          </p:cNvSpPr>
          <p:nvPr>
            <p:ph type="body" idx="4"/>
          </p:nvPr>
        </p:nvSpPr>
        <p:spPr>
          <a:xfrm>
            <a:off x="514350" y="2886300"/>
            <a:ext cx="3960090" cy="1226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8"/>
          <p:cNvSpPr txBox="1">
            <a:spLocks noGrp="1"/>
          </p:cNvSpPr>
          <p:nvPr>
            <p:ph type="title"/>
          </p:nvPr>
        </p:nvSpPr>
        <p:spPr>
          <a:xfrm>
            <a:off x="514350" y="514350"/>
            <a:ext cx="8115120" cy="51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  <p:sp>
        <p:nvSpPr>
          <p:cNvPr id="148" name="Google Shape;148;p38"/>
          <p:cNvSpPr txBox="1">
            <a:spLocks noGrp="1"/>
          </p:cNvSpPr>
          <p:nvPr>
            <p:ph type="body" idx="1"/>
          </p:nvPr>
        </p:nvSpPr>
        <p:spPr>
          <a:xfrm>
            <a:off x="514350" y="1543050"/>
            <a:ext cx="8115120" cy="257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  <p:sp>
        <p:nvSpPr>
          <p:cNvPr id="149" name="Google Shape;149;p38"/>
          <p:cNvSpPr txBox="1">
            <a:spLocks noGrp="1"/>
          </p:cNvSpPr>
          <p:nvPr>
            <p:ph type="body" idx="2"/>
          </p:nvPr>
        </p:nvSpPr>
        <p:spPr>
          <a:xfrm>
            <a:off x="514350" y="1543050"/>
            <a:ext cx="8115120" cy="257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  <p:pic>
        <p:nvPicPr>
          <p:cNvPr id="150" name="Google Shape;150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60550" y="1543050"/>
            <a:ext cx="3222720" cy="2571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60550" y="1543050"/>
            <a:ext cx="3222720" cy="257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469280" y="4430160"/>
            <a:ext cx="1159920" cy="19872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-156330" y="131220"/>
            <a:ext cx="9292860" cy="5012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514350" y="4436370"/>
            <a:ext cx="2600100" cy="221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3750" rIns="67500" bIns="3375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8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7469280" y="4430160"/>
            <a:ext cx="1159920" cy="19872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6"/>
          <p:cNvSpPr txBox="1">
            <a:spLocks noGrp="1"/>
          </p:cNvSpPr>
          <p:nvPr>
            <p:ph type="title"/>
          </p:nvPr>
        </p:nvSpPr>
        <p:spPr>
          <a:xfrm>
            <a:off x="514350" y="514350"/>
            <a:ext cx="8115120" cy="51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3750" rIns="67500" bIns="3375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  <p:sp>
        <p:nvSpPr>
          <p:cNvPr id="103" name="Google Shape;103;p26"/>
          <p:cNvSpPr txBox="1">
            <a:spLocks noGrp="1"/>
          </p:cNvSpPr>
          <p:nvPr>
            <p:ph type="body" idx="1"/>
          </p:nvPr>
        </p:nvSpPr>
        <p:spPr>
          <a:xfrm>
            <a:off x="514350" y="1543050"/>
            <a:ext cx="2600100" cy="257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3750" rIns="67500" bIns="3375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  <p:sp>
        <p:nvSpPr>
          <p:cNvPr id="104" name="Google Shape;104;p26"/>
          <p:cNvSpPr txBox="1">
            <a:spLocks noGrp="1"/>
          </p:cNvSpPr>
          <p:nvPr>
            <p:ph type="body" idx="2"/>
          </p:nvPr>
        </p:nvSpPr>
        <p:spPr>
          <a:xfrm>
            <a:off x="3272400" y="1543050"/>
            <a:ext cx="2599020" cy="257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3750" rIns="67500" bIns="3375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body" idx="3"/>
          </p:nvPr>
        </p:nvSpPr>
        <p:spPr>
          <a:xfrm>
            <a:off x="6029370" y="1543050"/>
            <a:ext cx="2600100" cy="257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3750" rIns="67500" bIns="3375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Proxima Nova Black" panose="02000506030000020004" pitchFamily="2" charset="0"/>
              </a:rPr>
              <a:t>KNATIVE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02814" y="3877857"/>
            <a:ext cx="3841265" cy="221456"/>
          </a:xfrm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</a:rPr>
              <a:t>Oleksii Khoriev</a:t>
            </a:r>
          </a:p>
          <a:p>
            <a:r>
              <a:rPr lang="en-US" sz="2400" dirty="0">
                <a:solidFill>
                  <a:schemeClr val="bg1"/>
                </a:solidFill>
              </a:rPr>
              <a:t>Critical Services</a:t>
            </a:r>
          </a:p>
        </p:txBody>
      </p:sp>
    </p:spTree>
    <p:extLst>
      <p:ext uri="{BB962C8B-B14F-4D97-AF65-F5344CB8AC3E}">
        <p14:creationId xmlns:p14="http://schemas.microsoft.com/office/powerpoint/2010/main" val="1676121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1"/>
          <p:cNvSpPr txBox="1"/>
          <p:nvPr/>
        </p:nvSpPr>
        <p:spPr>
          <a:xfrm>
            <a:off x="445770" y="243420"/>
            <a:ext cx="81150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3750" rIns="67500" bIns="337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What is Knative</a:t>
            </a:r>
            <a:endParaRPr sz="330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1" name="Google Shape;171;p41"/>
          <p:cNvSpPr/>
          <p:nvPr/>
        </p:nvSpPr>
        <p:spPr>
          <a:xfrm>
            <a:off x="204950" y="1064625"/>
            <a:ext cx="87282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139700" lvl="0" indent="319088" algn="just">
              <a:lnSpc>
                <a:spcPct val="150000"/>
              </a:lnSpc>
              <a:buClr>
                <a:srgbClr val="D9D9D9"/>
              </a:buClr>
              <a:buSzPts val="1400"/>
            </a:pPr>
            <a:r>
              <a:rPr lang="en-US" b="1" u="sng" dirty="0" err="1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Knative</a:t>
            </a:r>
            <a:r>
              <a:rPr lang="en-US" b="1" dirty="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extends Kubernetes to provide a set of middleware components that are essential to build modern, source-centric, and container-based applications that can run anywhere: on premises, in the cloud, or even in a third-party data center.</a:t>
            </a:r>
          </a:p>
          <a:p>
            <a:pPr marL="139700" lvl="0" indent="319088" algn="just">
              <a:lnSpc>
                <a:spcPct val="150000"/>
              </a:lnSpc>
              <a:buClr>
                <a:srgbClr val="D9D9D9"/>
              </a:buClr>
              <a:buSzPts val="1400"/>
            </a:pPr>
            <a:r>
              <a:rPr lang="en-US" b="1" u="sng" dirty="0" err="1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Knative</a:t>
            </a:r>
            <a:r>
              <a:rPr lang="en-US" dirty="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 adds three loosely-coupled components to provide a complete </a:t>
            </a:r>
            <a:r>
              <a:rPr lang="en-US" dirty="0" err="1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serverless</a:t>
            </a:r>
            <a:r>
              <a:rPr lang="en-US" dirty="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 platform: </a:t>
            </a:r>
            <a:r>
              <a:rPr lang="en-US" b="1" u="sng" dirty="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Build</a:t>
            </a:r>
            <a:r>
              <a:rPr lang="en-US" dirty="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b="1" u="sng" dirty="0" err="1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Eventing</a:t>
            </a:r>
            <a:r>
              <a:rPr lang="en-US" dirty="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, and </a:t>
            </a:r>
            <a:r>
              <a:rPr lang="en-US" b="1" u="sng" dirty="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Serving</a:t>
            </a:r>
            <a:r>
              <a:rPr lang="en-US" dirty="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lang="en" dirty="0">
              <a:solidFill>
                <a:srgbClr val="D9D9D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>
              <a:lnSpc>
                <a:spcPct val="150000"/>
              </a:lnSpc>
              <a:buClr>
                <a:srgbClr val="D9D9D9"/>
              </a:buClr>
              <a:buSzPts val="1400"/>
              <a:buFont typeface="Open Sans"/>
              <a:buChar char="●"/>
            </a:pPr>
            <a:r>
              <a:rPr lang="en-US" b="1" u="sng" dirty="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Build</a:t>
            </a:r>
            <a:r>
              <a:rPr lang="en-US" dirty="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 provides a pluggable model for building containers from source code.</a:t>
            </a:r>
          </a:p>
          <a:p>
            <a:pPr marL="457200" lvl="0" indent="-317500">
              <a:lnSpc>
                <a:spcPct val="150000"/>
              </a:lnSpc>
              <a:buClr>
                <a:srgbClr val="D9D9D9"/>
              </a:buClr>
              <a:buSzPts val="1400"/>
              <a:buFont typeface="Open Sans"/>
              <a:buChar char="●"/>
            </a:pPr>
            <a:r>
              <a:rPr lang="en-US" b="1" u="sng" dirty="0" err="1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Eventing</a:t>
            </a:r>
            <a:r>
              <a:rPr lang="en-US" dirty="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 allows apps/functions to publish to, and subscribe to, event streams such as external events, internal events, Google Cloud Pub/Sub</a:t>
            </a:r>
            <a:r>
              <a:rPr lang="ru-UA" dirty="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n-US" dirty="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 Apache Kafka</a:t>
            </a:r>
            <a:r>
              <a:rPr lang="ru-UA" dirty="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and others.</a:t>
            </a:r>
          </a:p>
          <a:p>
            <a:pPr marL="457200" lvl="0" indent="-317500">
              <a:lnSpc>
                <a:spcPct val="150000"/>
              </a:lnSpc>
              <a:buClr>
                <a:srgbClr val="D9D9D9"/>
              </a:buClr>
              <a:buSzPts val="1400"/>
              <a:buFont typeface="Open Sans"/>
              <a:buChar char="●"/>
            </a:pPr>
            <a:r>
              <a:rPr lang="en-US" b="1" u="sng" dirty="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Serving</a:t>
            </a:r>
            <a:r>
              <a:rPr lang="en-US" dirty="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 provides the ability to easily run applications/functions and scale them up or scale them down to zero.</a:t>
            </a:r>
            <a:endParaRPr dirty="0">
              <a:solidFill>
                <a:srgbClr val="D9D9D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1"/>
          <p:cNvSpPr txBox="1"/>
          <p:nvPr/>
        </p:nvSpPr>
        <p:spPr>
          <a:xfrm>
            <a:off x="445770" y="243420"/>
            <a:ext cx="81150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3750" rIns="67500" bIns="337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What is Knative</a:t>
            </a:r>
            <a:endParaRPr sz="330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1" name="Google Shape;171;p41"/>
          <p:cNvSpPr/>
          <p:nvPr/>
        </p:nvSpPr>
        <p:spPr>
          <a:xfrm>
            <a:off x="204950" y="1064625"/>
            <a:ext cx="87282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139700" lvl="0" indent="319088" algn="just">
              <a:lnSpc>
                <a:spcPct val="150000"/>
              </a:lnSpc>
              <a:buClr>
                <a:srgbClr val="D9D9D9"/>
              </a:buClr>
              <a:buSzPts val="1400"/>
            </a:pPr>
            <a:r>
              <a:rPr lang="en-US" b="1" u="sng" dirty="0" err="1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Knative</a:t>
            </a:r>
            <a:r>
              <a:rPr lang="en-US" b="1" dirty="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based on Kubernetes, </a:t>
            </a:r>
            <a:r>
              <a:rPr lang="en-US" dirty="0" err="1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Istio</a:t>
            </a:r>
            <a:r>
              <a:rPr lang="en-US" dirty="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 and other components which created by Google, Pivotal, SAP, Red Hat, IBM, and many others contributors.</a:t>
            </a:r>
          </a:p>
          <a:p>
            <a:pPr marL="139700" lvl="0" indent="319088" algn="just">
              <a:lnSpc>
                <a:spcPct val="150000"/>
              </a:lnSpc>
              <a:buClr>
                <a:srgbClr val="D9D9D9"/>
              </a:buClr>
              <a:buSzPts val="1400"/>
            </a:pPr>
            <a:endParaRPr lang="en-US" dirty="0">
              <a:solidFill>
                <a:srgbClr val="D9D9D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30" name="Picture 6" descr="Image result for knative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102" y="1769428"/>
            <a:ext cx="4948462" cy="322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68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1"/>
          <p:cNvSpPr txBox="1"/>
          <p:nvPr/>
        </p:nvSpPr>
        <p:spPr>
          <a:xfrm>
            <a:off x="445770" y="243420"/>
            <a:ext cx="81150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3750" rIns="67500" bIns="337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Knative Build</a:t>
            </a:r>
            <a:endParaRPr sz="330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1" name="Google Shape;171;p41"/>
          <p:cNvSpPr/>
          <p:nvPr/>
        </p:nvSpPr>
        <p:spPr>
          <a:xfrm>
            <a:off x="204950" y="1064625"/>
            <a:ext cx="87282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139700" lvl="0" indent="319088" algn="just">
              <a:lnSpc>
                <a:spcPct val="150000"/>
              </a:lnSpc>
              <a:buClr>
                <a:srgbClr val="D9D9D9"/>
              </a:buClr>
              <a:buSzPts val="1400"/>
            </a:pPr>
            <a:r>
              <a:rPr lang="en-US" b="1" u="sng" dirty="0" err="1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Knative</a:t>
            </a:r>
            <a:r>
              <a:rPr lang="en-US" b="1" u="sng" dirty="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b="1" u="sng" dirty="0" err="1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Buld</a:t>
            </a:r>
            <a:r>
              <a:rPr lang="en-US" b="1" dirty="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is a way to do an on-cluster build of container images from your source code i.e. source-to-image, the built container image can then be used in other Kubernetes resources like </a:t>
            </a:r>
            <a:r>
              <a:rPr lang="en-US" dirty="0" err="1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Knative</a:t>
            </a:r>
            <a:r>
              <a:rPr lang="en-US" dirty="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 serving service.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976" y="2239639"/>
            <a:ext cx="2566439" cy="192483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23386" y="2195769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D9D9D9"/>
                </a:solidFill>
                <a:latin typeface="Open Sans"/>
                <a:ea typeface="Open Sans"/>
                <a:cs typeface="Open Sans"/>
              </a:rPr>
              <a:t>● Build pipelines can consist of multiple steps</a:t>
            </a:r>
          </a:p>
          <a:p>
            <a:r>
              <a:rPr lang="en-US" dirty="0">
                <a:solidFill>
                  <a:srgbClr val="D9D9D9"/>
                </a:solidFill>
                <a:latin typeface="Open Sans"/>
                <a:ea typeface="Open Sans"/>
                <a:cs typeface="Open Sans"/>
              </a:rPr>
              <a:t>● Each build step is a container image.</a:t>
            </a:r>
          </a:p>
          <a:p>
            <a:r>
              <a:rPr lang="en-US" dirty="0">
                <a:solidFill>
                  <a:srgbClr val="D9D9D9"/>
                </a:solidFill>
                <a:latin typeface="Open Sans"/>
                <a:ea typeface="Open Sans"/>
                <a:cs typeface="Open Sans"/>
              </a:rPr>
              <a:t>● Builds run inside the containers on the cluster</a:t>
            </a:r>
            <a:endParaRPr lang="uk-UA" dirty="0">
              <a:solidFill>
                <a:srgbClr val="D9D9D9"/>
              </a:solidFill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51948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1"/>
          <p:cNvSpPr txBox="1"/>
          <p:nvPr/>
        </p:nvSpPr>
        <p:spPr>
          <a:xfrm>
            <a:off x="445770" y="243420"/>
            <a:ext cx="81150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3750" rIns="67500" bIns="337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Knative Eventing</a:t>
            </a:r>
            <a:endParaRPr sz="330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1" name="Google Shape;171;p41"/>
          <p:cNvSpPr/>
          <p:nvPr/>
        </p:nvSpPr>
        <p:spPr>
          <a:xfrm>
            <a:off x="204950" y="1064625"/>
            <a:ext cx="87282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139700" indent="319088" algn="just">
              <a:lnSpc>
                <a:spcPct val="150000"/>
              </a:lnSpc>
              <a:buClr>
                <a:srgbClr val="D9D9D9"/>
              </a:buClr>
              <a:buSzPts val="1400"/>
            </a:pPr>
            <a:r>
              <a:rPr lang="en-US" b="1" u="sng" dirty="0" err="1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Knative</a:t>
            </a:r>
            <a:r>
              <a:rPr lang="en-US" b="1" u="sng" dirty="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b="1" u="sng" dirty="0" err="1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Eventing</a:t>
            </a:r>
            <a:r>
              <a:rPr lang="en-US" dirty="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 allows apps/functions to publish to, and subscribe to, event streams such as external events, internal events, Google Cloud Pub/Sub</a:t>
            </a:r>
            <a:r>
              <a:rPr lang="ru-UA" dirty="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n-US" dirty="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 Apache Kafka</a:t>
            </a:r>
            <a:r>
              <a:rPr lang="ru-UA" dirty="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and others.</a:t>
            </a:r>
          </a:p>
          <a:p>
            <a:pPr marL="139700" lvl="0" indent="319088" algn="just">
              <a:lnSpc>
                <a:spcPct val="150000"/>
              </a:lnSpc>
              <a:buClr>
                <a:srgbClr val="D9D9D9"/>
              </a:buClr>
              <a:buSzPts val="1400"/>
            </a:pPr>
            <a:endParaRPr lang="en-US" dirty="0">
              <a:solidFill>
                <a:srgbClr val="D9D9D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2306" y="1817628"/>
            <a:ext cx="4572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dirty="0">
                <a:solidFill>
                  <a:srgbClr val="D9D9D9"/>
                </a:solidFill>
                <a:latin typeface="Open Sans"/>
                <a:ea typeface="Open Sans"/>
                <a:cs typeface="Open Sans"/>
              </a:rPr>
              <a:t>● </a:t>
            </a:r>
            <a:r>
              <a:rPr lang="en-US" b="1" u="sng" dirty="0">
                <a:solidFill>
                  <a:srgbClr val="D9D9D9"/>
                </a:solidFill>
                <a:latin typeface="Open Sans"/>
                <a:ea typeface="Open Sans"/>
                <a:cs typeface="Open Sans"/>
              </a:rPr>
              <a:t>Channels</a:t>
            </a:r>
            <a:r>
              <a:rPr lang="en-US" dirty="0">
                <a:solidFill>
                  <a:srgbClr val="D9D9D9"/>
                </a:solidFill>
                <a:latin typeface="Open Sans"/>
                <a:ea typeface="Open Sans"/>
                <a:cs typeface="Open Sans"/>
              </a:rPr>
              <a:t> - these are publish/subscribe destinations (topics) to which publishers send messages. Basically, channels are a catalog of places to get or put events.</a:t>
            </a:r>
          </a:p>
          <a:p>
            <a:pPr algn="just"/>
            <a:r>
              <a:rPr lang="en-US" dirty="0">
                <a:solidFill>
                  <a:srgbClr val="D9D9D9"/>
                </a:solidFill>
                <a:latin typeface="Open Sans"/>
                <a:ea typeface="Open Sans"/>
                <a:cs typeface="Open Sans"/>
              </a:rPr>
              <a:t>● </a:t>
            </a:r>
            <a:r>
              <a:rPr lang="en-US" b="1" u="sng" dirty="0">
                <a:solidFill>
                  <a:srgbClr val="D9D9D9"/>
                </a:solidFill>
                <a:latin typeface="Open Sans"/>
                <a:ea typeface="Open Sans"/>
                <a:cs typeface="Open Sans"/>
              </a:rPr>
              <a:t>Bus</a:t>
            </a:r>
            <a:r>
              <a:rPr lang="en-US" dirty="0">
                <a:solidFill>
                  <a:srgbClr val="D9D9D9"/>
                </a:solidFill>
                <a:latin typeface="Open Sans"/>
                <a:ea typeface="Open Sans"/>
                <a:cs typeface="Open Sans"/>
              </a:rPr>
              <a:t> - the backing provider for channels. This is the messaging platform for the events in the platform and can be Google Cloud </a:t>
            </a:r>
            <a:r>
              <a:rPr lang="en-US" dirty="0" err="1">
                <a:solidFill>
                  <a:srgbClr val="D9D9D9"/>
                </a:solidFill>
                <a:latin typeface="Open Sans"/>
                <a:ea typeface="Open Sans"/>
                <a:cs typeface="Open Sans"/>
              </a:rPr>
              <a:t>PubSub</a:t>
            </a:r>
            <a:r>
              <a:rPr lang="en-US" dirty="0">
                <a:solidFill>
                  <a:srgbClr val="D9D9D9"/>
                </a:solidFill>
                <a:latin typeface="Open Sans"/>
                <a:ea typeface="Open Sans"/>
                <a:cs typeface="Open Sans"/>
              </a:rPr>
              <a:t>, Apache Kafka, </a:t>
            </a:r>
            <a:r>
              <a:rPr lang="en-US" dirty="0" err="1">
                <a:solidFill>
                  <a:srgbClr val="D9D9D9"/>
                </a:solidFill>
                <a:latin typeface="Open Sans"/>
                <a:ea typeface="Open Sans"/>
                <a:cs typeface="Open Sans"/>
              </a:rPr>
              <a:t>RabbitMQ</a:t>
            </a:r>
            <a:r>
              <a:rPr lang="en-US" dirty="0">
                <a:solidFill>
                  <a:srgbClr val="D9D9D9"/>
                </a:solidFill>
                <a:latin typeface="Open Sans"/>
                <a:ea typeface="Open Sans"/>
                <a:cs typeface="Open Sans"/>
              </a:rPr>
              <a:t>, etc.</a:t>
            </a:r>
            <a:endParaRPr lang="uk-UA" dirty="0">
              <a:solidFill>
                <a:srgbClr val="D9D9D9"/>
              </a:solidFill>
              <a:latin typeface="Open Sans"/>
              <a:ea typeface="Open Sans"/>
              <a:cs typeface="Open Sans"/>
            </a:endParaRPr>
          </a:p>
          <a:p>
            <a:pPr algn="just"/>
            <a:r>
              <a:rPr lang="en-US" dirty="0">
                <a:solidFill>
                  <a:srgbClr val="D9D9D9"/>
                </a:solidFill>
                <a:latin typeface="Open Sans"/>
                <a:ea typeface="Open Sans"/>
                <a:cs typeface="Open Sans"/>
              </a:rPr>
              <a:t>● Events are delivered to Services or forwarded to other channels (possibly of a different type) using </a:t>
            </a:r>
            <a:r>
              <a:rPr lang="en-US" b="1" u="sng" dirty="0">
                <a:solidFill>
                  <a:srgbClr val="D9D9D9"/>
                </a:solidFill>
                <a:latin typeface="Open Sans"/>
                <a:ea typeface="Open Sans"/>
                <a:cs typeface="Open Sans"/>
              </a:rPr>
              <a:t>Subscriptions</a:t>
            </a:r>
            <a:endParaRPr lang="uk-UA" b="1" u="sng" dirty="0">
              <a:solidFill>
                <a:srgbClr val="D9D9D9"/>
              </a:solidFill>
              <a:latin typeface="Open Sans"/>
              <a:ea typeface="Open Sans"/>
              <a:cs typeface="Open Sans"/>
            </a:endParaRPr>
          </a:p>
        </p:txBody>
      </p:sp>
      <p:pic>
        <p:nvPicPr>
          <p:cNvPr id="2050" name="Picture 2" descr="https://storage.googleapis.com/cdn.thenewstack.io/media/2018/07/88636989-danb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237" y="1817629"/>
            <a:ext cx="2766044" cy="2387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006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1"/>
          <p:cNvSpPr txBox="1"/>
          <p:nvPr/>
        </p:nvSpPr>
        <p:spPr>
          <a:xfrm>
            <a:off x="445770" y="243420"/>
            <a:ext cx="81150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3750" rIns="67500" bIns="337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Knative Serving</a:t>
            </a:r>
            <a:endParaRPr sz="330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1" name="Google Shape;171;p41"/>
          <p:cNvSpPr/>
          <p:nvPr/>
        </p:nvSpPr>
        <p:spPr>
          <a:xfrm>
            <a:off x="204950" y="1064625"/>
            <a:ext cx="87282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139700" indent="319088" algn="just">
              <a:lnSpc>
                <a:spcPct val="150000"/>
              </a:lnSpc>
              <a:buClr>
                <a:srgbClr val="D9D9D9"/>
              </a:buClr>
              <a:buSzPts val="1400"/>
            </a:pPr>
            <a:r>
              <a:rPr lang="en-US" b="1" u="sng" dirty="0" err="1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Knative</a:t>
            </a:r>
            <a:r>
              <a:rPr lang="en-US" b="1" u="sng" dirty="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 Serving</a:t>
            </a:r>
            <a:r>
              <a:rPr lang="en-US" dirty="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 provides the ability to easily run applications/functions and scale them up or scale them down to zero.</a:t>
            </a:r>
          </a:p>
          <a:p>
            <a:pPr marL="139700" lvl="0" indent="319088" algn="just">
              <a:lnSpc>
                <a:spcPct val="150000"/>
              </a:lnSpc>
              <a:buClr>
                <a:srgbClr val="D9D9D9"/>
              </a:buClr>
              <a:buSzPts val="1400"/>
            </a:pPr>
            <a:endParaRPr lang="en-US" dirty="0">
              <a:solidFill>
                <a:srgbClr val="D9D9D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6767" y="1779490"/>
            <a:ext cx="4572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dirty="0">
                <a:solidFill>
                  <a:srgbClr val="D9D9D9"/>
                </a:solidFill>
                <a:latin typeface="Open Sans"/>
                <a:ea typeface="Open Sans"/>
                <a:cs typeface="Open Sans"/>
              </a:rPr>
              <a:t>● </a:t>
            </a:r>
            <a:r>
              <a:rPr lang="en-US" b="1" u="sng" dirty="0">
                <a:solidFill>
                  <a:srgbClr val="D9D9D9"/>
                </a:solidFill>
                <a:latin typeface="Open Sans"/>
                <a:ea typeface="Open Sans"/>
                <a:cs typeface="Open Sans"/>
              </a:rPr>
              <a:t>Service</a:t>
            </a:r>
            <a:r>
              <a:rPr lang="en-US" dirty="0">
                <a:solidFill>
                  <a:srgbClr val="D9D9D9"/>
                </a:solidFill>
                <a:latin typeface="Open Sans"/>
                <a:ea typeface="Open Sans"/>
                <a:cs typeface="Open Sans"/>
              </a:rPr>
              <a:t> – resource which automatically manages the whole lifecycle of your workload.</a:t>
            </a:r>
          </a:p>
          <a:p>
            <a:pPr algn="just"/>
            <a:r>
              <a:rPr lang="en-US" dirty="0">
                <a:solidFill>
                  <a:srgbClr val="D9D9D9"/>
                </a:solidFill>
                <a:latin typeface="Open Sans"/>
                <a:ea typeface="Open Sans"/>
                <a:cs typeface="Open Sans"/>
              </a:rPr>
              <a:t>● </a:t>
            </a:r>
            <a:r>
              <a:rPr lang="en-US" b="1" u="sng" dirty="0">
                <a:solidFill>
                  <a:srgbClr val="D9D9D9"/>
                </a:solidFill>
                <a:latin typeface="Open Sans"/>
                <a:ea typeface="Open Sans"/>
                <a:cs typeface="Open Sans"/>
              </a:rPr>
              <a:t>Route</a:t>
            </a:r>
            <a:r>
              <a:rPr lang="en-US" dirty="0">
                <a:solidFill>
                  <a:srgbClr val="D9D9D9"/>
                </a:solidFill>
                <a:latin typeface="Open Sans"/>
                <a:ea typeface="Open Sans"/>
                <a:cs typeface="Open Sans"/>
              </a:rPr>
              <a:t> - maps a network endpoint to a one or more revisions.</a:t>
            </a:r>
          </a:p>
          <a:p>
            <a:pPr algn="just"/>
            <a:r>
              <a:rPr lang="en-US" dirty="0">
                <a:solidFill>
                  <a:srgbClr val="D9D9D9"/>
                </a:solidFill>
                <a:latin typeface="Open Sans"/>
                <a:ea typeface="Open Sans"/>
                <a:cs typeface="Open Sans"/>
              </a:rPr>
              <a:t>● </a:t>
            </a:r>
            <a:r>
              <a:rPr lang="en-US" b="1" u="sng" dirty="0">
                <a:solidFill>
                  <a:srgbClr val="D9D9D9"/>
                </a:solidFill>
                <a:latin typeface="Open Sans"/>
                <a:ea typeface="Open Sans"/>
                <a:cs typeface="Open Sans"/>
              </a:rPr>
              <a:t>Configuration</a:t>
            </a:r>
            <a:r>
              <a:rPr lang="en-US" dirty="0">
                <a:solidFill>
                  <a:srgbClr val="D9D9D9"/>
                </a:solidFill>
                <a:latin typeface="Open Sans"/>
                <a:ea typeface="Open Sans"/>
                <a:cs typeface="Open Sans"/>
              </a:rPr>
              <a:t> - maintains the desired state for your deployment. It provides a clean separation between code and configuration and follows the Twelve-Factor App methodology. Modifying a configuration creates a new revision</a:t>
            </a:r>
            <a:endParaRPr lang="uk-UA" dirty="0">
              <a:solidFill>
                <a:srgbClr val="D9D9D9"/>
              </a:solidFill>
              <a:latin typeface="Open Sans"/>
              <a:ea typeface="Open Sans"/>
              <a:cs typeface="Open Sans"/>
            </a:endParaRPr>
          </a:p>
          <a:p>
            <a:pPr algn="just"/>
            <a:r>
              <a:rPr lang="en-US" dirty="0">
                <a:solidFill>
                  <a:srgbClr val="D9D9D9"/>
                </a:solidFill>
                <a:latin typeface="Open Sans"/>
                <a:ea typeface="Open Sans"/>
                <a:cs typeface="Open Sans"/>
              </a:rPr>
              <a:t>● </a:t>
            </a:r>
            <a:r>
              <a:rPr lang="en-US" b="1" u="sng" dirty="0">
                <a:solidFill>
                  <a:srgbClr val="D9D9D9"/>
                </a:solidFill>
                <a:latin typeface="Open Sans"/>
                <a:ea typeface="Open Sans"/>
                <a:cs typeface="Open Sans"/>
              </a:rPr>
              <a:t>Revision</a:t>
            </a:r>
            <a:r>
              <a:rPr lang="en-US" dirty="0">
                <a:solidFill>
                  <a:srgbClr val="D9D9D9"/>
                </a:solidFill>
                <a:latin typeface="Open Sans"/>
                <a:ea typeface="Open Sans"/>
                <a:cs typeface="Open Sans"/>
              </a:rPr>
              <a:t> - is a point-in-time snapshot of the code and configuration for each modification made to the workload. Revisions are immutable objects and can be retained for as long as useful.</a:t>
            </a:r>
            <a:endParaRPr lang="uk-UA" b="1" u="sng" dirty="0">
              <a:solidFill>
                <a:srgbClr val="D9D9D9"/>
              </a:solidFill>
              <a:latin typeface="Open Sans"/>
              <a:ea typeface="Open Sans"/>
              <a:cs typeface="Open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821" y="1779491"/>
            <a:ext cx="3059872" cy="236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78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1"/>
          <p:cNvSpPr txBox="1"/>
          <p:nvPr/>
        </p:nvSpPr>
        <p:spPr>
          <a:xfrm>
            <a:off x="445770" y="243420"/>
            <a:ext cx="81150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3750" rIns="67500" bIns="337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Knative installation</a:t>
            </a:r>
            <a:endParaRPr sz="330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1" name="Google Shape;171;p41"/>
          <p:cNvSpPr/>
          <p:nvPr/>
        </p:nvSpPr>
        <p:spPr>
          <a:xfrm>
            <a:off x="204950" y="1064625"/>
            <a:ext cx="87282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139700" lvl="0" indent="319088" algn="just">
              <a:lnSpc>
                <a:spcPct val="150000"/>
              </a:lnSpc>
              <a:buClr>
                <a:srgbClr val="D9D9D9"/>
              </a:buClr>
              <a:buSzPts val="1400"/>
            </a:pPr>
            <a:r>
              <a:rPr lang="en-US" b="1" u="sng" dirty="0" err="1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Knative</a:t>
            </a:r>
            <a:r>
              <a:rPr lang="en-US" b="1" u="sng" dirty="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requires a Kubernetes cluster </a:t>
            </a:r>
            <a:r>
              <a:rPr lang="en-US" b="1" u="sng" dirty="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v1.11</a:t>
            </a:r>
            <a:r>
              <a:rPr lang="en-US" dirty="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 or newer.</a:t>
            </a:r>
          </a:p>
          <a:p>
            <a:pPr marL="139700" lvl="0" indent="319088" algn="just">
              <a:lnSpc>
                <a:spcPct val="150000"/>
              </a:lnSpc>
              <a:buClr>
                <a:srgbClr val="D9D9D9"/>
              </a:buClr>
              <a:buSzPts val="1400"/>
            </a:pPr>
            <a:r>
              <a:rPr lang="en-US" dirty="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Community provide information for installing </a:t>
            </a:r>
            <a:r>
              <a:rPr lang="en-US" dirty="0" err="1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Knative</a:t>
            </a:r>
            <a:r>
              <a:rPr lang="en-US" dirty="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 on:</a:t>
            </a:r>
          </a:p>
          <a:p>
            <a:pPr marL="425450" lvl="0" indent="-285750" algn="just">
              <a:lnSpc>
                <a:spcPct val="150000"/>
              </a:lnSpc>
              <a:buClr>
                <a:srgbClr val="D9D9D9"/>
              </a:buClr>
              <a:buSzPts val="1400"/>
              <a:buFontTx/>
              <a:buChar char="-"/>
            </a:pPr>
            <a:r>
              <a:rPr lang="en-US" dirty="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Google Kubernetes Engine;</a:t>
            </a:r>
          </a:p>
          <a:p>
            <a:pPr marL="425450" lvl="0" indent="-285750" algn="just">
              <a:lnSpc>
                <a:spcPct val="150000"/>
              </a:lnSpc>
              <a:buClr>
                <a:srgbClr val="D9D9D9"/>
              </a:buClr>
              <a:buSzPts val="1400"/>
              <a:buFontTx/>
              <a:buChar char="-"/>
            </a:pPr>
            <a:r>
              <a:rPr lang="en-US" dirty="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IBM Cloud Kubernetes Service;</a:t>
            </a:r>
          </a:p>
          <a:p>
            <a:pPr marL="425450" lvl="0" indent="-285750" algn="just">
              <a:lnSpc>
                <a:spcPct val="150000"/>
              </a:lnSpc>
              <a:buClr>
                <a:srgbClr val="D9D9D9"/>
              </a:buClr>
              <a:buSzPts val="1400"/>
              <a:buFontTx/>
              <a:buChar char="-"/>
            </a:pPr>
            <a:r>
              <a:rPr lang="en-US" dirty="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IBM Cloud Private;</a:t>
            </a:r>
          </a:p>
          <a:p>
            <a:pPr marL="425450" lvl="0" indent="-285750" algn="just">
              <a:lnSpc>
                <a:spcPct val="150000"/>
              </a:lnSpc>
              <a:buClr>
                <a:srgbClr val="D9D9D9"/>
              </a:buClr>
              <a:buSzPts val="1400"/>
              <a:buFontTx/>
              <a:buChar char="-"/>
            </a:pPr>
            <a:r>
              <a:rPr lang="en-US" dirty="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Azure Kubernetes Service;</a:t>
            </a:r>
          </a:p>
          <a:p>
            <a:pPr marL="425450" lvl="0" indent="-285750" algn="just">
              <a:lnSpc>
                <a:spcPct val="150000"/>
              </a:lnSpc>
              <a:buClr>
                <a:srgbClr val="D9D9D9"/>
              </a:buClr>
              <a:buSzPts val="1400"/>
              <a:buFontTx/>
              <a:buChar char="-"/>
            </a:pPr>
            <a:r>
              <a:rPr lang="en-US" dirty="0" err="1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OpenShift</a:t>
            </a:r>
            <a:r>
              <a:rPr lang="en-US" dirty="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 Pivotal Container Service clusters;</a:t>
            </a:r>
          </a:p>
          <a:p>
            <a:pPr marL="425450" lvl="0" indent="-285750" algn="just">
              <a:lnSpc>
                <a:spcPct val="150000"/>
              </a:lnSpc>
              <a:buClr>
                <a:srgbClr val="D9D9D9"/>
              </a:buClr>
              <a:buSzPts val="1400"/>
              <a:buFontTx/>
              <a:buChar char="-"/>
            </a:pPr>
            <a:r>
              <a:rPr lang="en-US" dirty="0" err="1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on-premise</a:t>
            </a:r>
            <a:r>
              <a:rPr lang="en-US" dirty="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 Kubernetes. </a:t>
            </a:r>
          </a:p>
          <a:p>
            <a:pPr marL="139700" lvl="0" indent="319088" algn="just">
              <a:lnSpc>
                <a:spcPct val="150000"/>
              </a:lnSpc>
              <a:buClr>
                <a:srgbClr val="D9D9D9"/>
              </a:buClr>
              <a:buSzPts val="1400"/>
            </a:pPr>
            <a:r>
              <a:rPr lang="en-US" dirty="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Also you can deploy </a:t>
            </a:r>
            <a:r>
              <a:rPr lang="en-US" dirty="0" err="1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Knative</a:t>
            </a:r>
            <a:r>
              <a:rPr lang="en-US" dirty="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 at GKE as a service, but it need enabled “</a:t>
            </a:r>
            <a:r>
              <a:rPr lang="en-US" dirty="0" err="1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Serverless</a:t>
            </a:r>
            <a:r>
              <a:rPr lang="en-US" dirty="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 add-on for Google Kubernetes Engine early access”. </a:t>
            </a:r>
            <a:endParaRPr dirty="0">
              <a:solidFill>
                <a:srgbClr val="D9D9D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44251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1"/>
          <p:cNvSpPr txBox="1"/>
          <p:nvPr/>
        </p:nvSpPr>
        <p:spPr>
          <a:xfrm>
            <a:off x="445770" y="243420"/>
            <a:ext cx="81150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3750" rIns="67500" bIns="337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Knative </a:t>
            </a:r>
            <a:r>
              <a:rPr lang="en-US" sz="3300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finded</a:t>
            </a:r>
            <a:r>
              <a:rPr lang="en-US" sz="33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issues</a:t>
            </a:r>
            <a:endParaRPr sz="330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1" name="Google Shape;171;p41"/>
          <p:cNvSpPr/>
          <p:nvPr/>
        </p:nvSpPr>
        <p:spPr>
          <a:xfrm>
            <a:off x="204950" y="1064625"/>
            <a:ext cx="87282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139700" lvl="0" indent="319088" algn="just">
              <a:lnSpc>
                <a:spcPct val="150000"/>
              </a:lnSpc>
              <a:buClr>
                <a:srgbClr val="D9D9D9"/>
              </a:buClr>
              <a:buSzPts val="1400"/>
            </a:pPr>
            <a:endParaRPr dirty="0">
              <a:solidFill>
                <a:srgbClr val="D9D9D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5770" y="1155022"/>
            <a:ext cx="736008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dirty="0">
                <a:solidFill>
                  <a:srgbClr val="D9D9D9"/>
                </a:solidFill>
                <a:latin typeface="Open Sans"/>
                <a:ea typeface="Open Sans"/>
                <a:cs typeface="Open Sans"/>
              </a:rPr>
              <a:t>● </a:t>
            </a:r>
            <a:r>
              <a:rPr lang="en-US" b="1" u="sng" dirty="0" err="1">
                <a:solidFill>
                  <a:srgbClr val="D9D9D9"/>
                </a:solidFill>
                <a:latin typeface="Open Sans"/>
                <a:ea typeface="Open Sans"/>
                <a:cs typeface="Open Sans"/>
              </a:rPr>
              <a:t>Istio</a:t>
            </a:r>
            <a:r>
              <a:rPr lang="en-US" b="1" dirty="0">
                <a:solidFill>
                  <a:srgbClr val="D9D9D9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dirty="0">
                <a:solidFill>
                  <a:srgbClr val="D9D9D9"/>
                </a:solidFill>
                <a:latin typeface="Open Sans"/>
                <a:ea typeface="Open Sans"/>
                <a:cs typeface="Open Sans"/>
              </a:rPr>
              <a:t>issues: not stable work of ingress, more services at </a:t>
            </a:r>
            <a:r>
              <a:rPr lang="en-US" dirty="0" err="1">
                <a:solidFill>
                  <a:srgbClr val="D9D9D9"/>
                </a:solidFill>
                <a:latin typeface="Open Sans"/>
                <a:ea typeface="Open Sans"/>
                <a:cs typeface="Open Sans"/>
              </a:rPr>
              <a:t>istio</a:t>
            </a:r>
            <a:r>
              <a:rPr lang="en-US" dirty="0">
                <a:solidFill>
                  <a:srgbClr val="D9D9D9"/>
                </a:solidFill>
                <a:latin typeface="Open Sans"/>
                <a:ea typeface="Open Sans"/>
                <a:cs typeface="Open Sans"/>
              </a:rPr>
              <a:t> = more </a:t>
            </a:r>
            <a:r>
              <a:rPr lang="en-US" dirty="0" err="1">
                <a:solidFill>
                  <a:srgbClr val="D9D9D9"/>
                </a:solidFill>
                <a:latin typeface="Open Sans"/>
                <a:ea typeface="Open Sans"/>
                <a:cs typeface="Open Sans"/>
              </a:rPr>
              <a:t>iptables</a:t>
            </a:r>
            <a:r>
              <a:rPr lang="en-US" dirty="0">
                <a:solidFill>
                  <a:srgbClr val="D9D9D9"/>
                </a:solidFill>
                <a:latin typeface="Open Sans"/>
                <a:ea typeface="Open Sans"/>
                <a:cs typeface="Open Sans"/>
              </a:rPr>
              <a:t> rules, and others;</a:t>
            </a:r>
          </a:p>
          <a:p>
            <a:pPr algn="just">
              <a:spcBef>
                <a:spcPts val="600"/>
              </a:spcBef>
            </a:pPr>
            <a:r>
              <a:rPr lang="en-US" dirty="0">
                <a:solidFill>
                  <a:srgbClr val="D9D9D9"/>
                </a:solidFill>
                <a:latin typeface="Open Sans"/>
                <a:ea typeface="Open Sans"/>
                <a:cs typeface="Open Sans"/>
              </a:rPr>
              <a:t>● some samples don’t work correct;</a:t>
            </a:r>
          </a:p>
          <a:p>
            <a:pPr algn="just">
              <a:spcBef>
                <a:spcPts val="600"/>
              </a:spcBef>
            </a:pPr>
            <a:r>
              <a:rPr lang="en-US" dirty="0">
                <a:solidFill>
                  <a:srgbClr val="D9D9D9"/>
                </a:solidFill>
                <a:latin typeface="Open Sans"/>
                <a:ea typeface="Open Sans"/>
                <a:cs typeface="Open Sans"/>
              </a:rPr>
              <a:t>● GKE </a:t>
            </a:r>
            <a:r>
              <a:rPr lang="en-US" dirty="0" err="1">
                <a:solidFill>
                  <a:srgbClr val="D9D9D9"/>
                </a:solidFill>
                <a:latin typeface="Open Sans"/>
                <a:ea typeface="Open Sans"/>
                <a:cs typeface="Open Sans"/>
              </a:rPr>
              <a:t>Serverless</a:t>
            </a:r>
            <a:r>
              <a:rPr lang="en-US" dirty="0">
                <a:solidFill>
                  <a:srgbClr val="D9D9D9"/>
                </a:solidFill>
                <a:latin typeface="Open Sans"/>
                <a:ea typeface="Open Sans"/>
                <a:cs typeface="Open Sans"/>
              </a:rPr>
              <a:t> add-on some time doesn’t work</a:t>
            </a:r>
            <a:r>
              <a:rPr lang="en-US" b="1" dirty="0">
                <a:solidFill>
                  <a:srgbClr val="D9D9D9"/>
                </a:solidFill>
                <a:latin typeface="Open Sans"/>
                <a:ea typeface="Open Sans"/>
                <a:cs typeface="Open Sans"/>
              </a:rPr>
              <a:t>.</a:t>
            </a:r>
            <a:endParaRPr lang="uk-UA" b="1" dirty="0">
              <a:solidFill>
                <a:srgbClr val="D9D9D9"/>
              </a:solidFill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047842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1"/>
          <p:cNvSpPr txBox="1"/>
          <p:nvPr/>
        </p:nvSpPr>
        <p:spPr>
          <a:xfrm>
            <a:off x="445770" y="243420"/>
            <a:ext cx="81150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3750" rIns="67500" bIns="337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Knative demo</a:t>
            </a:r>
            <a:endParaRPr sz="330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1" name="Google Shape;171;p41"/>
          <p:cNvSpPr/>
          <p:nvPr/>
        </p:nvSpPr>
        <p:spPr>
          <a:xfrm>
            <a:off x="204950" y="1064625"/>
            <a:ext cx="87282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139700" lvl="0" indent="319088" algn="just">
              <a:lnSpc>
                <a:spcPct val="150000"/>
              </a:lnSpc>
              <a:buClr>
                <a:srgbClr val="D9D9D9"/>
              </a:buClr>
              <a:buSzPts val="1400"/>
            </a:pPr>
            <a:endParaRPr dirty="0">
              <a:solidFill>
                <a:srgbClr val="D9D9D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55949278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592</Words>
  <Application>Microsoft Macintosh PowerPoint</Application>
  <PresentationFormat>On-screen Show (16:9)</PresentationFormat>
  <Paragraphs>42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Proxima Nova</vt:lpstr>
      <vt:lpstr>Open Sans</vt:lpstr>
      <vt:lpstr>Proxima Nova Black</vt:lpstr>
      <vt:lpstr>Arial</vt:lpstr>
      <vt:lpstr>Simple Light</vt:lpstr>
      <vt:lpstr>Office Theme</vt:lpstr>
      <vt:lpstr>Office Theme</vt:lpstr>
      <vt:lpstr>KNATIVE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Kyrylo Masiuk</dc:creator>
  <cp:lastModifiedBy>Oleksii Khoriev</cp:lastModifiedBy>
  <cp:revision>21</cp:revision>
  <dcterms:modified xsi:type="dcterms:W3CDTF">2019-06-07T18:17:37Z</dcterms:modified>
</cp:coreProperties>
</file>