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21"/>
  </p:notesMasterIdLst>
  <p:sldIdLst>
    <p:sldId id="256" r:id="rId3"/>
    <p:sldId id="298" r:id="rId4"/>
    <p:sldId id="263" r:id="rId5"/>
    <p:sldId id="265" r:id="rId6"/>
    <p:sldId id="274" r:id="rId7"/>
    <p:sldId id="276" r:id="rId8"/>
    <p:sldId id="277" r:id="rId9"/>
    <p:sldId id="278" r:id="rId10"/>
    <p:sldId id="280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4" r:id="rId19"/>
    <p:sldId id="297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84571B-9BB7-4B5E-B062-F69B34D791E3}">
  <a:tblStyle styleId="{4484571B-9BB7-4B5E-B062-F69B34D791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5ACCB9-679F-4E3F-9844-8ACC34800A0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tcBdr/>
        <a:fill>
          <a:solidFill>
            <a:srgbClr val="FFE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9234bee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b9234bee13_0_2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Подготовка к занятию, сбор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1b9234bee13_0_2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05b00366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g205b0036614_0_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205b0036614_0_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c8913b0b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g1c8913b0bb8_0_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Просим конкретного студента привести пример простого словесного алгоритма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1c8913b0bb8_0_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d4177d984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g1d4177d984d_0_20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Просим конкретного студента расшарить экран и привести пример простого графического алгоритма (можно нарисовать в пэинте, например)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1d4177d984d_0_20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4177d984d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g1d4177d984d_0_2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Просим конкретного студента расшарить экран и привести пример простого алгоритма на алгоритмическом языке (написать код, можно в блокноте)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1d4177d984d_0_2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c8913b0bb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g1c8913b0bb8_0_4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1c8913b0bb8_0_4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c8913b0bb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g1c8913b0bb8_0_6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1c8913b0bb8_0_6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b9234bee1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g1b9234bee13_0_22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63500" marR="6350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разбить на команды и дать поработать вместе.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1b9234bee13_0_22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b9234bee13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g1b9234bee13_0_24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Отвечаем на оставшиеся после консультации вопросы студентов по изученному материалу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1b9234bee13_0_24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b9234bee1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Google Shape;517;g1b9234bee13_0_57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хвалим студентов за продуктивную неделю, можно немного проспойлерить темы следующей недели, чтобы подогреть интерес к будущим занятиям.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1b9234bee13_0_57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f96f3bb66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33375" y="0"/>
            <a:ext cx="2667000" cy="1500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g1bf96f3bb66_2_2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Заполнить этот слайд про себя.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Коротко представляемся, если ведем занятие в этой группе в первый раз.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уже вели у группы, то достаточно показать слайд на несколько секунд и напомнить, как Вас зовут.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bf96f3bb66_2_2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57fb4a1d8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33375" y="0"/>
            <a:ext cx="2667000" cy="1500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g1d57fb4a1d8_1_5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Определение - все определения свести к обобщающим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 — это группа переменных одинакового типа, на которые ссылается общее имя.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хранятся как последовательные ячейки памяти.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в массиве упорядочены, и каждая имеет индекс, начинающийся с в Java и JS индексы начинаются с 0, т.е. Первый элемент лежит в ячейке с индексом 0, втором с индексом 1.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Размер массива должен быть указан как целое значение.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Создание, инициализация и доступ к массиву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массива состоит из двух компонентов: типа и имени.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Синтаксис: Java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&lt;type&gt;[] &lt;name&gt; = new &lt;type&gt;[&lt;size&gt;]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int[] intArray; //declaring array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intArray = new int[20]; // allocating memory to array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int[] intArray = new int[20];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Синтаксис: JavaScript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Initializing while declaring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Creates an array having elements 10, 20, 30, 40, 50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house = new Array(10, 20, 30, 40, 50);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Creates an array of 5 undefined elements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house1 = new Array(5);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Creates an array with element 1BHK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 home = new Array("1BHK");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console.log(house)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console.log(house1)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console.log(home)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d57fb4a1d8_1_5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57fb4a1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33375" y="0"/>
            <a:ext cx="2667000" cy="1500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1d57fb4a1d8_1_7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Рассказать, вспомнить, показать, нарисовать алгоритмы - не обязательно показывать в коде, важно вспомнить определения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3" name="Google Shape;173;g1d57fb4a1d8_1_7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4177d984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g1d4177d984d_0_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d4177d984d_0_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d4177d984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1d4177d984d_0_11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Текстовое описание - представляет собой описание структуры алгоритма на естественном языке.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к приборам бытовой техники, как правило, прилагается инструкция по эксплуатации, т.е. описание алгоритма, в соответствии с которым данный прибор должен использоваться.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Графическое описание алгоритма в виде блок-схемы – это описание структуры алгоритма с помощью геометрических фигур с линиями связи.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 схема алгоритма – это графическое представление метода решения задачи, в котором используются специальные символы для отображения операций.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Псевдокод – описание структуры алгоритма на естественном, но частично формализованном языке. В псевдокоде используются некоторые формальные конструкции и общепринятая математическая символика. Строгих синтаксических правил для записи псевдокода не предусмотрено.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d4177d984d_0_11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c8913b0bb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g1c8913b0bb8_0_2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c8913b0bb8_0_2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57fb4a1d8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1d57fb4a1d8_1_3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Псевдокод это сочетание человеческого языка и языка программирования: </a:t>
            </a:r>
            <a:endParaRPr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псевдокод использует синтаксис компьютерного кода, но его основная задача — быть читаемым и понятным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d57fb4a1d8_1_3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d4177d984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0"/>
            <a:ext cx="3555900" cy="15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g1d4177d984d_0_10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1d4177d984d_0_10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8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7870825" y="2"/>
            <a:ext cx="638475" cy="268873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 flipH="1">
            <a:off x="92652" y="4288429"/>
            <a:ext cx="1328707" cy="855071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025" y="476250"/>
            <a:ext cx="21050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5014933" y="1747842"/>
            <a:ext cx="5876913" cy="238122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/>
          <p:nvPr/>
        </p:nvSpPr>
        <p:spPr>
          <a:xfrm>
            <a:off x="560813" y="1030241"/>
            <a:ext cx="6858900" cy="25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endParaRPr sz="5000" b="1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" sz="5000" b="1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Что такое алгоритмы?</a:t>
            </a:r>
            <a:endParaRPr sz="5000" b="1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8" name="Google Shape;68;p1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647088" y="523861"/>
            <a:ext cx="1986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Algorithms 1</a:t>
            </a:r>
            <a:endParaRPr sz="90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3"/>
          <p:cNvSpPr/>
          <p:nvPr/>
        </p:nvSpPr>
        <p:spPr>
          <a:xfrm>
            <a:off x="1137397" y="111106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43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ПРИМЕРЫ</a:t>
            </a:r>
            <a:endParaRPr sz="43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4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/>
          <p:nvPr/>
        </p:nvSpPr>
        <p:spPr>
          <a:xfrm>
            <a:off x="468000" y="486000"/>
            <a:ext cx="7016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32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Текстовый, словесный алгоритм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4"/>
          <p:cNvSpPr/>
          <p:nvPr/>
        </p:nvSpPr>
        <p:spPr>
          <a:xfrm>
            <a:off x="472525" y="1301350"/>
            <a:ext cx="63534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сравнения переменных:</a:t>
            </a:r>
            <a:endParaRPr sz="1200" b="1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Ввести z, x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z&gt;x, то выводим z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x&gt;z, то выводим x</a:t>
            </a:r>
            <a:endParaRPr sz="1200" b="1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выполнения домашнего задания:</a:t>
            </a:r>
            <a:endParaRPr sz="1200" b="1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54000" marR="0" lvl="0" indent="-2159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Узнать домашнее задание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54000" marR="0" lvl="0" indent="-2159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Выполнить домашнее задание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54000" marR="0" lvl="0" indent="-2159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домашнее задание выполнено, то отдыхай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54000" marR="0" lvl="0" indent="-2159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домашнее задание не выполнено, то выполняй домашнее задание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61" name="Google Shape;361;p4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/>
          <p:nvPr/>
        </p:nvSpPr>
        <p:spPr>
          <a:xfrm>
            <a:off x="468000" y="486000"/>
            <a:ext cx="7016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32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Графический алгоритм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4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515650"/>
            <a:ext cx="3144550" cy="27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5"/>
          <p:cNvSpPr/>
          <p:nvPr/>
        </p:nvSpPr>
        <p:spPr>
          <a:xfrm>
            <a:off x="5925725" y="1033788"/>
            <a:ext cx="1138200" cy="428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Начало</a:t>
            </a:r>
            <a:endParaRPr/>
          </a:p>
        </p:txBody>
      </p:sp>
      <p:sp>
        <p:nvSpPr>
          <p:cNvPr id="371" name="Google Shape;371;p45"/>
          <p:cNvSpPr/>
          <p:nvPr/>
        </p:nvSpPr>
        <p:spPr>
          <a:xfrm>
            <a:off x="5239025" y="2282788"/>
            <a:ext cx="2511600" cy="840600"/>
          </a:xfrm>
          <a:prstGeom prst="diamond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ДЗ сделано?</a:t>
            </a:r>
            <a:endParaRPr/>
          </a:p>
        </p:txBody>
      </p:sp>
      <p:sp>
        <p:nvSpPr>
          <p:cNvPr id="372" name="Google Shape;372;p45"/>
          <p:cNvSpPr/>
          <p:nvPr/>
        </p:nvSpPr>
        <p:spPr>
          <a:xfrm>
            <a:off x="4768325" y="3317038"/>
            <a:ext cx="1157400" cy="385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Отдыхать</a:t>
            </a:r>
            <a:endParaRPr/>
          </a:p>
        </p:txBody>
      </p:sp>
      <p:sp>
        <p:nvSpPr>
          <p:cNvPr id="373" name="Google Shape;373;p45"/>
          <p:cNvSpPr/>
          <p:nvPr/>
        </p:nvSpPr>
        <p:spPr>
          <a:xfrm>
            <a:off x="7063925" y="3284250"/>
            <a:ext cx="1157400" cy="385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Делать ДЗ</a:t>
            </a:r>
            <a:endParaRPr/>
          </a:p>
        </p:txBody>
      </p:sp>
      <p:sp>
        <p:nvSpPr>
          <p:cNvPr id="374" name="Google Shape;374;p45"/>
          <p:cNvSpPr/>
          <p:nvPr/>
        </p:nvSpPr>
        <p:spPr>
          <a:xfrm>
            <a:off x="5925725" y="3992738"/>
            <a:ext cx="1138200" cy="428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Конец</a:t>
            </a:r>
            <a:endParaRPr/>
          </a:p>
        </p:txBody>
      </p:sp>
      <p:sp>
        <p:nvSpPr>
          <p:cNvPr id="375" name="Google Shape;375;p45"/>
          <p:cNvSpPr/>
          <p:nvPr/>
        </p:nvSpPr>
        <p:spPr>
          <a:xfrm>
            <a:off x="5925725" y="1666638"/>
            <a:ext cx="1138200" cy="428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Узнать ДЗ</a:t>
            </a:r>
            <a:endParaRPr/>
          </a:p>
        </p:txBody>
      </p:sp>
      <p:cxnSp>
        <p:nvCxnSpPr>
          <p:cNvPr id="376" name="Google Shape;376;p45"/>
          <p:cNvCxnSpPr>
            <a:stCxn id="370" idx="2"/>
            <a:endCxn id="375" idx="0"/>
          </p:cNvCxnSpPr>
          <p:nvPr/>
        </p:nvCxnSpPr>
        <p:spPr>
          <a:xfrm>
            <a:off x="6494825" y="1462488"/>
            <a:ext cx="0" cy="20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45"/>
          <p:cNvCxnSpPr/>
          <p:nvPr/>
        </p:nvCxnSpPr>
        <p:spPr>
          <a:xfrm>
            <a:off x="6494825" y="2095250"/>
            <a:ext cx="0" cy="20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45"/>
          <p:cNvCxnSpPr/>
          <p:nvPr/>
        </p:nvCxnSpPr>
        <p:spPr>
          <a:xfrm>
            <a:off x="6493200" y="3823375"/>
            <a:ext cx="1500" cy="16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45"/>
          <p:cNvCxnSpPr/>
          <p:nvPr/>
        </p:nvCxnSpPr>
        <p:spPr>
          <a:xfrm>
            <a:off x="5033325" y="2735750"/>
            <a:ext cx="2100" cy="58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45"/>
          <p:cNvCxnSpPr/>
          <p:nvPr/>
        </p:nvCxnSpPr>
        <p:spPr>
          <a:xfrm>
            <a:off x="7952900" y="2728000"/>
            <a:ext cx="3300" cy="55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45"/>
          <p:cNvCxnSpPr/>
          <p:nvPr/>
        </p:nvCxnSpPr>
        <p:spPr>
          <a:xfrm>
            <a:off x="7750625" y="2703100"/>
            <a:ext cx="1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45"/>
          <p:cNvCxnSpPr>
            <a:endCxn id="371" idx="1"/>
          </p:cNvCxnSpPr>
          <p:nvPr/>
        </p:nvCxnSpPr>
        <p:spPr>
          <a:xfrm rot="10800000" flipH="1">
            <a:off x="5028725" y="2703088"/>
            <a:ext cx="2103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45"/>
          <p:cNvCxnSpPr/>
          <p:nvPr/>
        </p:nvCxnSpPr>
        <p:spPr>
          <a:xfrm rot="10800000" flipH="1">
            <a:off x="5033475" y="3816975"/>
            <a:ext cx="1473000" cy="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45"/>
          <p:cNvCxnSpPr/>
          <p:nvPr/>
        </p:nvCxnSpPr>
        <p:spPr>
          <a:xfrm>
            <a:off x="5034375" y="3702850"/>
            <a:ext cx="0" cy="1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45"/>
          <p:cNvCxnSpPr/>
          <p:nvPr/>
        </p:nvCxnSpPr>
        <p:spPr>
          <a:xfrm rot="10800000">
            <a:off x="6474375" y="3456900"/>
            <a:ext cx="610800" cy="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45"/>
          <p:cNvCxnSpPr>
            <a:endCxn id="371" idx="2"/>
          </p:cNvCxnSpPr>
          <p:nvPr/>
        </p:nvCxnSpPr>
        <p:spPr>
          <a:xfrm rot="10800000">
            <a:off x="6494825" y="3123388"/>
            <a:ext cx="900" cy="3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45"/>
          <p:cNvSpPr txBox="1"/>
          <p:nvPr/>
        </p:nvSpPr>
        <p:spPr>
          <a:xfrm>
            <a:off x="4963475" y="2270550"/>
            <a:ext cx="57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</a:t>
            </a:r>
            <a:endParaRPr/>
          </a:p>
        </p:txBody>
      </p:sp>
      <p:sp>
        <p:nvSpPr>
          <p:cNvPr id="388" name="Google Shape;388;p45"/>
          <p:cNvSpPr txBox="1"/>
          <p:nvPr/>
        </p:nvSpPr>
        <p:spPr>
          <a:xfrm>
            <a:off x="7501025" y="2270550"/>
            <a:ext cx="6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6"/>
          <p:cNvSpPr/>
          <p:nvPr/>
        </p:nvSpPr>
        <p:spPr>
          <a:xfrm>
            <a:off x="468000" y="486000"/>
            <a:ext cx="7016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32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Псевдокод, специальный язык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6"/>
          <p:cNvSpPr/>
          <p:nvPr/>
        </p:nvSpPr>
        <p:spPr>
          <a:xfrm>
            <a:off x="472525" y="1301350"/>
            <a:ext cx="24039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сравнения переменных:</a:t>
            </a:r>
            <a:endParaRPr sz="1200" b="1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START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Number input: Z, X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IF Z &gt; X THEN output Z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ELSE output X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END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7" name="Google Shape;397;p4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6"/>
          <p:cNvSpPr/>
          <p:nvPr/>
        </p:nvSpPr>
        <p:spPr>
          <a:xfrm>
            <a:off x="3370050" y="1301350"/>
            <a:ext cx="24039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выполнения домашнего задания: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START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READ determine the task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WHILE (task is done)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doing task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END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4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7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43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ВОПРОСЫ ПО ОСНОВНОМУ БЛОКУ</a:t>
            </a:r>
            <a:endParaRPr sz="43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dist="292100" dir="2700000" algn="t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sz="12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07" name="Google Shape;407;p4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4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9" name="Google Shape;409;p4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4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8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43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ЗАДАНИЕ ДЛЯ ЗАКРЕПЛЕНИЯ</a:t>
            </a:r>
            <a:endParaRPr sz="43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dist="292100" dir="2700000" algn="t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sz="12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18" name="Google Shape;418;p4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4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0" name="Google Shape;420;p4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4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9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name="adj" fmla="val 3588"/>
            </a:avLst>
          </a:prstGeom>
          <a:solidFill>
            <a:srgbClr val="FFFFFF"/>
          </a:solidFill>
          <a:ln>
            <a:noFill/>
          </a:ln>
          <a:effectLst>
            <a:outerShdw blurRad="723900" dist="38100" dir="2700000" algn="tl" rotWithShape="0">
              <a:srgbClr val="000000">
                <a:alpha val="15290"/>
              </a:srgbClr>
            </a:outerShdw>
          </a:effectLst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0" name="Google Shape;430;p49"/>
          <p:cNvSpPr/>
          <p:nvPr/>
        </p:nvSpPr>
        <p:spPr>
          <a:xfrm>
            <a:off x="1300125" y="1407188"/>
            <a:ext cx="55500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28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Задание для закрепления: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9"/>
          <p:cNvSpPr/>
          <p:nvPr/>
        </p:nvSpPr>
        <p:spPr>
          <a:xfrm>
            <a:off x="1126275" y="999143"/>
            <a:ext cx="59757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15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9"/>
          <p:cNvSpPr txBox="1"/>
          <p:nvPr/>
        </p:nvSpPr>
        <p:spPr>
          <a:xfrm>
            <a:off x="1300125" y="1984992"/>
            <a:ext cx="55500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Придумайте алгоритм не более, чем из 5 действий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Создайте его: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в текстовом виде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в виде блок-схемы, графический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○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на псевдокоде, специальном языке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Можно использовать любую удобную программу для реализации. 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33" name="Google Shape;433;p49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434" name="Google Shape;434;p49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9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ЗАДАНИЕ</a:t>
              </a:r>
              <a:endPara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6" name="Google Shape;436;p49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4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43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ОСТАВШИЕСЯ ВОПРОСЫ</a:t>
            </a:r>
            <a:endParaRPr sz="43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5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dist="292100" dir="2700000" algn="t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7</a:t>
            </a:r>
            <a:endParaRPr sz="12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91" name="Google Shape;491;p5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p5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3" name="Google Shape;493;p54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5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7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name="adj" fmla="val 3588"/>
            </a:avLst>
          </a:prstGeom>
          <a:solidFill>
            <a:schemeClr val="lt1"/>
          </a:solidFill>
          <a:ln>
            <a:noFill/>
          </a:ln>
          <a:effectLst>
            <a:outerShdw blurRad="381000" dist="127000" dir="2700000" algn="tl" rotWithShape="0">
              <a:srgbClr val="7F7F7F">
                <a:alpha val="40000"/>
              </a:srgbClr>
            </a:outerShdw>
          </a:effectLst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3" name="Google Shape;523;p57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ЗАКЛЮЧЕНИЕ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4" name="Google Shape;524;p5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5001" y="1476950"/>
            <a:ext cx="4213999" cy="3061700"/>
          </a:xfrm>
          <a:prstGeom prst="rect">
            <a:avLst/>
          </a:prstGeom>
          <a:noFill/>
          <a:ln>
            <a:noFill/>
          </a:ln>
          <a:effectLst>
            <a:outerShdw blurRad="381000" dist="127000" dir="2700000" algn="tl" rotWithShape="0">
              <a:srgbClr val="7F7F7F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28" y="0"/>
            <a:ext cx="384589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809751"/>
            <a:ext cx="1922238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/>
          <p:nvPr/>
        </p:nvSpPr>
        <p:spPr>
          <a:xfrm>
            <a:off x="3581849" y="1057275"/>
            <a:ext cx="4833000" cy="3056100"/>
          </a:xfrm>
          <a:prstGeom prst="roundRect">
            <a:avLst>
              <a:gd name="adj" fmla="val 3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4242008" y="1038408"/>
            <a:ext cx="38052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SemiBold"/>
              <a:buNone/>
            </a:pPr>
            <a:r>
              <a:rPr lang="ru-RU" sz="2400" b="1" dirty="0">
                <a:solidFill>
                  <a:schemeClr val="dk1"/>
                </a:solidFill>
              </a:rPr>
              <a:t>Давид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SemiBold"/>
              <a:buNone/>
            </a:pPr>
            <a:r>
              <a:rPr lang="ru-RU" sz="2400" b="1" dirty="0">
                <a:solidFill>
                  <a:schemeClr val="dk1"/>
                </a:solidFill>
              </a:rPr>
              <a:t>Гогичаишвили</a:t>
            </a:r>
            <a:b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 b="0" i="0" u="none" strike="noStrike" cap="none" dirty="0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4307033" y="1944993"/>
            <a:ext cx="3805200" cy="14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rgbClr val="17171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Full-Stack Developer</a:t>
            </a:r>
            <a:endParaRPr sz="1100" b="1" i="0" u="none" strike="noStrike" cap="none" dirty="0">
              <a:solidFill>
                <a:srgbClr val="171717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171717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228600" marR="0" lvl="0" indent="-1841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Font typeface="Arial"/>
              <a:buChar char="•"/>
            </a:pPr>
            <a:r>
              <a:rPr lang="en" sz="1100" dirty="0">
                <a:solidFill>
                  <a:srgbClr val="171717"/>
                </a:solidFill>
                <a:latin typeface="Inter"/>
                <a:ea typeface="Inter"/>
                <a:cs typeface="Inter"/>
                <a:sym typeface="Inter"/>
              </a:rPr>
              <a:t>5 </a:t>
            </a:r>
            <a:r>
              <a:rPr lang="ru-RU" sz="1100" dirty="0">
                <a:solidFill>
                  <a:srgbClr val="171717"/>
                </a:solidFill>
                <a:latin typeface="Inter"/>
                <a:ea typeface="Inter"/>
                <a:cs typeface="Inter"/>
                <a:sym typeface="Inter"/>
              </a:rPr>
              <a:t>лет опыта в </a:t>
            </a:r>
            <a:r>
              <a:rPr lang="en-US" sz="1100" dirty="0">
                <a:solidFill>
                  <a:srgbClr val="171717"/>
                </a:solidFill>
                <a:latin typeface="Inter"/>
                <a:ea typeface="Inter"/>
                <a:cs typeface="Inter"/>
                <a:sym typeface="Inter"/>
              </a:rPr>
              <a:t>software development</a:t>
            </a:r>
          </a:p>
          <a:p>
            <a:pPr marL="228600" marR="0" lvl="0" indent="-1841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rgbClr val="171717"/>
                </a:solidFill>
                <a:latin typeface="Inter"/>
                <a:ea typeface="Inter"/>
                <a:cs typeface="Inter"/>
                <a:sym typeface="Inter"/>
              </a:rPr>
              <a:t>10 лет опыта в области преподавания</a:t>
            </a:r>
          </a:p>
          <a:p>
            <a:pPr marL="228600" marR="0" lvl="0" indent="-1841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Font typeface="Arial"/>
              <a:buChar char="•"/>
            </a:pPr>
            <a:r>
              <a:rPr lang="ru-RU" sz="1100" dirty="0">
                <a:solidFill>
                  <a:srgbClr val="171717"/>
                </a:solidFill>
                <a:latin typeface="Inter"/>
                <a:ea typeface="Inter"/>
                <a:cs typeface="Inter"/>
                <a:sym typeface="Inter"/>
              </a:rPr>
              <a:t>Докторантура по физике</a:t>
            </a:r>
            <a:endParaRPr sz="1100" b="0" i="0" u="none" strike="noStrike" cap="none" dirty="0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marR="0" lvl="0" indent="-1841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Font typeface="Arial"/>
              <a:buChar char="•"/>
            </a:pPr>
            <a:endParaRPr lang="en-US" sz="1100" b="0" i="0" u="none" strike="noStrike" cap="none" dirty="0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1100" b="0" i="0" u="none" strike="noStrike" cap="none" dirty="0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3" name="Google Shape;93;p20"/>
          <p:cNvGrpSpPr/>
          <p:nvPr/>
        </p:nvGrpSpPr>
        <p:grpSpPr>
          <a:xfrm>
            <a:off x="6691726" y="3347563"/>
            <a:ext cx="2453598" cy="1796682"/>
            <a:chOff x="12341323" y="5932463"/>
            <a:chExt cx="5946676" cy="4354538"/>
          </a:xfrm>
        </p:grpSpPr>
        <p:pic>
          <p:nvPicPr>
            <p:cNvPr id="94" name="Google Shape;94;p20" descr="preencoded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792089" y="6485129"/>
              <a:ext cx="5263191" cy="38018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20" descr="preencode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341323" y="7450891"/>
              <a:ext cx="5263191" cy="2836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20" descr="preencoded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3214044" y="5932463"/>
              <a:ext cx="5073955" cy="4354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20"/>
            <p:cNvSpPr/>
            <p:nvPr/>
          </p:nvSpPr>
          <p:spPr>
            <a:xfrm rot="44789">
              <a:off x="15363783" y="7485353"/>
              <a:ext cx="276323" cy="180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29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 rot="44789">
              <a:off x="14906583" y="8451115"/>
              <a:ext cx="276323" cy="180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29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1" name="Google Shape;101;p20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5CB7A8-66A3-41D0-A60B-DB75BE16FD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1399" y="1298785"/>
            <a:ext cx="3846711" cy="2573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3096" y="2652706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3200" b="1" i="0" u="none" strike="noStrike" cap="none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3200" b="1" i="0" u="none" strike="noStrike" cap="none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472525" y="1214703"/>
            <a:ext cx="54636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0" marR="0" lvl="0" indent="-2159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Массивы</a:t>
            </a:r>
            <a:endParaRPr sz="12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54000" marR="0" lvl="0" indent="-2159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Одномерный массив</a:t>
            </a:r>
            <a:endParaRPr sz="12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54000" marR="0" lvl="0" indent="-2159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Максимальный и минимальный индекс в массиве</a:t>
            </a:r>
            <a:endParaRPr sz="12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2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2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2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2" name="Google Shape;152;p2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3"/>
          <p:cNvGraphicFramePr/>
          <p:nvPr/>
        </p:nvGraphicFramePr>
        <p:xfrm>
          <a:off x="1126150" y="2738425"/>
          <a:ext cx="5903800" cy="1322350"/>
        </p:xfrm>
        <a:graphic>
          <a:graphicData uri="http://schemas.openxmlformats.org/drawingml/2006/table">
            <a:tbl>
              <a:tblPr>
                <a:noFill/>
                <a:tableStyleId>{4484571B-9BB7-4B5E-B062-F69B34D791E3}</a:tableStyleId>
              </a:tblPr>
              <a:tblGrid>
                <a:gridCol w="73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D9EAD3"/>
                          </a:highlight>
                        </a:rPr>
                        <a:t>0</a:t>
                      </a:r>
                      <a:endParaRPr sz="1000">
                        <a:highlight>
                          <a:srgbClr val="D9EAD3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highlight>
                            <a:srgbClr val="D9EAD3"/>
                          </a:highlight>
                        </a:rPr>
                        <a:t>1</a:t>
                      </a:r>
                      <a:endParaRPr sz="1000" dirty="0">
                        <a:highlight>
                          <a:srgbClr val="D9EAD3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D9EAD3"/>
                          </a:highlight>
                        </a:rPr>
                        <a:t>2</a:t>
                      </a:r>
                      <a:endParaRPr sz="1000">
                        <a:highlight>
                          <a:srgbClr val="D9EAD3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D9EAD3"/>
                          </a:highlight>
                        </a:rPr>
                        <a:t>3</a:t>
                      </a:r>
                      <a:endParaRPr sz="1000">
                        <a:highlight>
                          <a:srgbClr val="D9EAD3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D9EAD3"/>
                          </a:highlight>
                        </a:rPr>
                        <a:t>4</a:t>
                      </a:r>
                      <a:endParaRPr sz="1000">
                        <a:highlight>
                          <a:srgbClr val="D9EAD3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D9EAD3"/>
                          </a:highlight>
                        </a:rPr>
                        <a:t>5</a:t>
                      </a:r>
                      <a:endParaRPr sz="1000">
                        <a:highlight>
                          <a:srgbClr val="D9EAD3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D9EAD3"/>
                          </a:highlight>
                        </a:rPr>
                        <a:t>6</a:t>
                      </a:r>
                      <a:endParaRPr sz="1000">
                        <a:highlight>
                          <a:srgbClr val="D9EAD3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D9EAD3"/>
                          </a:highlight>
                        </a:rPr>
                        <a:t>7</a:t>
                      </a:r>
                      <a:endParaRPr sz="1000">
                        <a:highlight>
                          <a:srgbClr val="D9EAD3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2CC"/>
                          </a:highlight>
                        </a:rPr>
                        <a:t>5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2CC"/>
                          </a:highlight>
                        </a:rPr>
                        <a:t>8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2CC"/>
                          </a:highlight>
                        </a:rPr>
                        <a:t>10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2CC"/>
                          </a:highlight>
                        </a:rPr>
                        <a:t>12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2CC"/>
                          </a:highlight>
                        </a:rPr>
                        <a:t>-9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2CC"/>
                          </a:highlight>
                        </a:rPr>
                        <a:t>10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2CC"/>
                          </a:highlight>
                        </a:rPr>
                        <a:t>11</a:t>
                      </a:r>
                      <a:endParaRPr>
                        <a:highlight>
                          <a:srgbClr val="FFF2CC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FFF2CC"/>
                          </a:highlight>
                        </a:rPr>
                        <a:t>-3</a:t>
                      </a:r>
                      <a:endParaRPr dirty="0">
                        <a:highlight>
                          <a:srgbClr val="FFF2CC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4" name="Google Shape;154;p23"/>
          <p:cNvSpPr txBox="1"/>
          <p:nvPr/>
        </p:nvSpPr>
        <p:spPr>
          <a:xfrm>
            <a:off x="472525" y="3478300"/>
            <a:ext cx="52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</a:t>
            </a:r>
            <a:endParaRPr sz="1800"/>
          </a:p>
        </p:txBody>
      </p:sp>
      <p:sp>
        <p:nvSpPr>
          <p:cNvPr id="155" name="Google Shape;155;p23"/>
          <p:cNvSpPr/>
          <p:nvPr/>
        </p:nvSpPr>
        <p:spPr>
          <a:xfrm rot="-5400000">
            <a:off x="3815550" y="-28450"/>
            <a:ext cx="525000" cy="5609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/>
          <p:nvPr/>
        </p:nvSpPr>
        <p:spPr>
          <a:xfrm rot="5400000">
            <a:off x="3815550" y="1647025"/>
            <a:ext cx="525000" cy="5609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2403000" y="2262779"/>
            <a:ext cx="3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D9EAD3"/>
                </a:highlight>
              </a:rPr>
              <a:t>Номера (индексы) элементов массива</a:t>
            </a:r>
            <a:endParaRPr dirty="0">
              <a:highlight>
                <a:srgbClr val="D9EAD3"/>
              </a:highlight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3121650" y="4665900"/>
            <a:ext cx="19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Элементы массива</a:t>
            </a:r>
            <a:endParaRPr>
              <a:highlight>
                <a:srgbClr val="FFF2CC"/>
              </a:highlight>
            </a:endParaRPr>
          </a:p>
        </p:txBody>
      </p:sp>
      <p:cxnSp>
        <p:nvCxnSpPr>
          <p:cNvPr id="159" name="Google Shape;159;p23"/>
          <p:cNvCxnSpPr>
            <a:endCxn id="154" idx="2"/>
          </p:cNvCxnSpPr>
          <p:nvPr/>
        </p:nvCxnSpPr>
        <p:spPr>
          <a:xfrm rot="10800000">
            <a:off x="735025" y="3940000"/>
            <a:ext cx="38700" cy="5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23"/>
          <p:cNvSpPr txBox="1"/>
          <p:nvPr/>
        </p:nvSpPr>
        <p:spPr>
          <a:xfrm>
            <a:off x="184200" y="4474850"/>
            <a:ext cx="221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Название массива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3096" y="2652706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3200" b="1" i="0" u="none" strike="noStrike" cap="none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3200" b="1" i="0" u="none" strike="noStrike" cap="none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72174" y="-53564"/>
            <a:ext cx="60378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Алгоритм: Сортировка пузырьком (Bubble sorting)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Описание: последовательно сравнивать значения соседних элементов и менять местами элементы, если предыдущий больше последующего.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Таким образом элементы с большим значением оказываются в конце списка, а с меньшим в начале. </a:t>
            </a:r>
          </a:p>
        </p:txBody>
      </p:sp>
      <p:pic>
        <p:nvPicPr>
          <p:cNvPr id="178" name="Google Shape;178;p2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BA325-209D-4215-8BE0-A0A6D8DD1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" y="1468380"/>
            <a:ext cx="2960066" cy="1651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74C61A-FAA4-4E6D-8926-E017424F5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2880" y="1468248"/>
            <a:ext cx="2949195" cy="16516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49D118-2DE2-424C-A525-5F7EA1393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878" y="1468248"/>
            <a:ext cx="3014553" cy="16518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2D0B97-75BA-4869-9AD4-EA578EF8E9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337019"/>
            <a:ext cx="2972114" cy="16516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C5CA56-DEC0-4888-AECE-017FB79501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4259" y="3337020"/>
            <a:ext cx="2947816" cy="16516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32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Типы алгоритмов</a:t>
            </a:r>
            <a:endParaRPr sz="3200" b="1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468000" y="11392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177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грубой силы.</a:t>
            </a:r>
            <a:endParaRPr sz="1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lvl="0" indent="-177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Рекурсивный алгоритм.</a:t>
            </a:r>
            <a:endParaRPr sz="1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lvl="0" indent="-177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поиска с возвратом.</a:t>
            </a:r>
            <a:endParaRPr sz="1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lvl="0" indent="-177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поиска.</a:t>
            </a:r>
            <a:endParaRPr sz="1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lvl="0" indent="-177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сортировки.</a:t>
            </a:r>
            <a:endParaRPr sz="1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lvl="0" indent="-177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хеширования.</a:t>
            </a:r>
            <a:endParaRPr sz="1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lvl="0" indent="-177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«разделяй и властвуй».</a:t>
            </a:r>
            <a:endParaRPr sz="1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lvl="0" indent="-177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Жадный алгоритм.</a:t>
            </a:r>
            <a:endParaRPr sz="1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lvl="0" indent="-177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динамического программирования.</a:t>
            </a:r>
            <a:endParaRPr sz="1000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lvl="0" indent="-177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000"/>
              <a:buFont typeface="Inter"/>
              <a:buChar char="●"/>
            </a:pPr>
            <a:r>
              <a:rPr lang="en" sz="1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Рандомизированный алгоритм.</a:t>
            </a:r>
            <a:endParaRPr sz="1000" b="0" i="0" u="none" strike="noStrike" cap="none" dirty="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/>
          <p:nvPr/>
        </p:nvSpPr>
        <p:spPr>
          <a:xfrm>
            <a:off x="468000" y="486000"/>
            <a:ext cx="6991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Способы описания алгоритмов</a:t>
            </a:r>
            <a:endParaRPr sz="3200" b="1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468000" y="1733556"/>
            <a:ext cx="1879800" cy="962100"/>
          </a:xfrm>
          <a:prstGeom prst="roundRect">
            <a:avLst>
              <a:gd name="adj" fmla="val 16667"/>
            </a:avLst>
          </a:prstGeom>
          <a:solidFill>
            <a:srgbClr val="F7B518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Текстовый</a:t>
            </a:r>
            <a:endParaRPr sz="12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479347" y="3066841"/>
            <a:ext cx="1838400" cy="962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7B5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</a:rPr>
              <a:t>Расписать шаги алгоритма последовательно в тексте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2" name="Google Shape;282;p36"/>
          <p:cNvSpPr/>
          <p:nvPr/>
        </p:nvSpPr>
        <p:spPr>
          <a:xfrm>
            <a:off x="4998955" y="3046903"/>
            <a:ext cx="1838400" cy="962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7B5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Специальный символьный язык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3" name="Google Shape;283;p36"/>
          <p:cNvSpPr/>
          <p:nvPr/>
        </p:nvSpPr>
        <p:spPr>
          <a:xfrm>
            <a:off x="2740742" y="1733525"/>
            <a:ext cx="1879800" cy="962100"/>
          </a:xfrm>
          <a:prstGeom prst="roundRect">
            <a:avLst>
              <a:gd name="adj" fmla="val 16667"/>
            </a:avLst>
          </a:prstGeom>
          <a:solidFill>
            <a:srgbClr val="F7B518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Графический</a:t>
            </a:r>
            <a:endParaRPr sz="12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4978177" y="1733525"/>
            <a:ext cx="1879800" cy="962100"/>
          </a:xfrm>
          <a:prstGeom prst="roundRect">
            <a:avLst>
              <a:gd name="adj" fmla="val 16667"/>
            </a:avLst>
          </a:prstGeom>
          <a:solidFill>
            <a:srgbClr val="F7B518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Псевдокод</a:t>
            </a:r>
            <a:endParaRPr sz="12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761521" y="3066841"/>
            <a:ext cx="1838400" cy="962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7B5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Изобразить графически в виде блок-схем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/>
          <p:nvPr/>
        </p:nvSpPr>
        <p:spPr>
          <a:xfrm>
            <a:off x="468000" y="1265750"/>
            <a:ext cx="61578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Существует три основных способа описания алгоритма:</a:t>
            </a:r>
            <a:endParaRPr sz="1200" b="0" i="0" u="none" strike="noStrike" cap="non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/>
          <p:nvPr/>
        </p:nvSpPr>
        <p:spPr>
          <a:xfrm>
            <a:off x="468000" y="486000"/>
            <a:ext cx="7016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32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Основные элементы блок-схем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7"/>
          <p:cNvSpPr/>
          <p:nvPr/>
        </p:nvSpPr>
        <p:spPr>
          <a:xfrm>
            <a:off x="472525" y="3060050"/>
            <a:ext cx="5958900" cy="15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 — начало (конец) алгоритма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б — блок ввода/вывода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— операционный блок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г — логический (условный) блок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 — цикл с параметром (для параметра цикла указывается его начальное и конечное значение, шаг равен единице)</a:t>
            </a:r>
            <a:endParaRPr sz="1200" b="0" i="0" u="none" strike="noStrike" cap="non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4" name="Google Shape;294;p3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75" y="1301350"/>
            <a:ext cx="6250776" cy="14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225" y="1196950"/>
            <a:ext cx="2127025" cy="28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/>
          <p:nvPr/>
        </p:nvSpPr>
        <p:spPr>
          <a:xfrm>
            <a:off x="468000" y="486000"/>
            <a:ext cx="7016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32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Синтаксис псевдокода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517175" y="1301338"/>
            <a:ext cx="5463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Псевдокод = алгоритмический язык</a:t>
            </a:r>
            <a:endParaRPr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2286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2286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START / END - начало / конец алгоритма</a:t>
            </a:r>
            <a:endParaRPr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2286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WRITE / READ - ввод / вывод данных </a:t>
            </a:r>
            <a:endParaRPr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2286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IF THEN ELSE - выбор</a:t>
            </a:r>
            <a:endParaRPr sz="12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22860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B2B"/>
                </a:solidFill>
                <a:highlight>
                  <a:srgbClr val="FFFFFF"/>
                </a:highlight>
              </a:rPr>
              <a:t>FOR / WHILE / REPEAT - итерация(Циклы)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4" name="Google Shape;304;p3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0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" sz="32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Эффективность алгоритма</a:t>
            </a:r>
            <a:endParaRPr sz="3200" b="1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5" name="Google Shape;325;p40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Чтобы стандартный алгоритм был хорошим, он должен быть эффективным. Следовательно, эффективность алгоритма должна проверяться и поддерживаться.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lvl="0" indent="-1905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Фактор времени : время измеряется путем подсчета количества ключевых операций.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lvl="0" indent="-1905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Фактор пространства : пространство измеряется путем подсчета максимального объема памяти, требуемого алгоритмом.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						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200" b="0" i="0" u="none" strike="noStrike" cap="non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1039</Words>
  <Application>Microsoft Office PowerPoint</Application>
  <PresentationFormat>On-screen Show (16:9)</PresentationFormat>
  <Paragraphs>205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Avenir</vt:lpstr>
      <vt:lpstr>Calibri</vt:lpstr>
      <vt:lpstr>Courier New</vt:lpstr>
      <vt:lpstr>Inter</vt:lpstr>
      <vt:lpstr>Inter SemiBold</vt:lpstr>
      <vt:lpstr>Montserrat SemiBold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Davit Gogichaishvili</cp:lastModifiedBy>
  <cp:revision>15</cp:revision>
  <dcterms:modified xsi:type="dcterms:W3CDTF">2023-05-22T16:07:14Z</dcterms:modified>
</cp:coreProperties>
</file>