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0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67D4-FF48-447B-9DB9-858742D691FC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49322" y="495472"/>
            <a:ext cx="5036642" cy="5040115"/>
            <a:chOff x="1135558" y="217055"/>
            <a:chExt cx="5951042" cy="5955145"/>
          </a:xfrm>
        </p:grpSpPr>
        <p:sp>
          <p:nvSpPr>
            <p:cNvPr id="4" name="Rectangle 3"/>
            <p:cNvSpPr/>
            <p:nvPr/>
          </p:nvSpPr>
          <p:spPr>
            <a:xfrm>
              <a:off x="2514600" y="1600200"/>
              <a:ext cx="45720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4800600" y="1600200"/>
              <a:ext cx="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2514600" y="3886200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4600" y="1600200"/>
              <a:ext cx="457200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1"/>
              <a:endCxn id="4" idx="2"/>
            </p:cNvCxnSpPr>
            <p:nvPr/>
          </p:nvCxnSpPr>
          <p:spPr>
            <a:xfrm>
              <a:off x="2514600" y="3886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0"/>
              <a:endCxn id="4" idx="3"/>
            </p:cNvCxnSpPr>
            <p:nvPr/>
          </p:nvCxnSpPr>
          <p:spPr>
            <a:xfrm>
              <a:off x="4800600" y="1600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87132" y="752904"/>
              <a:ext cx="486030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2609" y="752904"/>
              <a:ext cx="532518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2426" y="2262841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44029" y="4613702"/>
              <a:ext cx="5325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046761" y="1826491"/>
              <a:ext cx="1166772" cy="1642140"/>
              <a:chOff x="3124907" y="1826491"/>
              <a:chExt cx="1166772" cy="164214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821679" y="1826491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24907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260116" y="1826491"/>
              <a:ext cx="1543878" cy="1642140"/>
              <a:chOff x="5260116" y="1826491"/>
              <a:chExt cx="1543878" cy="164214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048659" y="1826491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60116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82240" y="4156502"/>
              <a:ext cx="1309439" cy="1683841"/>
              <a:chOff x="2982240" y="4156502"/>
              <a:chExt cx="1309439" cy="168384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821679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2240" y="5070902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338262" y="4156502"/>
              <a:ext cx="1401210" cy="1683841"/>
              <a:chOff x="5260116" y="4156502"/>
              <a:chExt cx="1401210" cy="16838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91326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60116" y="50709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55463" y="217055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>
                      <a:lumMod val="75000"/>
                    </a:schemeClr>
                  </a:solidFill>
                </a:rPr>
                <a:t>Player 1</a:t>
              </a:r>
              <a:endParaRPr lang="en-US" sz="4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570691" y="3474810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>
                      <a:lumMod val="75000"/>
                    </a:schemeClr>
                  </a:solidFill>
                </a:rPr>
                <a:t>Player 2</a:t>
              </a:r>
              <a:endParaRPr lang="en-US" sz="4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0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8600" y="457200"/>
            <a:ext cx="5036642" cy="5040115"/>
            <a:chOff x="1135558" y="217055"/>
            <a:chExt cx="5951042" cy="5955145"/>
          </a:xfrm>
        </p:grpSpPr>
        <p:sp>
          <p:nvSpPr>
            <p:cNvPr id="4" name="Rectangle 3"/>
            <p:cNvSpPr/>
            <p:nvPr/>
          </p:nvSpPr>
          <p:spPr>
            <a:xfrm>
              <a:off x="2514600" y="1600200"/>
              <a:ext cx="45720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4800600" y="1600200"/>
              <a:ext cx="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2514600" y="3886200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4600" y="1600200"/>
              <a:ext cx="457200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1"/>
              <a:endCxn id="4" idx="2"/>
            </p:cNvCxnSpPr>
            <p:nvPr/>
          </p:nvCxnSpPr>
          <p:spPr>
            <a:xfrm>
              <a:off x="2514600" y="3886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0"/>
              <a:endCxn id="4" idx="3"/>
            </p:cNvCxnSpPr>
            <p:nvPr/>
          </p:nvCxnSpPr>
          <p:spPr>
            <a:xfrm>
              <a:off x="4800600" y="1600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87132" y="752904"/>
              <a:ext cx="486030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2609" y="752904"/>
              <a:ext cx="532518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2426" y="2262841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44029" y="4613702"/>
              <a:ext cx="5325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1"/>
            <p:cNvGrpSpPr/>
            <p:nvPr/>
          </p:nvGrpSpPr>
          <p:grpSpPr>
            <a:xfrm>
              <a:off x="3046761" y="1826491"/>
              <a:ext cx="1166772" cy="1642140"/>
              <a:chOff x="3124907" y="1826491"/>
              <a:chExt cx="1166772" cy="164214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821679" y="1826491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24907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5" name="Group 2"/>
            <p:cNvGrpSpPr/>
            <p:nvPr/>
          </p:nvGrpSpPr>
          <p:grpSpPr>
            <a:xfrm>
              <a:off x="5260116" y="1826491"/>
              <a:ext cx="1543878" cy="1642140"/>
              <a:chOff x="5260116" y="1826491"/>
              <a:chExt cx="1543878" cy="164214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048659" y="1826491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60116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4"/>
            <p:cNvGrpSpPr/>
            <p:nvPr/>
          </p:nvGrpSpPr>
          <p:grpSpPr>
            <a:xfrm>
              <a:off x="2982240" y="4156502"/>
              <a:ext cx="1309439" cy="1683841"/>
              <a:chOff x="2982240" y="4156502"/>
              <a:chExt cx="1309439" cy="168384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821679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2240" y="5070902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>
              <a:off x="5338262" y="4156502"/>
              <a:ext cx="1401210" cy="1683841"/>
              <a:chOff x="5260116" y="4156502"/>
              <a:chExt cx="1401210" cy="16838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91326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60116" y="50709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55463" y="217055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>
                      <a:lumMod val="75000"/>
                    </a:schemeClr>
                  </a:solidFill>
                </a:rPr>
                <a:t>Player 1</a:t>
              </a:r>
              <a:endParaRPr lang="en-US" sz="4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570691" y="3474810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>
                      <a:lumMod val="75000"/>
                    </a:schemeClr>
                  </a:solidFill>
                </a:rPr>
                <a:t>Player 2</a:t>
              </a:r>
              <a:endParaRPr lang="en-US" sz="4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334000" y="1600200"/>
            <a:ext cx="35343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“C” = cooperate or open science</a:t>
            </a:r>
          </a:p>
          <a:p>
            <a:r>
              <a:rPr lang="en-US" dirty="0" smtClean="0"/>
              <a:t>“D” = defect or closed science</a:t>
            </a:r>
          </a:p>
          <a:p>
            <a:endParaRPr lang="en-US" dirty="0" smtClean="0"/>
          </a:p>
          <a:p>
            <a:r>
              <a:rPr lang="en-US" dirty="0" smtClean="0"/>
              <a:t>E.g., If both players cooperate, each</a:t>
            </a:r>
            <a:br>
              <a:rPr lang="en-US" dirty="0" smtClean="0"/>
            </a:br>
            <a:r>
              <a:rPr lang="en-US" dirty="0" smtClean="0"/>
              <a:t>gets 7 points reward.</a:t>
            </a:r>
          </a:p>
          <a:p>
            <a:endParaRPr lang="en-US" dirty="0" smtClean="0"/>
          </a:p>
          <a:p>
            <a:r>
              <a:rPr lang="en-US" dirty="0" smtClean="0"/>
              <a:t>If both players defect, each gets </a:t>
            </a:r>
            <a:br>
              <a:rPr lang="en-US" dirty="0" smtClean="0"/>
            </a:br>
            <a:r>
              <a:rPr lang="en-US" dirty="0" smtClean="0"/>
              <a:t>3 points reward.</a:t>
            </a:r>
          </a:p>
          <a:p>
            <a:endParaRPr lang="en-US" dirty="0" smtClean="0"/>
          </a:p>
          <a:p>
            <a:r>
              <a:rPr lang="en-US" dirty="0" smtClean="0"/>
              <a:t>If one defects, other doesn’t, </a:t>
            </a:r>
            <a:br>
              <a:rPr lang="en-US" dirty="0" smtClean="0"/>
            </a:br>
            <a:r>
              <a:rPr lang="en-US" dirty="0" smtClean="0"/>
              <a:t>defector gets 10, cooperator gets 0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olendorf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gametheoryopenscience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1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286000"/>
            <a:ext cx="36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payoff </a:t>
            </a:r>
            <a:r>
              <a:rPr lang="en-US" dirty="0" err="1" smtClean="0"/>
              <a:t>vs</a:t>
            </a:r>
            <a:r>
              <a:rPr lang="en-US" dirty="0" smtClean="0"/>
              <a:t> strategy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6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olendorf/gametheoryopenscience/blob/master/temptationtodefect.png?raw=tr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7315200" cy="6911788"/>
          </a:xfrm>
          <a:prstGeom prst="rect">
            <a:avLst/>
          </a:prstGeom>
          <a:noFill/>
        </p:spPr>
      </p:pic>
      <p:cxnSp>
        <p:nvCxnSpPr>
          <p:cNvPr id="4" name="Straight Connector 3"/>
          <p:cNvCxnSpPr>
            <a:endCxn id="5" idx="1"/>
          </p:cNvCxnSpPr>
          <p:nvPr/>
        </p:nvCxnSpPr>
        <p:spPr>
          <a:xfrm>
            <a:off x="4648200" y="38862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 rot="10800000">
            <a:off x="4191000" y="419100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1281" y="3817119"/>
            <a:ext cx="311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frequency of </a:t>
            </a:r>
            <a:r>
              <a:rPr lang="en-US" dirty="0" smtClean="0"/>
              <a:t>cooperators 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 enough (low </a:t>
            </a:r>
            <a:r>
              <a:rPr lang="en-US" dirty="0" smtClean="0"/>
              <a:t>freq. defect.)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cooperation (TFT</a:t>
            </a:r>
            <a:r>
              <a:rPr lang="en-US" dirty="0" smtClean="0"/>
              <a:t>) </a:t>
            </a:r>
            <a:r>
              <a:rPr lang="en-US" dirty="0" smtClean="0"/>
              <a:t>wins</a:t>
            </a: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32766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648200" y="320040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400" y="1981200"/>
            <a:ext cx="2928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frequency </a:t>
            </a:r>
            <a:r>
              <a:rPr lang="en-US" dirty="0" smtClean="0"/>
              <a:t>of cooperators is</a:t>
            </a:r>
          </a:p>
          <a:p>
            <a:r>
              <a:rPr lang="en-US" dirty="0" smtClean="0"/>
              <a:t>Low</a:t>
            </a:r>
            <a:r>
              <a:rPr lang="en-US" dirty="0" smtClean="0"/>
              <a:t> </a:t>
            </a:r>
            <a:r>
              <a:rPr lang="en-US" dirty="0" smtClean="0"/>
              <a:t>(high </a:t>
            </a:r>
            <a:r>
              <a:rPr lang="en-US" dirty="0" smtClean="0"/>
              <a:t>freq. defect.)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defectors (D</a:t>
            </a:r>
            <a:r>
              <a:rPr lang="en-US" dirty="0" smtClean="0"/>
              <a:t>) wins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5105400"/>
            <a:ext cx="5480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the crossing point to the right is good for</a:t>
            </a:r>
            <a:br>
              <a:rPr lang="en-US" dirty="0" smtClean="0"/>
            </a:br>
            <a:r>
              <a:rPr lang="en-US" dirty="0" smtClean="0"/>
              <a:t>open science.  Can do this by increasing payoff for open</a:t>
            </a:r>
            <a:br>
              <a:rPr lang="en-US" dirty="0" smtClean="0"/>
            </a:br>
            <a:r>
              <a:rPr lang="en-US" dirty="0" smtClean="0"/>
              <a:t>science, reducing temptation to D, or many other things.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yoff vs M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702" y="686026"/>
            <a:ext cx="6781498" cy="54859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4572000"/>
            <a:ext cx="299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 the length of interactions increases</a:t>
            </a:r>
          </a:p>
          <a:p>
            <a:r>
              <a:rPr lang="en-US" sz="1400" dirty="0" smtClean="0"/>
              <a:t>the critical point moves in favor of TFT.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429000"/>
            <a:ext cx="5333334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7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297832"/>
            <a:ext cx="3429000" cy="3124199"/>
            <a:chOff x="-76199" y="1"/>
            <a:chExt cx="7315201" cy="6911789"/>
          </a:xfrm>
        </p:grpSpPr>
        <p:pic>
          <p:nvPicPr>
            <p:cNvPr id="1026" name="Picture 2" descr="https://github.com/olendorf/gametheoryopenscience/blob/master/temptationtodefect.png?raw=tru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76199" y="1"/>
              <a:ext cx="7315201" cy="6911789"/>
            </a:xfrm>
            <a:prstGeom prst="rect">
              <a:avLst/>
            </a:prstGeom>
            <a:noFill/>
          </p:spPr>
        </p:pic>
        <p:cxnSp>
          <p:nvCxnSpPr>
            <p:cNvPr id="4" name="Straight Connector 3"/>
            <p:cNvCxnSpPr>
              <a:endCxn id="5" idx="1"/>
            </p:cNvCxnSpPr>
            <p:nvPr/>
          </p:nvCxnSpPr>
          <p:spPr>
            <a:xfrm>
              <a:off x="4648200" y="3886200"/>
              <a:ext cx="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ight Arrow 4"/>
            <p:cNvSpPr/>
            <p:nvPr/>
          </p:nvSpPr>
          <p:spPr>
            <a:xfrm rot="10800000">
              <a:off x="4191000" y="4191000"/>
              <a:ext cx="457200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24761" y="4064575"/>
              <a:ext cx="1519049" cy="54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(TFT</a:t>
              </a:r>
              <a:r>
                <a:rPr lang="en-US" sz="1000" dirty="0" smtClean="0"/>
                <a:t>) </a:t>
              </a:r>
              <a:r>
                <a:rPr lang="en-US" sz="1000" dirty="0" smtClean="0"/>
                <a:t>wins</a:t>
              </a:r>
              <a:endParaRPr lang="en-US" sz="10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648200" y="3276600"/>
              <a:ext cx="0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648200" y="3200400"/>
              <a:ext cx="457200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5400" y="3025344"/>
              <a:ext cx="1293346" cy="54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(D</a:t>
              </a:r>
              <a:r>
                <a:rPr lang="en-US" sz="1000" dirty="0" smtClean="0"/>
                <a:t>) wins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38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yoff vs M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1001"/>
            <a:ext cx="3581400" cy="28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7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429000"/>
            <a:ext cx="3733467" cy="2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118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unmul user</dc:creator>
  <cp:lastModifiedBy>Robert Olendorf</cp:lastModifiedBy>
  <cp:revision>21</cp:revision>
  <dcterms:created xsi:type="dcterms:W3CDTF">2011-09-06T17:25:23Z</dcterms:created>
  <dcterms:modified xsi:type="dcterms:W3CDTF">2012-05-14T22:28:38Z</dcterms:modified>
</cp:coreProperties>
</file>