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8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8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9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9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2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7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8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7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4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0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2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67D4-FF48-447B-9DB9-858742D691F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357B-4C21-44B0-98CD-1548C9C68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05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49322" y="495472"/>
            <a:ext cx="5036642" cy="5040115"/>
            <a:chOff x="1135558" y="217055"/>
            <a:chExt cx="5951042" cy="5955145"/>
          </a:xfrm>
        </p:grpSpPr>
        <p:sp>
          <p:nvSpPr>
            <p:cNvPr id="4" name="Rectangle 3"/>
            <p:cNvSpPr/>
            <p:nvPr/>
          </p:nvSpPr>
          <p:spPr>
            <a:xfrm>
              <a:off x="2514600" y="1600200"/>
              <a:ext cx="45720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4800600" y="1600200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2514600" y="3886200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457200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  <a:endCxn id="4" idx="2"/>
            </p:cNvCxnSpPr>
            <p:nvPr/>
          </p:nvCxnSpPr>
          <p:spPr>
            <a:xfrm>
              <a:off x="2514600" y="3886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4" idx="3"/>
            </p:cNvCxnSpPr>
            <p:nvPr/>
          </p:nvCxnSpPr>
          <p:spPr>
            <a:xfrm>
              <a:off x="4800600" y="1600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87132" y="752904"/>
              <a:ext cx="48603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2609" y="752904"/>
              <a:ext cx="532518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2426" y="226284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029" y="4613702"/>
              <a:ext cx="532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46761" y="1826491"/>
              <a:ext cx="1166772" cy="1642140"/>
              <a:chOff x="3124907" y="1826491"/>
              <a:chExt cx="1166772" cy="16421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21679" y="1826491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4907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260116" y="1826491"/>
              <a:ext cx="1543878" cy="1642140"/>
              <a:chOff x="5260116" y="1826491"/>
              <a:chExt cx="1543878" cy="164214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48659" y="1826491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60116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82240" y="4156502"/>
              <a:ext cx="1309439" cy="1683841"/>
              <a:chOff x="2982240" y="4156502"/>
              <a:chExt cx="1309439" cy="16838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21679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2240" y="5070902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338262" y="4156502"/>
              <a:ext cx="1401210" cy="1683841"/>
              <a:chOff x="5260116" y="4156502"/>
              <a:chExt cx="1401210" cy="16838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91326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60116" y="50709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55463" y="217055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</a:rPr>
                <a:t>Player 1</a:t>
              </a:r>
              <a:endParaRPr lang="en-US" sz="4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0691" y="3474810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</a:rPr>
                <a:t>Player 2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50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8600" y="457200"/>
            <a:ext cx="5036642" cy="5040115"/>
            <a:chOff x="1135558" y="217055"/>
            <a:chExt cx="5951042" cy="5955145"/>
          </a:xfrm>
        </p:grpSpPr>
        <p:sp>
          <p:nvSpPr>
            <p:cNvPr id="4" name="Rectangle 3"/>
            <p:cNvSpPr/>
            <p:nvPr/>
          </p:nvSpPr>
          <p:spPr>
            <a:xfrm>
              <a:off x="2514600" y="1600200"/>
              <a:ext cx="45720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4800600" y="1600200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2514600" y="3886200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457200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  <a:endCxn id="4" idx="2"/>
            </p:cNvCxnSpPr>
            <p:nvPr/>
          </p:nvCxnSpPr>
          <p:spPr>
            <a:xfrm>
              <a:off x="2514600" y="3886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4" idx="3"/>
            </p:cNvCxnSpPr>
            <p:nvPr/>
          </p:nvCxnSpPr>
          <p:spPr>
            <a:xfrm>
              <a:off x="4800600" y="1600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87132" y="752904"/>
              <a:ext cx="48603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2609" y="752904"/>
              <a:ext cx="532518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2426" y="226284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029" y="4613702"/>
              <a:ext cx="532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1"/>
            <p:cNvGrpSpPr/>
            <p:nvPr/>
          </p:nvGrpSpPr>
          <p:grpSpPr>
            <a:xfrm>
              <a:off x="3046761" y="1826491"/>
              <a:ext cx="1166772" cy="1642140"/>
              <a:chOff x="3124907" y="1826491"/>
              <a:chExt cx="1166772" cy="16421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21679" y="1826491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4907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5" name="Group 2"/>
            <p:cNvGrpSpPr/>
            <p:nvPr/>
          </p:nvGrpSpPr>
          <p:grpSpPr>
            <a:xfrm>
              <a:off x="5260116" y="1826491"/>
              <a:ext cx="1543878" cy="1642140"/>
              <a:chOff x="5260116" y="1826491"/>
              <a:chExt cx="1543878" cy="164214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48659" y="1826491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60116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4"/>
            <p:cNvGrpSpPr/>
            <p:nvPr/>
          </p:nvGrpSpPr>
          <p:grpSpPr>
            <a:xfrm>
              <a:off x="2982240" y="4156502"/>
              <a:ext cx="1309439" cy="1683841"/>
              <a:chOff x="2982240" y="4156502"/>
              <a:chExt cx="1309439" cy="16838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21679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2240" y="5070902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5338262" y="4156502"/>
              <a:ext cx="1401210" cy="1683841"/>
              <a:chOff x="5260116" y="4156502"/>
              <a:chExt cx="1401210" cy="16838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91326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60116" y="50709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55463" y="217055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</a:rPr>
                <a:t>Player 1</a:t>
              </a:r>
              <a:endParaRPr lang="en-US" sz="4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0691" y="3474810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</a:rPr>
                <a:t>Player 2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34000" y="1600200"/>
            <a:ext cx="35343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“C” = cooperate or open science</a:t>
            </a:r>
          </a:p>
          <a:p>
            <a:r>
              <a:rPr lang="en-US" dirty="0" smtClean="0"/>
              <a:t>“D” = defect or closed science</a:t>
            </a:r>
          </a:p>
          <a:p>
            <a:endParaRPr lang="en-US" dirty="0" smtClean="0"/>
          </a:p>
          <a:p>
            <a:r>
              <a:rPr lang="en-US" dirty="0" smtClean="0"/>
              <a:t>E.g., If both players cooperate, each</a:t>
            </a:r>
            <a:br>
              <a:rPr lang="en-US" dirty="0" smtClean="0"/>
            </a:br>
            <a:r>
              <a:rPr lang="en-US" dirty="0" smtClean="0"/>
              <a:t>gets 7 points reward.</a:t>
            </a:r>
          </a:p>
          <a:p>
            <a:endParaRPr lang="en-US" dirty="0" smtClean="0"/>
          </a:p>
          <a:p>
            <a:r>
              <a:rPr lang="en-US" dirty="0" smtClean="0"/>
              <a:t>If both players defect, each gets </a:t>
            </a:r>
            <a:br>
              <a:rPr lang="en-US" dirty="0" smtClean="0"/>
            </a:br>
            <a:r>
              <a:rPr lang="en-US" dirty="0" smtClean="0"/>
              <a:t>3 points reward.</a:t>
            </a:r>
          </a:p>
          <a:p>
            <a:endParaRPr lang="en-US" dirty="0" smtClean="0"/>
          </a:p>
          <a:p>
            <a:r>
              <a:rPr lang="en-US" dirty="0" smtClean="0"/>
              <a:t>If one defects, other doesn’t, </a:t>
            </a:r>
            <a:br>
              <a:rPr lang="en-US" dirty="0" smtClean="0"/>
            </a:br>
            <a:r>
              <a:rPr lang="en-US" dirty="0" smtClean="0"/>
              <a:t>defector gets 10, cooperator gets 0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olendorf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gametheoryopenscience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0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286000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payoff </a:t>
            </a:r>
            <a:r>
              <a:rPr lang="en-US" dirty="0" err="1" smtClean="0"/>
              <a:t>vs</a:t>
            </a:r>
            <a:r>
              <a:rPr lang="en-US" dirty="0" smtClean="0"/>
              <a:t> strategy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506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olendorf/gametheoryopenscience/blob/master/temptationtodefect.png?raw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7315200" cy="6911788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endCxn id="5" idx="1"/>
          </p:cNvCxnSpPr>
          <p:nvPr/>
        </p:nvCxnSpPr>
        <p:spPr>
          <a:xfrm>
            <a:off x="4648200" y="38862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rot="10800000">
            <a:off x="4191000" y="41910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3810000"/>
            <a:ext cx="3255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frequency of open science</a:t>
            </a:r>
            <a:br>
              <a:rPr lang="en-US" dirty="0" smtClean="0"/>
            </a:br>
            <a:r>
              <a:rPr lang="en-US" dirty="0" smtClean="0"/>
              <a:t>cooperators high enough</a:t>
            </a:r>
          </a:p>
          <a:p>
            <a:r>
              <a:rPr lang="en-US" dirty="0" smtClean="0"/>
              <a:t>(low freq. defect.)</a:t>
            </a:r>
          </a:p>
          <a:p>
            <a:r>
              <a:rPr lang="en-US" dirty="0" smtClean="0"/>
              <a:t>then Open Science (TFT) pays off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32766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648200" y="3200400"/>
            <a:ext cx="4572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1981200"/>
            <a:ext cx="283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frequency of open science</a:t>
            </a:r>
            <a:br>
              <a:rPr lang="en-US" dirty="0" smtClean="0"/>
            </a:br>
            <a:r>
              <a:rPr lang="en-US" dirty="0" smtClean="0"/>
              <a:t>cooperators low</a:t>
            </a:r>
          </a:p>
          <a:p>
            <a:r>
              <a:rPr lang="en-US" dirty="0" smtClean="0"/>
              <a:t>(high freq. defect.)</a:t>
            </a:r>
          </a:p>
          <a:p>
            <a:r>
              <a:rPr lang="en-US" dirty="0" smtClean="0"/>
              <a:t>then closed science (D) wins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4857" y="533400"/>
            <a:ext cx="248914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Strategies: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(1) D = defection,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closed science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 TFT = tit for tat,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open science until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burned by defector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(SJK: I can’t remember</a:t>
            </a:r>
            <a:br>
              <a:rPr lang="en-US" dirty="0" smtClean="0"/>
            </a:br>
            <a:r>
              <a:rPr lang="en-US" dirty="0" smtClean="0"/>
              <a:t>what temptation refers</a:t>
            </a:r>
          </a:p>
          <a:p>
            <a:r>
              <a:rPr lang="en-US" dirty="0" smtClean="0"/>
              <a:t>to)</a:t>
            </a:r>
          </a:p>
          <a:p>
            <a:endParaRPr lang="en-US" dirty="0" smtClean="0"/>
          </a:p>
          <a:p>
            <a:r>
              <a:rPr lang="en-US" dirty="0" smtClean="0"/>
              <a:t>One take home message</a:t>
            </a:r>
            <a:br>
              <a:rPr lang="en-US" dirty="0" smtClean="0"/>
            </a:br>
            <a:r>
              <a:rPr lang="en-US" dirty="0" smtClean="0"/>
              <a:t>Even with TFT, open </a:t>
            </a:r>
          </a:p>
          <a:p>
            <a:r>
              <a:rPr lang="en-US" dirty="0" smtClean="0"/>
              <a:t>science reaches tipping</a:t>
            </a:r>
            <a:br>
              <a:rPr lang="en-US" dirty="0" smtClean="0"/>
            </a:br>
            <a:r>
              <a:rPr lang="en-US" dirty="0" smtClean="0"/>
              <a:t>point with enough </a:t>
            </a:r>
            <a:br>
              <a:rPr lang="en-US" dirty="0" smtClean="0"/>
            </a:br>
            <a:r>
              <a:rPr lang="en-US" dirty="0" smtClean="0"/>
              <a:t>participation</a:t>
            </a:r>
          </a:p>
          <a:p>
            <a:endParaRPr lang="en-US" dirty="0" smtClean="0"/>
          </a:p>
          <a:p>
            <a:r>
              <a:rPr lang="en-US" dirty="0" smtClean="0"/>
              <a:t>Figures by Rob Olendorf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olendorf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gametheoryopenscience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5105400"/>
            <a:ext cx="5480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the crossing point to the right is good for</a:t>
            </a:r>
            <a:br>
              <a:rPr lang="en-US" dirty="0" smtClean="0"/>
            </a:br>
            <a:r>
              <a:rPr lang="en-US" dirty="0" smtClean="0"/>
              <a:t>open science.  Can do this by increasing payoff for open</a:t>
            </a:r>
            <a:br>
              <a:rPr lang="en-US" dirty="0" smtClean="0"/>
            </a:br>
            <a:r>
              <a:rPr lang="en-US" dirty="0" smtClean="0"/>
              <a:t>science, reducing temptation to D, or many other things.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yoff vs M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103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unmul user</dc:creator>
  <cp:lastModifiedBy>Steven J. Koch</cp:lastModifiedBy>
  <cp:revision>16</cp:revision>
  <dcterms:created xsi:type="dcterms:W3CDTF">2011-09-06T17:25:23Z</dcterms:created>
  <dcterms:modified xsi:type="dcterms:W3CDTF">2011-12-09T21:04:14Z</dcterms:modified>
</cp:coreProperties>
</file>