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4" r:id="rId9"/>
    <p:sldId id="261" r:id="rId10"/>
    <p:sldId id="265" r:id="rId11"/>
    <p:sldId id="271" r:id="rId12"/>
    <p:sldId id="266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7"/>
    <p:restoredTop sz="94667"/>
  </p:normalViewPr>
  <p:slideViewPr>
    <p:cSldViewPr snapToGrid="0" snapToObjects="1">
      <p:cViewPr>
        <p:scale>
          <a:sx n="95" d="100"/>
          <a:sy n="95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06A1-7275-D744-84CA-DB79EFF41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3C235-015B-DB4A-92A7-A0982C198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A5045-0647-7740-A520-78CC629C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537A-260F-5C48-8FE5-3A18D6F3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18A46-634E-614A-AE47-E98E6E77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FA05-0709-3C4F-801E-83B2B8CD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F746F-907E-A649-AC8D-AE8608466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2928-282B-AC41-BEA5-DE5975A7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B557B-DFED-B14E-9620-D772C35B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FE57-40F8-734A-A5B1-13E6468E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597D2-8A32-B549-9482-6DCED757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6511F-A760-A24A-AFD9-C39C57096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8E289-7A23-A74D-B681-4B07BF0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C18AF-03CD-B247-9C7A-A29F8071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0CE47-9855-EB43-AAC4-A37EECA6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0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119B-56C5-4F42-BAB9-F191BA36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CCFE-B885-AE49-AF5F-EBBDB6DB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6CCE-90C1-4641-869F-8D8DA987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D92D-3DCD-294E-96C0-87A6387F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A402-0576-E042-A913-5AC0597D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6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D957-F5E2-2147-BEAD-6FDBEF10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49896-D83D-2F4A-90F1-9EA807D3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2FD0-482B-3B48-B5D7-8F2331F2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9424F-B0A5-2842-ACE6-634C05DD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A765-DC22-024C-AFAF-F64C8847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2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41AA-5545-D044-A9F2-29281DE0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77EB-14B3-7C4C-A7BF-9D341EB3E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2F2B7-3921-7146-B373-E350F008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5A3A8-0567-544A-913A-66A768EE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5CCA9-C73C-E84A-8AF6-15D18630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C8528-D2FD-4743-A4E3-14675B75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3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1C77-8CB2-A341-90F0-A2B8DFD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030F5-4305-DC49-9FD4-DA9C02E6C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2E938-3AD7-E940-A044-FDF4CC00D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F8418-9FB9-9C42-ACCE-72B4F621D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61351-31D1-164D-A4F1-1A2C7E948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40621-9307-444F-90D6-BD561537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E4A12-D415-244A-AC01-B0DE12B6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B4BAE-6857-0742-8316-460CC7F6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4AD8-0019-724A-B9D1-226CFB67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468A5-9139-9B4E-A29F-4BF2BA13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27254-6751-D642-9E87-9E0917C8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CC3FE-6625-0241-96D9-62773997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42B3F-BF62-2343-B083-90F4F8AE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3B21B-6A22-C94F-A7E6-D232D377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E61FC-6464-EA42-84E8-FABE504A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895D-5F90-C041-B868-C0B8C716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A845-6B17-B94A-A18B-482DFFFC9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1A519-2478-CA42-84C4-98A8B582B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19C04-9449-7E4E-A70F-06E42706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33AD7-1056-CB43-9C6B-FAFCAB94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FEA11-4D0E-F645-B372-F562DBE1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7843-496B-BE46-A569-0B8E173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15307-31AD-3A45-B969-69DD82016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18CC1-0160-2F47-B318-436E6791E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3633-006C-7545-93A5-44C4C60C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24D6A-6AEC-1F44-8B75-2619EEF2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CDEB2-5039-4C45-AEC7-7D85667B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79A7A-D425-8241-B25E-BF03597E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CBA79-0A79-5B46-93E0-8BD839779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099B4-518E-E345-8CE3-9C9D70CA3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717D-712B-B445-9325-BB050EAE766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1869F-6849-C84B-87EF-C819DFE27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4719-4157-7444-9022-5D2D4595A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8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50FD8E3-ACB5-2442-BEB2-28D4B57770C5}"/>
              </a:ext>
            </a:extLst>
          </p:cNvPr>
          <p:cNvSpPr txBox="1"/>
          <p:nvPr/>
        </p:nvSpPr>
        <p:spPr>
          <a:xfrm>
            <a:off x="0" y="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9_31_20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4C6E803-67B7-B440-AF7F-9D9A00E2C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959720"/>
              </p:ext>
            </p:extLst>
          </p:nvPr>
        </p:nvGraphicFramePr>
        <p:xfrm>
          <a:off x="1145167" y="916375"/>
          <a:ext cx="9716121" cy="4703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16121">
                  <a:extLst>
                    <a:ext uri="{9D8B030D-6E8A-4147-A177-3AD203B41FA5}">
                      <a16:colId xmlns:a16="http://schemas.microsoft.com/office/drawing/2014/main" val="1230508653"/>
                    </a:ext>
                  </a:extLst>
                </a:gridCol>
              </a:tblGrid>
              <a:tr h="13830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Q9 The following group of statements relates to your views on the use of data across your research field. Tell us how much you agree with each using the following scale: agree strongly, agree somewhat, neither agree nor disagree, disagree somewhat, disagree strongly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165299"/>
                  </a:ext>
                </a:extLst>
              </a:tr>
              <a:tr h="40309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9_31_20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546712"/>
                  </a:ext>
                </a:extLst>
              </a:tr>
              <a:tr h="37923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4825377"/>
                  </a:ext>
                </a:extLst>
              </a:tr>
              <a:tr h="70039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Q9_1 Lack of access to data generated by other researchers or institutions is a major impediment to progress in science.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9395876"/>
                  </a:ext>
                </a:extLst>
              </a:tr>
              <a:tr h="70039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Q9_2 Lack of access to data generated by other researchers or institutions has restricted my ability to answer scientific questions.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3103779"/>
                  </a:ext>
                </a:extLst>
              </a:tr>
              <a:tr h="379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Q9_3 Data may be misinterpreted due to complexity of the data.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5467109"/>
                  </a:ext>
                </a:extLst>
              </a:tr>
              <a:tr h="379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Q9_4 Data may be misinterpreted due to poor quality of the data.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0121177"/>
                  </a:ext>
                </a:extLst>
              </a:tr>
              <a:tr h="379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Q9_5 Data may be used in other ways than intended.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92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45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5347FD-9099-1342-9AED-484828A9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57"/>
            <a:ext cx="12192000" cy="6289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104CF0-07FB-0640-A425-A67196869418}"/>
              </a:ext>
            </a:extLst>
          </p:cNvPr>
          <p:cNvSpPr txBox="1"/>
          <p:nvPr/>
        </p:nvSpPr>
        <p:spPr>
          <a:xfrm>
            <a:off x="-1" y="0"/>
            <a:ext cx="461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7_17_14</a:t>
            </a:r>
            <a:r>
              <a:rPr lang="en-US" dirty="0"/>
              <a:t>, 8_20_16, </a:t>
            </a:r>
            <a:r>
              <a:rPr lang="en-US" b="1" dirty="0"/>
              <a:t>9_31_20</a:t>
            </a:r>
            <a:r>
              <a:rPr lang="en-US" dirty="0"/>
              <a:t>, 10_32_10</a:t>
            </a:r>
          </a:p>
        </p:txBody>
      </p:sp>
    </p:spTree>
    <p:extLst>
      <p:ext uri="{BB962C8B-B14F-4D97-AF65-F5344CB8AC3E}">
        <p14:creationId xmlns:p14="http://schemas.microsoft.com/office/powerpoint/2010/main" val="248246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9104CF0-07FB-0640-A425-A67196869418}"/>
              </a:ext>
            </a:extLst>
          </p:cNvPr>
          <p:cNvSpPr txBox="1"/>
          <p:nvPr/>
        </p:nvSpPr>
        <p:spPr>
          <a:xfrm>
            <a:off x="-1" y="0"/>
            <a:ext cx="461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7_17_14, 8_20_16, 9_31_20, 10_32_10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FCF86-A35C-3642-BF72-C93568CBB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7" y="498721"/>
            <a:ext cx="11134165" cy="635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2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D43D43-EF3F-6340-8849-A7C20306558A}"/>
              </a:ext>
            </a:extLst>
          </p:cNvPr>
          <p:cNvSpPr txBox="1"/>
          <p:nvPr/>
        </p:nvSpPr>
        <p:spPr>
          <a:xfrm>
            <a:off x="0" y="0"/>
            <a:ext cx="1117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7_17_14</a:t>
            </a:r>
          </a:p>
          <a:p>
            <a:r>
              <a:rPr lang="en-US" dirty="0"/>
              <a:t>8_20_16</a:t>
            </a:r>
          </a:p>
          <a:p>
            <a:r>
              <a:rPr lang="en-US" dirty="0"/>
              <a:t>9_31_20</a:t>
            </a:r>
          </a:p>
          <a:p>
            <a:r>
              <a:rPr lang="en-US" dirty="0"/>
              <a:t>10_32_10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FB974-F415-6E40-AED3-5DEF7D980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307"/>
          <a:stretch/>
        </p:blipFill>
        <p:spPr>
          <a:xfrm>
            <a:off x="366713" y="6858000"/>
            <a:ext cx="8572500" cy="184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6D7718-1986-1E42-96D3-ABE2E7203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472" b="75721"/>
          <a:stretch/>
        </p:blipFill>
        <p:spPr>
          <a:xfrm>
            <a:off x="2178424" y="56418"/>
            <a:ext cx="3578491" cy="3275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D59212-3D2A-AD46-886D-1519AC709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7" t="49248" r="74108" b="26637"/>
          <a:stretch/>
        </p:blipFill>
        <p:spPr>
          <a:xfrm>
            <a:off x="5771203" y="102373"/>
            <a:ext cx="3320196" cy="3229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EB5E6F-B7FF-5045-83F8-6B1221AD8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78" t="49142" r="48927" b="26743"/>
          <a:stretch/>
        </p:blipFill>
        <p:spPr>
          <a:xfrm>
            <a:off x="2451007" y="3429000"/>
            <a:ext cx="3320196" cy="3229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724977-9E87-E246-AC77-14B592BAB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25" t="49142" r="24700" b="26743"/>
          <a:stretch/>
        </p:blipFill>
        <p:spPr>
          <a:xfrm>
            <a:off x="5853707" y="3428999"/>
            <a:ext cx="3263906" cy="32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E6FDE0-6505-8842-A789-DD5ACE3D9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51793"/>
              </p:ext>
            </p:extLst>
          </p:nvPr>
        </p:nvGraphicFramePr>
        <p:xfrm>
          <a:off x="1438833" y="184666"/>
          <a:ext cx="8404415" cy="6498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83">
                  <a:extLst>
                    <a:ext uri="{9D8B030D-6E8A-4147-A177-3AD203B41FA5}">
                      <a16:colId xmlns:a16="http://schemas.microsoft.com/office/drawing/2014/main" val="3634311123"/>
                    </a:ext>
                  </a:extLst>
                </a:gridCol>
                <a:gridCol w="1680883">
                  <a:extLst>
                    <a:ext uri="{9D8B030D-6E8A-4147-A177-3AD203B41FA5}">
                      <a16:colId xmlns:a16="http://schemas.microsoft.com/office/drawing/2014/main" val="2242775464"/>
                    </a:ext>
                  </a:extLst>
                </a:gridCol>
                <a:gridCol w="1680883">
                  <a:extLst>
                    <a:ext uri="{9D8B030D-6E8A-4147-A177-3AD203B41FA5}">
                      <a16:colId xmlns:a16="http://schemas.microsoft.com/office/drawing/2014/main" val="2005000993"/>
                    </a:ext>
                  </a:extLst>
                </a:gridCol>
                <a:gridCol w="1680883">
                  <a:extLst>
                    <a:ext uri="{9D8B030D-6E8A-4147-A177-3AD203B41FA5}">
                      <a16:colId xmlns:a16="http://schemas.microsoft.com/office/drawing/2014/main" val="3757877633"/>
                    </a:ext>
                  </a:extLst>
                </a:gridCol>
                <a:gridCol w="1680883">
                  <a:extLst>
                    <a:ext uri="{9D8B030D-6E8A-4147-A177-3AD203B41FA5}">
                      <a16:colId xmlns:a16="http://schemas.microsoft.com/office/drawing/2014/main" val="4229507611"/>
                    </a:ext>
                  </a:extLst>
                </a:gridCol>
              </a:tblGrid>
              <a:tr h="336503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Dim.1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Dim.2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Dim.3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Dim.4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3837338174"/>
                  </a:ext>
                </a:extLst>
              </a:tr>
              <a:tr h="3365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7_17_14_N1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2208557026"/>
                  </a:ext>
                </a:extLst>
              </a:tr>
              <a:tr h="3365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7_17_14_N2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1573019790"/>
                  </a:ext>
                </a:extLst>
              </a:tr>
              <a:tr h="3365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7_17_14_N3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2381602116"/>
                  </a:ext>
                </a:extLst>
              </a:tr>
              <a:tr h="3365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8_20_16_N1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22.1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485872201"/>
                  </a:ext>
                </a:extLst>
              </a:tr>
              <a:tr h="3365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8_20_16_N2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19.5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19.3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555302028"/>
                  </a:ext>
                </a:extLst>
              </a:tr>
              <a:tr h="3365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9_31_20_N1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3751465553"/>
                  </a:ext>
                </a:extLst>
              </a:tr>
              <a:tr h="3365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9_31_20_N2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33.9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2958493072"/>
                  </a:ext>
                </a:extLst>
              </a:tr>
              <a:tr h="3365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9_31_20_N3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3490930454"/>
                  </a:ext>
                </a:extLst>
              </a:tr>
              <a:tr h="3365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9_31_20_N4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2680948855"/>
                  </a:ext>
                </a:extLst>
              </a:tr>
              <a:tr h="3365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9_31_20_N5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506495782"/>
                  </a:ext>
                </a:extLst>
              </a:tr>
              <a:tr h="399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10_32_19_N1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2743127124"/>
                  </a:ext>
                </a:extLst>
              </a:tr>
              <a:tr h="399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10_32_19_N2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670916692"/>
                  </a:ext>
                </a:extLst>
              </a:tr>
              <a:tr h="399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10_32_19_N3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39.2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87845666"/>
                  </a:ext>
                </a:extLst>
              </a:tr>
              <a:tr h="399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10_32_19_N4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1669816290"/>
                  </a:ext>
                </a:extLst>
              </a:tr>
              <a:tr h="399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10_32_19_N5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540614943"/>
                  </a:ext>
                </a:extLst>
              </a:tr>
              <a:tr h="399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10_32_19_N6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4064385925"/>
                  </a:ext>
                </a:extLst>
              </a:tr>
              <a:tr h="399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10_32_19_N7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3919247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AAA5A7-CAC3-EC4B-97FF-3FC7A540BBFF}"/>
              </a:ext>
            </a:extLst>
          </p:cNvPr>
          <p:cNvSpPr txBox="1"/>
          <p:nvPr/>
        </p:nvSpPr>
        <p:spPr>
          <a:xfrm>
            <a:off x="0" y="0"/>
            <a:ext cx="1117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7_17_14</a:t>
            </a:r>
          </a:p>
          <a:p>
            <a:r>
              <a:rPr lang="en-US" dirty="0"/>
              <a:t>8_20_16</a:t>
            </a:r>
          </a:p>
          <a:p>
            <a:r>
              <a:rPr lang="en-US" dirty="0"/>
              <a:t>9_31_20</a:t>
            </a:r>
          </a:p>
          <a:p>
            <a:r>
              <a:rPr lang="en-US" dirty="0"/>
              <a:t>10_32_10</a:t>
            </a:r>
          </a:p>
        </p:txBody>
      </p:sp>
    </p:spTree>
    <p:extLst>
      <p:ext uri="{BB962C8B-B14F-4D97-AF65-F5344CB8AC3E}">
        <p14:creationId xmlns:p14="http://schemas.microsoft.com/office/powerpoint/2010/main" val="268781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83D5BC-86FA-CB46-8E32-4744C6B1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336338"/>
            <a:ext cx="11272838" cy="6521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F7B64C-A9E8-3E43-B866-5C06F1969DC1}"/>
              </a:ext>
            </a:extLst>
          </p:cNvPr>
          <p:cNvSpPr txBox="1"/>
          <p:nvPr/>
        </p:nvSpPr>
        <p:spPr>
          <a:xfrm>
            <a:off x="0" y="0"/>
            <a:ext cx="1117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7_17_14</a:t>
            </a:r>
          </a:p>
          <a:p>
            <a:r>
              <a:rPr lang="en-US" dirty="0"/>
              <a:t>8_20_16</a:t>
            </a:r>
          </a:p>
          <a:p>
            <a:r>
              <a:rPr lang="en-US" dirty="0"/>
              <a:t>9_31_20</a:t>
            </a:r>
          </a:p>
          <a:p>
            <a:r>
              <a:rPr lang="en-US" dirty="0"/>
              <a:t>10_32_10</a:t>
            </a:r>
          </a:p>
        </p:txBody>
      </p:sp>
    </p:spTree>
    <p:extLst>
      <p:ext uri="{BB962C8B-B14F-4D97-AF65-F5344CB8AC3E}">
        <p14:creationId xmlns:p14="http://schemas.microsoft.com/office/powerpoint/2010/main" val="215811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9104CF0-07FB-0640-A425-A67196869418}"/>
              </a:ext>
            </a:extLst>
          </p:cNvPr>
          <p:cNvSpPr txBox="1"/>
          <p:nvPr/>
        </p:nvSpPr>
        <p:spPr>
          <a:xfrm>
            <a:off x="-1" y="0"/>
            <a:ext cx="461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7_17_14, 8_20_16, 9_31_20, 10_32_10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CA293C-26EB-464A-AAA0-C4C0CD28F00D}"/>
              </a:ext>
            </a:extLst>
          </p:cNvPr>
          <p:cNvSpPr/>
          <p:nvPr/>
        </p:nvSpPr>
        <p:spPr>
          <a:xfrm>
            <a:off x="1125068" y="463462"/>
            <a:ext cx="959223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7_17_14_N1	Q7_4…  I am satisfied with the process for storing my data during the life of the project (short-term) 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7_17_14_N2	Q7_5…  I am satisfied with the process for storing my data beyond the life of the project (long-term)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7_17_14_N3	Q7_9…  I am satisfied with the tools for preparing metadata. 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8_20_16_N1	Q8_1   My organization or project has a formal established process for managing data during the life of the project (short-term).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8_20_16_N2	Q8_2   My organization or project has a formal established process for storing data beyond the life of the project (long-term).</a:t>
            </a:r>
          </a:p>
          <a:p>
            <a:endParaRPr lang="en-US" sz="1200" dirty="0"/>
          </a:p>
          <a:p>
            <a:r>
              <a:rPr lang="en-US" sz="1200" dirty="0"/>
              <a:t>9_31_20_N1	Q9_1 Lack of access to data generated by other researchers or institutions is a major impediment to progress in science.</a:t>
            </a:r>
          </a:p>
          <a:p>
            <a:endParaRPr lang="en-US" sz="1200" dirty="0"/>
          </a:p>
          <a:p>
            <a:r>
              <a:rPr lang="en-US" sz="1200" dirty="0"/>
              <a:t>9_31_20_N2	Q9_2 Lack of access to data generated by other researchers or institutions has restricted my ability to answer scientific questions.</a:t>
            </a:r>
          </a:p>
          <a:p>
            <a:endParaRPr lang="en-US" sz="1200" dirty="0"/>
          </a:p>
          <a:p>
            <a:r>
              <a:rPr lang="en-US" sz="1200" dirty="0"/>
              <a:t>9_31_20_N3	Q9_3 Data may be misinterpreted due to complexity of the data.</a:t>
            </a:r>
          </a:p>
          <a:p>
            <a:endParaRPr lang="en-US" sz="1200" dirty="0"/>
          </a:p>
          <a:p>
            <a:r>
              <a:rPr lang="en-US" sz="1200" dirty="0"/>
              <a:t>9_31_20_N4	Q9_4 Data may be misinterpreted due to poor quality of the data.</a:t>
            </a:r>
          </a:p>
          <a:p>
            <a:endParaRPr lang="en-US" sz="1200" dirty="0"/>
          </a:p>
          <a:p>
            <a:r>
              <a:rPr lang="en-US" sz="1200" dirty="0"/>
              <a:t>9_31_20_N5	Q9_5 Data may be used in other ways than intended.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CB60B2-6565-334D-A03D-10DAA94A514E}"/>
              </a:ext>
            </a:extLst>
          </p:cNvPr>
          <p:cNvSpPr/>
          <p:nvPr/>
        </p:nvSpPr>
        <p:spPr>
          <a:xfrm>
            <a:off x="1125068" y="4089808"/>
            <a:ext cx="843578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10_32_19_N1	Q10_1   I would use other researchers' datasets if their datasets were easily accessible.</a:t>
            </a:r>
          </a:p>
          <a:p>
            <a:endParaRPr lang="en-US" sz="1200" dirty="0"/>
          </a:p>
          <a:p>
            <a:r>
              <a:rPr lang="en-US" sz="1200" dirty="0"/>
              <a:t>10_32_19_N2	Q10_2   I would be willing to place at least some of my data into a central data repository with no restrictions.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10_32_19_N3	Q10_3   I would be willing to place all of my data into a central data repository with no restrictions.</a:t>
            </a:r>
          </a:p>
          <a:p>
            <a:endParaRPr lang="en-US" sz="1200" dirty="0"/>
          </a:p>
          <a:p>
            <a:r>
              <a:rPr lang="en-US" sz="1200" dirty="0"/>
              <a:t>10_32_19_N4	Q10_4   I would be more likely to make my data available if I could place conditions on access.</a:t>
            </a:r>
          </a:p>
          <a:p>
            <a:endParaRPr lang="en-US" sz="1200" dirty="0"/>
          </a:p>
          <a:p>
            <a:r>
              <a:rPr lang="en-US" sz="1200" dirty="0"/>
              <a:t>10_32_19_N5	Q10_5   I am satisfied with my ability to integrate data from disparate sources to address research questions.</a:t>
            </a:r>
          </a:p>
          <a:p>
            <a:endParaRPr lang="en-US" sz="1200" dirty="0"/>
          </a:p>
          <a:p>
            <a:r>
              <a:rPr lang="en-US" sz="1200" dirty="0"/>
              <a:t>10_32_19_N6	Q10_6   I would be willing to share data across a broad group of researchers who use data in different ways.</a:t>
            </a:r>
          </a:p>
          <a:p>
            <a:endParaRPr lang="en-US" sz="1200" dirty="0"/>
          </a:p>
          <a:p>
            <a:r>
              <a:rPr lang="en-US" sz="1200" dirty="0"/>
              <a:t>10_32_19_N7	Q10_7   It is important that my data are cited when used by other researchers.</a:t>
            </a:r>
          </a:p>
        </p:txBody>
      </p:sp>
    </p:spTree>
    <p:extLst>
      <p:ext uri="{BB962C8B-B14F-4D97-AF65-F5344CB8AC3E}">
        <p14:creationId xmlns:p14="http://schemas.microsoft.com/office/powerpoint/2010/main" val="94640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354A48-08E8-B54A-863E-ABF4983C9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56" y="3711"/>
            <a:ext cx="8950403" cy="68542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0FD8E3-ACB5-2442-BEB2-28D4B57770C5}"/>
              </a:ext>
            </a:extLst>
          </p:cNvPr>
          <p:cNvSpPr txBox="1"/>
          <p:nvPr/>
        </p:nvSpPr>
        <p:spPr>
          <a:xfrm>
            <a:off x="0" y="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9_31_20</a:t>
            </a:r>
          </a:p>
        </p:txBody>
      </p:sp>
    </p:spTree>
    <p:extLst>
      <p:ext uri="{BB962C8B-B14F-4D97-AF65-F5344CB8AC3E}">
        <p14:creationId xmlns:p14="http://schemas.microsoft.com/office/powerpoint/2010/main" val="159709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50FD8E3-ACB5-2442-BEB2-28D4B57770C5}"/>
              </a:ext>
            </a:extLst>
          </p:cNvPr>
          <p:cNvSpPr txBox="1"/>
          <p:nvPr/>
        </p:nvSpPr>
        <p:spPr>
          <a:xfrm>
            <a:off x="0" y="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9_31_20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FB1623-3062-7045-A09B-A09B5B38A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81494"/>
              </p:ext>
            </p:extLst>
          </p:nvPr>
        </p:nvGraphicFramePr>
        <p:xfrm>
          <a:off x="2672575" y="4801525"/>
          <a:ext cx="6483450" cy="1902294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296690">
                  <a:extLst>
                    <a:ext uri="{9D8B030D-6E8A-4147-A177-3AD203B41FA5}">
                      <a16:colId xmlns:a16="http://schemas.microsoft.com/office/drawing/2014/main" val="3988736577"/>
                    </a:ext>
                  </a:extLst>
                </a:gridCol>
                <a:gridCol w="1296690">
                  <a:extLst>
                    <a:ext uri="{9D8B030D-6E8A-4147-A177-3AD203B41FA5}">
                      <a16:colId xmlns:a16="http://schemas.microsoft.com/office/drawing/2014/main" val="3878795516"/>
                    </a:ext>
                  </a:extLst>
                </a:gridCol>
                <a:gridCol w="1296690">
                  <a:extLst>
                    <a:ext uri="{9D8B030D-6E8A-4147-A177-3AD203B41FA5}">
                      <a16:colId xmlns:a16="http://schemas.microsoft.com/office/drawing/2014/main" val="4058971879"/>
                    </a:ext>
                  </a:extLst>
                </a:gridCol>
                <a:gridCol w="1296690">
                  <a:extLst>
                    <a:ext uri="{9D8B030D-6E8A-4147-A177-3AD203B41FA5}">
                      <a16:colId xmlns:a16="http://schemas.microsoft.com/office/drawing/2014/main" val="11815929"/>
                    </a:ext>
                  </a:extLst>
                </a:gridCol>
                <a:gridCol w="1296690">
                  <a:extLst>
                    <a:ext uri="{9D8B030D-6E8A-4147-A177-3AD203B41FA5}">
                      <a16:colId xmlns:a16="http://schemas.microsoft.com/office/drawing/2014/main" val="549528614"/>
                    </a:ext>
                  </a:extLst>
                </a:gridCol>
              </a:tblGrid>
              <a:tr h="317049"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Dim.1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Dim.2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Dim.3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Dim.4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0294188"/>
                  </a:ext>
                </a:extLst>
              </a:tr>
              <a:tr h="31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Q1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13.8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17.3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48.1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8820022"/>
                  </a:ext>
                </a:extLst>
              </a:tr>
              <a:tr h="31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Q2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49.5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23.6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0044701"/>
                  </a:ext>
                </a:extLst>
              </a:tr>
              <a:tr h="31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Q3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13.7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17.5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48.0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3554657"/>
                  </a:ext>
                </a:extLst>
              </a:tr>
              <a:tr h="31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Q4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51.1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5241743"/>
                  </a:ext>
                </a:extLst>
              </a:tr>
              <a:tr h="3170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Q5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42.8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68165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95843946-16E9-6248-BE20-E158421F6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82" y="0"/>
            <a:ext cx="7470143" cy="47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50FD8E3-ACB5-2442-BEB2-28D4B57770C5}"/>
              </a:ext>
            </a:extLst>
          </p:cNvPr>
          <p:cNvSpPr txBox="1"/>
          <p:nvPr/>
        </p:nvSpPr>
        <p:spPr>
          <a:xfrm>
            <a:off x="0" y="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9_31_20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89DFD-C870-F44B-9267-4DEDF332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7" y="369332"/>
            <a:ext cx="10946869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1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50FD8E3-ACB5-2442-BEB2-28D4B57770C5}"/>
              </a:ext>
            </a:extLst>
          </p:cNvPr>
          <p:cNvSpPr txBox="1"/>
          <p:nvPr/>
        </p:nvSpPr>
        <p:spPr>
          <a:xfrm>
            <a:off x="0" y="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10_32_19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95631C-1DFD-0645-9428-CE303D725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34930"/>
              </p:ext>
            </p:extLst>
          </p:nvPr>
        </p:nvGraphicFramePr>
        <p:xfrm>
          <a:off x="821783" y="961186"/>
          <a:ext cx="10195623" cy="4935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95623">
                  <a:extLst>
                    <a:ext uri="{9D8B030D-6E8A-4147-A177-3AD203B41FA5}">
                      <a16:colId xmlns:a16="http://schemas.microsoft.com/office/drawing/2014/main" val="3807109913"/>
                    </a:ext>
                  </a:extLst>
                </a:gridCol>
              </a:tblGrid>
              <a:tr h="128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Q19 The following statements relate to sharing scientific data. Tell us how much you agree with each statement.  1 = Disagree strongly, 2 = Disagree somewhat, 3 = Neither agree nor disagree, 4 = Agree somewhat, 5 = Agree strongly, 6 = Not Sure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648782"/>
                  </a:ext>
                </a:extLst>
              </a:tr>
              <a:tr h="2935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10_32_19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2668437"/>
                  </a:ext>
                </a:extLst>
              </a:tr>
              <a:tr h="29355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8146534"/>
                  </a:ext>
                </a:extLst>
              </a:tr>
              <a:tr h="2935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Q19_1   I would use other researchers' datasets if their datasets were easily accessible. 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8224336"/>
                  </a:ext>
                </a:extLst>
              </a:tr>
              <a:tr h="5782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Q19_2   I would be willing to place at least some of my data into a central data repository with no restrictions.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098518"/>
                  </a:ext>
                </a:extLst>
              </a:tr>
              <a:tr h="5264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Q19_3   I would be willing to place all of my data into a central data repository with no restrictions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0892680"/>
                  </a:ext>
                </a:extLst>
              </a:tr>
              <a:tr h="2935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Q19_4   I would be more likely to make my data available if I could place conditions on access.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9818081"/>
                  </a:ext>
                </a:extLst>
              </a:tr>
              <a:tr h="5782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Q19_5   I am satisfied with my ability to integrate data from disparate sources to address research questions.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0121309"/>
                  </a:ext>
                </a:extLst>
              </a:tr>
              <a:tr h="2935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Q19_6   I would be willing to share data across a broad group of researchers.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1201594"/>
                  </a:ext>
                </a:extLst>
              </a:tr>
              <a:tr h="2935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Q19_7   It is important that my data are cited when used by other researchers.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126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70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50FD8E3-ACB5-2442-BEB2-28D4B57770C5}"/>
              </a:ext>
            </a:extLst>
          </p:cNvPr>
          <p:cNvSpPr txBox="1"/>
          <p:nvPr/>
        </p:nvSpPr>
        <p:spPr>
          <a:xfrm>
            <a:off x="0" y="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10_32_19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4E013-B034-B543-B606-21019CB2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14" y="0"/>
            <a:ext cx="10660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0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50FD8E3-ACB5-2442-BEB2-28D4B57770C5}"/>
              </a:ext>
            </a:extLst>
          </p:cNvPr>
          <p:cNvSpPr txBox="1"/>
          <p:nvPr/>
        </p:nvSpPr>
        <p:spPr>
          <a:xfrm>
            <a:off x="0" y="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10_32_19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0CB7196-EB5C-2345-BB0C-FCE8B71D5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" y="479238"/>
            <a:ext cx="11120718" cy="61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9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50FD8E3-ACB5-2442-BEB2-28D4B57770C5}"/>
              </a:ext>
            </a:extLst>
          </p:cNvPr>
          <p:cNvSpPr txBox="1"/>
          <p:nvPr/>
        </p:nvSpPr>
        <p:spPr>
          <a:xfrm>
            <a:off x="0" y="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10_32_19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638B5A-0A54-8945-A7FD-7DD521B1E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65508"/>
              </p:ext>
            </p:extLst>
          </p:nvPr>
        </p:nvGraphicFramePr>
        <p:xfrm>
          <a:off x="2010334" y="1001343"/>
          <a:ext cx="8171331" cy="4552296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167333">
                  <a:extLst>
                    <a:ext uri="{9D8B030D-6E8A-4147-A177-3AD203B41FA5}">
                      <a16:colId xmlns:a16="http://schemas.microsoft.com/office/drawing/2014/main" val="2499050427"/>
                    </a:ext>
                  </a:extLst>
                </a:gridCol>
                <a:gridCol w="1167333">
                  <a:extLst>
                    <a:ext uri="{9D8B030D-6E8A-4147-A177-3AD203B41FA5}">
                      <a16:colId xmlns:a16="http://schemas.microsoft.com/office/drawing/2014/main" val="2684167187"/>
                    </a:ext>
                  </a:extLst>
                </a:gridCol>
                <a:gridCol w="1167333">
                  <a:extLst>
                    <a:ext uri="{9D8B030D-6E8A-4147-A177-3AD203B41FA5}">
                      <a16:colId xmlns:a16="http://schemas.microsoft.com/office/drawing/2014/main" val="574377837"/>
                    </a:ext>
                  </a:extLst>
                </a:gridCol>
                <a:gridCol w="1167333">
                  <a:extLst>
                    <a:ext uri="{9D8B030D-6E8A-4147-A177-3AD203B41FA5}">
                      <a16:colId xmlns:a16="http://schemas.microsoft.com/office/drawing/2014/main" val="2650882660"/>
                    </a:ext>
                  </a:extLst>
                </a:gridCol>
                <a:gridCol w="1167333">
                  <a:extLst>
                    <a:ext uri="{9D8B030D-6E8A-4147-A177-3AD203B41FA5}">
                      <a16:colId xmlns:a16="http://schemas.microsoft.com/office/drawing/2014/main" val="3511465903"/>
                    </a:ext>
                  </a:extLst>
                </a:gridCol>
                <a:gridCol w="1167333">
                  <a:extLst>
                    <a:ext uri="{9D8B030D-6E8A-4147-A177-3AD203B41FA5}">
                      <a16:colId xmlns:a16="http://schemas.microsoft.com/office/drawing/2014/main" val="429732418"/>
                    </a:ext>
                  </a:extLst>
                </a:gridCol>
                <a:gridCol w="1167333">
                  <a:extLst>
                    <a:ext uri="{9D8B030D-6E8A-4147-A177-3AD203B41FA5}">
                      <a16:colId xmlns:a16="http://schemas.microsoft.com/office/drawing/2014/main" val="2026576463"/>
                    </a:ext>
                  </a:extLst>
                </a:gridCol>
              </a:tblGrid>
              <a:tr h="569037"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u="none" strike="noStrike" dirty="0">
                          <a:effectLst/>
                        </a:rPr>
                        <a:t>Dim.1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u="none" strike="noStrike" dirty="0">
                          <a:effectLst/>
                        </a:rPr>
                        <a:t>Dim.2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u="none" strike="noStrike">
                          <a:effectLst/>
                        </a:rPr>
                        <a:t>Dim.3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u="none" strike="noStrike" dirty="0">
                          <a:effectLst/>
                        </a:rPr>
                        <a:t>Dim.4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u="none" strike="noStrike">
                          <a:effectLst/>
                        </a:rPr>
                        <a:t>Dim.5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u="none" strike="noStrike" dirty="0">
                          <a:effectLst/>
                        </a:rPr>
                        <a:t>Dim.6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5358997"/>
                  </a:ext>
                </a:extLst>
              </a:tr>
              <a:tr h="56903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Q1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5.4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3.9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0.8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11.6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63.3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0.1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2304738"/>
                  </a:ext>
                </a:extLst>
              </a:tr>
              <a:tr h="56903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Q2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0.0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14.4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0.0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30.7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28.6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11.6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1720413"/>
                  </a:ext>
                </a:extLst>
              </a:tr>
              <a:tr h="56903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Q3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58.6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7.0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8.1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10.2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2.1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0.5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93493283"/>
                  </a:ext>
                </a:extLst>
              </a:tr>
              <a:tr h="56903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Q4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4.1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31.8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49.8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0.5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0.2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1288978"/>
                  </a:ext>
                </a:extLst>
              </a:tr>
              <a:tr h="56903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Q5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10.3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37.4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36.6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1.6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0.3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29564095"/>
                  </a:ext>
                </a:extLst>
              </a:tr>
              <a:tr h="56903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Q6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2.4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4.9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0.9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1.2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4.6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71.0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8598566"/>
                  </a:ext>
                </a:extLst>
              </a:tr>
              <a:tr h="56903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Q7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19.1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0.6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3.7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44.2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0.8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16.7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90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19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50FD8E3-ACB5-2442-BEB2-28D4B57770C5}"/>
              </a:ext>
            </a:extLst>
          </p:cNvPr>
          <p:cNvSpPr txBox="1"/>
          <p:nvPr/>
        </p:nvSpPr>
        <p:spPr>
          <a:xfrm>
            <a:off x="0" y="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10_32_19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F4345-4B64-9340-AADD-208F87E7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586" y="10545"/>
            <a:ext cx="7981696" cy="684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4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586</Words>
  <Application>Microsoft Macintosh PowerPoint</Application>
  <PresentationFormat>Widescreen</PresentationFormat>
  <Paragraphs>245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Borycz, Joshua D</dc:creator>
  <cp:lastModifiedBy>Borycz, Joshua D</cp:lastModifiedBy>
  <cp:revision>32</cp:revision>
  <dcterms:created xsi:type="dcterms:W3CDTF">2019-08-21T16:50:17Z</dcterms:created>
  <dcterms:modified xsi:type="dcterms:W3CDTF">2019-08-23T14:35:38Z</dcterms:modified>
</cp:coreProperties>
</file>