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77" r:id="rId5"/>
    <p:sldId id="267" r:id="rId6"/>
    <p:sldId id="266" r:id="rId7"/>
    <p:sldId id="268" r:id="rId8"/>
    <p:sldId id="259" r:id="rId9"/>
    <p:sldId id="271" r:id="rId10"/>
    <p:sldId id="269" r:id="rId11"/>
    <p:sldId id="270" r:id="rId12"/>
    <p:sldId id="272" r:id="rId13"/>
    <p:sldId id="275" r:id="rId14"/>
    <p:sldId id="276" r:id="rId15"/>
    <p:sldId id="273" r:id="rId16"/>
    <p:sldId id="274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050"/>
    <a:srgbClr val="87467A"/>
    <a:srgbClr val="EA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D41EA-C7D1-4938-A661-DE5DB72D3F59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</dgm:pt>
    <dgm:pt modelId="{FEA007EF-E9A3-4C4C-8F59-65CEDF8A3D17}">
      <dgm:prSet phldrT="[Text]"/>
      <dgm:spPr/>
      <dgm:t>
        <a:bodyPr/>
        <a:lstStyle/>
        <a:p>
          <a:r>
            <a:rPr lang="en-US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</a:rPr>
            <a:t>Procedural justice</a:t>
          </a:r>
          <a:endParaRPr lang="es-CL" b="1" dirty="0">
            <a:solidFill>
              <a:srgbClr val="87467A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795DB3B-B1C2-4378-A2E0-C5AA3F1B026B}" type="parTrans" cxnId="{054BBD13-5908-4FA4-8290-4C3D672BC59E}">
      <dgm:prSet/>
      <dgm:spPr/>
      <dgm:t>
        <a:bodyPr/>
        <a:lstStyle/>
        <a:p>
          <a:endParaRPr lang="es-CL"/>
        </a:p>
      </dgm:t>
    </dgm:pt>
    <dgm:pt modelId="{15A101AB-3464-4A6B-88FB-EABD91598B6F}" type="sibTrans" cxnId="{054BBD13-5908-4FA4-8290-4C3D672BC59E}">
      <dgm:prSet/>
      <dgm:spPr/>
      <dgm:t>
        <a:bodyPr/>
        <a:lstStyle/>
        <a:p>
          <a:endParaRPr lang="es-CL"/>
        </a:p>
      </dgm:t>
    </dgm:pt>
    <dgm:pt modelId="{91872452-473D-4756-B08E-1859F64A5606}">
      <dgm:prSet phldrT="[Text]"/>
      <dgm:spPr/>
      <dgm:t>
        <a:bodyPr/>
        <a:lstStyle/>
        <a:p>
          <a:r>
            <a:rPr lang="en-US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</a:rPr>
            <a:t>Legitimacy</a:t>
          </a:r>
          <a:endParaRPr lang="es-CL" b="1" dirty="0">
            <a:solidFill>
              <a:srgbClr val="87467A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F65D983-DA49-405B-ACE2-9C1415655DC5}" type="parTrans" cxnId="{64146B45-07AF-40D6-B86B-6EBF549BEFE6}">
      <dgm:prSet/>
      <dgm:spPr/>
      <dgm:t>
        <a:bodyPr/>
        <a:lstStyle/>
        <a:p>
          <a:endParaRPr lang="es-CL"/>
        </a:p>
      </dgm:t>
    </dgm:pt>
    <dgm:pt modelId="{D9D0F833-C94F-446F-AE3F-453172E60816}" type="sibTrans" cxnId="{64146B45-07AF-40D6-B86B-6EBF549BEFE6}">
      <dgm:prSet/>
      <dgm:spPr/>
      <dgm:t>
        <a:bodyPr/>
        <a:lstStyle/>
        <a:p>
          <a:endParaRPr lang="es-CL"/>
        </a:p>
      </dgm:t>
    </dgm:pt>
    <dgm:pt modelId="{6712928D-1B3A-49BE-BD7B-5B66C38D743D}">
      <dgm:prSet phldrT="[Text]"/>
      <dgm:spPr/>
      <dgm:t>
        <a:bodyPr/>
        <a:lstStyle/>
        <a:p>
          <a:r>
            <a:rPr lang="en-US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</a:rPr>
            <a:t>Support for violence</a:t>
          </a:r>
          <a:endParaRPr lang="es-CL" b="1" dirty="0">
            <a:solidFill>
              <a:srgbClr val="87467A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373D7EC-9403-4059-B8C5-3FBEBC7FB60E}" type="parTrans" cxnId="{25A6917B-4051-40CF-AB0A-BE0BA1BAC7FE}">
      <dgm:prSet/>
      <dgm:spPr/>
      <dgm:t>
        <a:bodyPr/>
        <a:lstStyle/>
        <a:p>
          <a:endParaRPr lang="es-CL"/>
        </a:p>
      </dgm:t>
    </dgm:pt>
    <dgm:pt modelId="{4AD2EAFF-AAB6-4126-BE3F-18DD72431C85}" type="sibTrans" cxnId="{25A6917B-4051-40CF-AB0A-BE0BA1BAC7FE}">
      <dgm:prSet/>
      <dgm:spPr/>
      <dgm:t>
        <a:bodyPr/>
        <a:lstStyle/>
        <a:p>
          <a:endParaRPr lang="es-CL"/>
        </a:p>
      </dgm:t>
    </dgm:pt>
    <dgm:pt modelId="{D353F514-BB18-49B8-9DBF-37CC225923F5}" type="pres">
      <dgm:prSet presAssocID="{067D41EA-C7D1-4938-A661-DE5DB72D3F59}" presName="linearFlow" presStyleCnt="0">
        <dgm:presLayoutVars>
          <dgm:resizeHandles val="exact"/>
        </dgm:presLayoutVars>
      </dgm:prSet>
      <dgm:spPr/>
    </dgm:pt>
    <dgm:pt modelId="{04E7FCE0-98A9-4E8B-B55A-65038B25320C}" type="pres">
      <dgm:prSet presAssocID="{FEA007EF-E9A3-4C4C-8F59-65CEDF8A3D17}" presName="node" presStyleLbl="node1" presStyleIdx="0" presStyleCnt="3">
        <dgm:presLayoutVars>
          <dgm:bulletEnabled val="1"/>
        </dgm:presLayoutVars>
      </dgm:prSet>
      <dgm:spPr/>
    </dgm:pt>
    <dgm:pt modelId="{83DCDF98-C955-4074-99C7-B0983B5324D5}" type="pres">
      <dgm:prSet presAssocID="{15A101AB-3464-4A6B-88FB-EABD91598B6F}" presName="sibTrans" presStyleLbl="sibTrans2D1" presStyleIdx="0" presStyleCnt="2"/>
      <dgm:spPr/>
    </dgm:pt>
    <dgm:pt modelId="{5593D3C2-2271-40C3-AEDA-D2329D56A934}" type="pres">
      <dgm:prSet presAssocID="{15A101AB-3464-4A6B-88FB-EABD91598B6F}" presName="connectorText" presStyleLbl="sibTrans2D1" presStyleIdx="0" presStyleCnt="2"/>
      <dgm:spPr/>
    </dgm:pt>
    <dgm:pt modelId="{E9BE80EC-F053-43AD-9492-D37DD837AED4}" type="pres">
      <dgm:prSet presAssocID="{91872452-473D-4756-B08E-1859F64A5606}" presName="node" presStyleLbl="node1" presStyleIdx="1" presStyleCnt="3">
        <dgm:presLayoutVars>
          <dgm:bulletEnabled val="1"/>
        </dgm:presLayoutVars>
      </dgm:prSet>
      <dgm:spPr/>
    </dgm:pt>
    <dgm:pt modelId="{8BCA57DB-1FD5-404F-B70B-E2376077FA62}" type="pres">
      <dgm:prSet presAssocID="{D9D0F833-C94F-446F-AE3F-453172E60816}" presName="sibTrans" presStyleLbl="sibTrans2D1" presStyleIdx="1" presStyleCnt="2"/>
      <dgm:spPr/>
    </dgm:pt>
    <dgm:pt modelId="{5AC1089A-5958-485A-9F10-3BC1EA769353}" type="pres">
      <dgm:prSet presAssocID="{D9D0F833-C94F-446F-AE3F-453172E60816}" presName="connectorText" presStyleLbl="sibTrans2D1" presStyleIdx="1" presStyleCnt="2"/>
      <dgm:spPr/>
    </dgm:pt>
    <dgm:pt modelId="{25CEFF97-6056-455F-8F01-2452B200E9AB}" type="pres">
      <dgm:prSet presAssocID="{6712928D-1B3A-49BE-BD7B-5B66C38D743D}" presName="node" presStyleLbl="node1" presStyleIdx="2" presStyleCnt="3">
        <dgm:presLayoutVars>
          <dgm:bulletEnabled val="1"/>
        </dgm:presLayoutVars>
      </dgm:prSet>
      <dgm:spPr/>
    </dgm:pt>
  </dgm:ptLst>
  <dgm:cxnLst>
    <dgm:cxn modelId="{054BBD13-5908-4FA4-8290-4C3D672BC59E}" srcId="{067D41EA-C7D1-4938-A661-DE5DB72D3F59}" destId="{FEA007EF-E9A3-4C4C-8F59-65CEDF8A3D17}" srcOrd="0" destOrd="0" parTransId="{A795DB3B-B1C2-4378-A2E0-C5AA3F1B026B}" sibTransId="{15A101AB-3464-4A6B-88FB-EABD91598B6F}"/>
    <dgm:cxn modelId="{C2FD0928-895D-4C8C-99DC-1B505F4DAE04}" type="presOf" srcId="{6712928D-1B3A-49BE-BD7B-5B66C38D743D}" destId="{25CEFF97-6056-455F-8F01-2452B200E9AB}" srcOrd="0" destOrd="0" presId="urn:microsoft.com/office/officeart/2005/8/layout/process2"/>
    <dgm:cxn modelId="{15FD6336-D3DE-4813-9165-9F6C8B9B0715}" type="presOf" srcId="{FEA007EF-E9A3-4C4C-8F59-65CEDF8A3D17}" destId="{04E7FCE0-98A9-4E8B-B55A-65038B25320C}" srcOrd="0" destOrd="0" presId="urn:microsoft.com/office/officeart/2005/8/layout/process2"/>
    <dgm:cxn modelId="{64146B45-07AF-40D6-B86B-6EBF549BEFE6}" srcId="{067D41EA-C7D1-4938-A661-DE5DB72D3F59}" destId="{91872452-473D-4756-B08E-1859F64A5606}" srcOrd="1" destOrd="0" parTransId="{FF65D983-DA49-405B-ACE2-9C1415655DC5}" sibTransId="{D9D0F833-C94F-446F-AE3F-453172E60816}"/>
    <dgm:cxn modelId="{25A6917B-4051-40CF-AB0A-BE0BA1BAC7FE}" srcId="{067D41EA-C7D1-4938-A661-DE5DB72D3F59}" destId="{6712928D-1B3A-49BE-BD7B-5B66C38D743D}" srcOrd="2" destOrd="0" parTransId="{7373D7EC-9403-4059-B8C5-3FBEBC7FB60E}" sibTransId="{4AD2EAFF-AAB6-4126-BE3F-18DD72431C85}"/>
    <dgm:cxn modelId="{6DD70889-550F-4F42-B657-E949754E00A8}" type="presOf" srcId="{15A101AB-3464-4A6B-88FB-EABD91598B6F}" destId="{5593D3C2-2271-40C3-AEDA-D2329D56A934}" srcOrd="1" destOrd="0" presId="urn:microsoft.com/office/officeart/2005/8/layout/process2"/>
    <dgm:cxn modelId="{8BD93B9D-9A1E-4830-A05E-FDEF173AB6B7}" type="presOf" srcId="{D9D0F833-C94F-446F-AE3F-453172E60816}" destId="{8BCA57DB-1FD5-404F-B70B-E2376077FA62}" srcOrd="0" destOrd="0" presId="urn:microsoft.com/office/officeart/2005/8/layout/process2"/>
    <dgm:cxn modelId="{1F676BB7-AA99-4720-892F-48605BCF3E29}" type="presOf" srcId="{D9D0F833-C94F-446F-AE3F-453172E60816}" destId="{5AC1089A-5958-485A-9F10-3BC1EA769353}" srcOrd="1" destOrd="0" presId="urn:microsoft.com/office/officeart/2005/8/layout/process2"/>
    <dgm:cxn modelId="{47F8C9C5-FD49-47D2-A503-D04F88003CD8}" type="presOf" srcId="{15A101AB-3464-4A6B-88FB-EABD91598B6F}" destId="{83DCDF98-C955-4074-99C7-B0983B5324D5}" srcOrd="0" destOrd="0" presId="urn:microsoft.com/office/officeart/2005/8/layout/process2"/>
    <dgm:cxn modelId="{BB0A39F5-FC5C-4FF0-A8A3-AFACD841C9E1}" type="presOf" srcId="{067D41EA-C7D1-4938-A661-DE5DB72D3F59}" destId="{D353F514-BB18-49B8-9DBF-37CC225923F5}" srcOrd="0" destOrd="0" presId="urn:microsoft.com/office/officeart/2005/8/layout/process2"/>
    <dgm:cxn modelId="{C7C9D7FA-80E0-410D-99F9-42C943FBCB7A}" type="presOf" srcId="{91872452-473D-4756-B08E-1859F64A5606}" destId="{E9BE80EC-F053-43AD-9492-D37DD837AED4}" srcOrd="0" destOrd="0" presId="urn:microsoft.com/office/officeart/2005/8/layout/process2"/>
    <dgm:cxn modelId="{C217D401-912D-4DD1-84BD-3E9B4B01DA85}" type="presParOf" srcId="{D353F514-BB18-49B8-9DBF-37CC225923F5}" destId="{04E7FCE0-98A9-4E8B-B55A-65038B25320C}" srcOrd="0" destOrd="0" presId="urn:microsoft.com/office/officeart/2005/8/layout/process2"/>
    <dgm:cxn modelId="{AED5CBF3-D94E-4A3B-B7A2-8BC1BE8A4E1D}" type="presParOf" srcId="{D353F514-BB18-49B8-9DBF-37CC225923F5}" destId="{83DCDF98-C955-4074-99C7-B0983B5324D5}" srcOrd="1" destOrd="0" presId="urn:microsoft.com/office/officeart/2005/8/layout/process2"/>
    <dgm:cxn modelId="{C934FF1D-4246-4D1B-89FD-CACF30F45FB7}" type="presParOf" srcId="{83DCDF98-C955-4074-99C7-B0983B5324D5}" destId="{5593D3C2-2271-40C3-AEDA-D2329D56A934}" srcOrd="0" destOrd="0" presId="urn:microsoft.com/office/officeart/2005/8/layout/process2"/>
    <dgm:cxn modelId="{8286FC1C-75BA-4665-B1E5-E472A32661C2}" type="presParOf" srcId="{D353F514-BB18-49B8-9DBF-37CC225923F5}" destId="{E9BE80EC-F053-43AD-9492-D37DD837AED4}" srcOrd="2" destOrd="0" presId="urn:microsoft.com/office/officeart/2005/8/layout/process2"/>
    <dgm:cxn modelId="{6AB757FC-8D18-4769-9883-A5E98717F246}" type="presParOf" srcId="{D353F514-BB18-49B8-9DBF-37CC225923F5}" destId="{8BCA57DB-1FD5-404F-B70B-E2376077FA62}" srcOrd="3" destOrd="0" presId="urn:microsoft.com/office/officeart/2005/8/layout/process2"/>
    <dgm:cxn modelId="{3E5EFBAE-0158-4F9C-9CF8-15C30EF509A1}" type="presParOf" srcId="{8BCA57DB-1FD5-404F-B70B-E2376077FA62}" destId="{5AC1089A-5958-485A-9F10-3BC1EA769353}" srcOrd="0" destOrd="0" presId="urn:microsoft.com/office/officeart/2005/8/layout/process2"/>
    <dgm:cxn modelId="{F22CBC95-95C2-4939-9833-55FC0621E438}" type="presParOf" srcId="{D353F514-BB18-49B8-9DBF-37CC225923F5}" destId="{25CEFF97-6056-455F-8F01-2452B200E9A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7FCE0-98A9-4E8B-B55A-65038B25320C}">
      <dsp:nvSpPr>
        <dsp:cNvPr id="0" name=""/>
        <dsp:cNvSpPr/>
      </dsp:nvSpPr>
      <dsp:spPr>
        <a:xfrm>
          <a:off x="1926599" y="0"/>
          <a:ext cx="1738334" cy="9657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</a:rPr>
            <a:t>Procedural justice</a:t>
          </a:r>
          <a:endParaRPr lang="es-CL" sz="2300" b="1" kern="1200" dirty="0">
            <a:solidFill>
              <a:srgbClr val="87467A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954885" y="28286"/>
        <a:ext cx="1681762" cy="909169"/>
      </dsp:txXfrm>
    </dsp:sp>
    <dsp:sp modelId="{83DCDF98-C955-4074-99C7-B0983B5324D5}">
      <dsp:nvSpPr>
        <dsp:cNvPr id="0" name=""/>
        <dsp:cNvSpPr/>
      </dsp:nvSpPr>
      <dsp:spPr>
        <a:xfrm rot="5400000">
          <a:off x="2614690" y="989884"/>
          <a:ext cx="362152" cy="434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800" kern="1200"/>
        </a:p>
      </dsp:txBody>
      <dsp:txXfrm rot="-5400000">
        <a:off x="2665392" y="1026099"/>
        <a:ext cx="260749" cy="253506"/>
      </dsp:txXfrm>
    </dsp:sp>
    <dsp:sp modelId="{E9BE80EC-F053-43AD-9492-D37DD837AED4}">
      <dsp:nvSpPr>
        <dsp:cNvPr id="0" name=""/>
        <dsp:cNvSpPr/>
      </dsp:nvSpPr>
      <dsp:spPr>
        <a:xfrm>
          <a:off x="1926599" y="1448611"/>
          <a:ext cx="1738334" cy="9657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</a:rPr>
            <a:t>Legitimacy</a:t>
          </a:r>
          <a:endParaRPr lang="es-CL" sz="2300" b="1" kern="1200" dirty="0">
            <a:solidFill>
              <a:srgbClr val="87467A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954885" y="1476897"/>
        <a:ext cx="1681762" cy="909169"/>
      </dsp:txXfrm>
    </dsp:sp>
    <dsp:sp modelId="{8BCA57DB-1FD5-404F-B70B-E2376077FA62}">
      <dsp:nvSpPr>
        <dsp:cNvPr id="0" name=""/>
        <dsp:cNvSpPr/>
      </dsp:nvSpPr>
      <dsp:spPr>
        <a:xfrm rot="5400000">
          <a:off x="2614690" y="2438496"/>
          <a:ext cx="362152" cy="434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800" kern="1200"/>
        </a:p>
      </dsp:txBody>
      <dsp:txXfrm rot="-5400000">
        <a:off x="2665392" y="2474711"/>
        <a:ext cx="260749" cy="253506"/>
      </dsp:txXfrm>
    </dsp:sp>
    <dsp:sp modelId="{25CEFF97-6056-455F-8F01-2452B200E9AB}">
      <dsp:nvSpPr>
        <dsp:cNvPr id="0" name=""/>
        <dsp:cNvSpPr/>
      </dsp:nvSpPr>
      <dsp:spPr>
        <a:xfrm>
          <a:off x="1926599" y="2897223"/>
          <a:ext cx="1738334" cy="9657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</a:rPr>
            <a:t>Support for violence</a:t>
          </a:r>
          <a:endParaRPr lang="es-CL" sz="2300" b="1" kern="1200" dirty="0">
            <a:solidFill>
              <a:srgbClr val="87467A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954885" y="2925509"/>
        <a:ext cx="1681762" cy="909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D471-2ACC-C9D4-6AA3-45834A450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7F59C-A011-7155-4CC1-D72C15DE5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D09FB-DED2-FF2C-2B3C-28FAAB4B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92A1-37CA-454F-8DE1-D8D86E044007}" type="datetimeFigureOut">
              <a:rPr lang="es-CL" smtClean="0"/>
              <a:t>23-09-2022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DE81-3C9E-2EF0-3AA6-28434439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06B72-CFA8-AE08-35B4-1CD12A2F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0763-7578-4452-B23B-AC2734ECAAA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01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B83D-290B-2AB8-AC34-23A00CB6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F1D3F-B4BC-6C90-55FB-7A17983B6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DAA76-FD83-FF13-03A4-292D76E8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92A1-37CA-454F-8DE1-D8D86E044007}" type="datetimeFigureOut">
              <a:rPr lang="es-CL" smtClean="0"/>
              <a:t>23-09-2022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F219-31A8-D482-F2EF-5095A819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E3E6B-B0A7-DEBD-A803-24D476F1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0763-7578-4452-B23B-AC2734ECAAA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812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BE510-0640-BFBC-890E-9106AA611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1E4E6-9634-D9F0-DD38-E567E24F5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A002D-70C6-8B56-521E-4DFBDFBD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92A1-37CA-454F-8DE1-D8D86E044007}" type="datetimeFigureOut">
              <a:rPr lang="es-CL" smtClean="0"/>
              <a:t>23-09-2022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F2D73-6180-CC5E-3724-2FB513C5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7A27A-A913-C996-C667-8A04273A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0763-7578-4452-B23B-AC2734ECAAA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846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7177-94BF-E56A-23C2-97C15EBE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015A-0244-04FA-38E8-A1A9A46A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5AB2-84D2-6A55-0A50-91A2F443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92A1-37CA-454F-8DE1-D8D86E044007}" type="datetimeFigureOut">
              <a:rPr lang="es-CL" smtClean="0"/>
              <a:t>23-09-2022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C236-039A-7D81-9FB5-9483506F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3369C-9E0A-F84B-1C7E-778BB0F4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0763-7578-4452-B23B-AC2734ECAAA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45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6F5A-277B-E829-77D5-FDFA8816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DB7C2-5956-1673-3BAB-8CAE4703D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3A1F-8C26-3325-D2EE-513AB66A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92A1-37CA-454F-8DE1-D8D86E044007}" type="datetimeFigureOut">
              <a:rPr lang="es-CL" smtClean="0"/>
              <a:t>23-09-2022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3450-9EB1-8634-CD54-6F1E86A0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B322-0587-ACC3-51EB-F8FCFD70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0763-7578-4452-B23B-AC2734ECAAA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509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F7F3-8F33-1137-6E02-5ABA8003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739E-545C-3EEE-B58B-78ECA9E87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2220F-CF2F-3E15-4B22-9DB665BA6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0DAAB-6813-C2BB-19EE-87A74B62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92A1-37CA-454F-8DE1-D8D86E044007}" type="datetimeFigureOut">
              <a:rPr lang="es-CL" smtClean="0"/>
              <a:t>23-09-2022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582D4-83CD-BE78-B225-603BBC54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A39D3-F637-FCDF-2CA8-8EBDFFF6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0763-7578-4452-B23B-AC2734ECAAA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669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7938-97D0-D9FB-01F0-717107C4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32614-5CF0-BB69-72FC-4B1A1DD32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D4AFA-580E-C92D-C2A6-49451948B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B956A-2358-E475-86FB-105256BF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4DD57-FC5F-5C3F-95A8-62CD1DB30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D012F-FEFA-ABAC-4EBC-B4A20140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92A1-37CA-454F-8DE1-D8D86E044007}" type="datetimeFigureOut">
              <a:rPr lang="es-CL" smtClean="0"/>
              <a:t>23-09-2022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A48C3-5CC4-532B-9BFD-CD9B8722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B34CD-6FCA-AF04-2444-5E603D4E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0763-7578-4452-B23B-AC2734ECAAA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629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2132-66CB-BF95-1064-BF8CF2BF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2338E-EAE1-F729-67B2-68A77972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92A1-37CA-454F-8DE1-D8D86E044007}" type="datetimeFigureOut">
              <a:rPr lang="es-CL" smtClean="0"/>
              <a:t>23-09-2022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4224E-B1B8-1A72-A299-B9724398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F70F9-2771-D1B1-998F-7E338DB4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0763-7578-4452-B23B-AC2734ECAAA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363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18A72-9199-0098-7883-788FFA87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92A1-37CA-454F-8DE1-D8D86E044007}" type="datetimeFigureOut">
              <a:rPr lang="es-CL" smtClean="0"/>
              <a:t>23-09-2022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7FD2F-4987-7FF4-E9E0-1BF3BD02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CD5EA-FDB3-D410-183C-9CB857A3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0763-7578-4452-B23B-AC2734ECAAA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34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56A1-2B6A-551C-3BFF-510ECAAB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54E3-5608-4748-D90C-62A930FD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15C1-8963-DAE9-797B-E5C2B7C2E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BF898-5850-6119-7917-A1C88875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92A1-37CA-454F-8DE1-D8D86E044007}" type="datetimeFigureOut">
              <a:rPr lang="es-CL" smtClean="0"/>
              <a:t>23-09-2022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0C5D2-33A7-0BA5-10DD-678D252A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94C9B-D272-D5F2-C7FC-7E9140FB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0763-7578-4452-B23B-AC2734ECAAA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319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9A6C-E481-E30E-CA1E-BDBE9FFE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B8B7C-C74E-9D36-6A97-D3D15871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656CF-8EB0-0559-D66B-13A6707E3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98190-71FC-DA40-0E0C-00655182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92A1-37CA-454F-8DE1-D8D86E044007}" type="datetimeFigureOut">
              <a:rPr lang="es-CL" smtClean="0"/>
              <a:t>23-09-2022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5CAC6-6527-CAED-F2D4-A42945F5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1C9DB-A0B6-0EE4-EB31-E44DE690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0763-7578-4452-B23B-AC2734ECAAA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48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60995-2F9E-7521-FB2A-A89F7128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C4EC2-F445-A169-B98F-73E34517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BF75-526C-C72E-955C-C0A66C08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92A1-37CA-454F-8DE1-D8D86E044007}" type="datetimeFigureOut">
              <a:rPr lang="es-CL" smtClean="0"/>
              <a:t>23-09-2022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6397-2D49-D600-9DC2-0915C8A61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B1A7-78BA-B1AC-5FA9-1D7DF29B7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0763-7578-4452-B23B-AC2734ECAAA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758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.jpg"/><Relationship Id="rId7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diagramLayout" Target="../diagrams/layout1.xml"/><Relationship Id="rId7" Type="http://schemas.openxmlformats.org/officeDocument/2006/relationships/oleObject" Target="../embeddings/oleObject7.bin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oleObject" Target="../embeddings/oleObject9.bin"/><Relationship Id="rId5" Type="http://schemas.openxmlformats.org/officeDocument/2006/relationships/diagramColors" Target="../diagrams/colors1.xml"/><Relationship Id="rId10" Type="http://schemas.openxmlformats.org/officeDocument/2006/relationships/image" Target="../media/image2.wmf"/><Relationship Id="rId4" Type="http://schemas.openxmlformats.org/officeDocument/2006/relationships/diagramQuickStyle" Target="../diagrams/quickStyle1.xml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.wmf"/><Relationship Id="rId7" Type="http://schemas.openxmlformats.org/officeDocument/2006/relationships/oleObject" Target="../embeddings/oleObject10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6536-325B-9A09-B9B7-183CA2585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Legitimacy, Justice and Justification of Intergroup Violence between the Police and Protestors in Chile </a:t>
            </a:r>
            <a:endParaRPr lang="es-CL" sz="9600" dirty="0">
              <a:solidFill>
                <a:srgbClr val="3D3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0771-7EC4-0C64-FBC6-4E0DB6978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857" y="3665835"/>
            <a:ext cx="10156644" cy="2795925"/>
          </a:xfrm>
        </p:spPr>
        <p:txBody>
          <a:bodyPr>
            <a:normAutofit fontScale="92500" lnSpcReduction="10000"/>
          </a:bodyPr>
          <a:lstStyle/>
          <a:p>
            <a:r>
              <a:rPr lang="es-CL" sz="2200" b="0" u="none" strike="noStrike" baseline="0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Monica Gerber, Universidad Diego Portales </a:t>
            </a:r>
          </a:p>
          <a:p>
            <a:r>
              <a:rPr lang="es-CL" sz="2200" b="0" u="none" strike="noStrike" baseline="0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 Figueiredo, Universidad de O’Higgins</a:t>
            </a:r>
          </a:p>
          <a:p>
            <a:r>
              <a:rPr lang="es-CL" sz="2200" b="0" u="none" strike="noStrike" baseline="0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Luciano Sáez, Universidad de Buenos Aires </a:t>
            </a:r>
          </a:p>
          <a:p>
            <a:r>
              <a:rPr lang="es-CL" sz="2200" b="0" u="none" strike="noStrike" baseline="0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Macarena Orchard, Universidad Diego Portales </a:t>
            </a:r>
          </a:p>
          <a:p>
            <a:endParaRPr lang="es-CL" sz="1800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33rd Meeting of the German Peace Psychology Forum</a:t>
            </a:r>
            <a:r>
              <a:rPr lang="es-CL" sz="2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CL" sz="2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2022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56FE245-B092-C9E7-EF08-9D03096C4B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12216"/>
              </p:ext>
            </p:extLst>
          </p:nvPr>
        </p:nvGraphicFramePr>
        <p:xfrm>
          <a:off x="-12700" y="0"/>
          <a:ext cx="610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08840" imgH="647640" progId="PBrush">
                  <p:embed/>
                </p:oleObj>
              </mc:Choice>
              <mc:Fallback>
                <p:oleObj name="Bitmap Image" r:id="rId2" imgW="6108840" imgH="64764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5C110B4-4632-CEDB-84B2-AB34856D4D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0"/>
                        <a:ext cx="61087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98DB5ED-74B9-263B-0B32-89C1D5BCD7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928551"/>
              </p:ext>
            </p:extLst>
          </p:nvPr>
        </p:nvGraphicFramePr>
        <p:xfrm>
          <a:off x="5039316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97240" imgH="647640" progId="PBrush">
                  <p:embed/>
                </p:oleObj>
              </mc:Choice>
              <mc:Fallback>
                <p:oleObj name="Bitmap Image" r:id="rId4" imgW="4197240" imgH="64764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4198C6C-6415-BFAD-20FA-09912B0E4F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9316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C0021DC-0C54-653F-23E6-ECAF80801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899014"/>
              </p:ext>
            </p:extLst>
          </p:nvPr>
        </p:nvGraphicFramePr>
        <p:xfrm>
          <a:off x="7994650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97240" imgH="647640" progId="PBrush">
                  <p:embed/>
                </p:oleObj>
              </mc:Choice>
              <mc:Fallback>
                <p:oleObj name="Bitmap Image" r:id="rId6" imgW="4197240" imgH="647640" progId="PBrush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7095452-BBD4-5657-353F-76438F8D3B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4650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95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8DD-1F36-7391-549E-4969522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Results</a:t>
            </a:r>
            <a:endParaRPr lang="es-CL" dirty="0">
              <a:solidFill>
                <a:srgbClr val="3D3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5A646E5-645E-7D24-5FCB-65E39115E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2700" y="0"/>
          <a:ext cx="610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08840" imgH="647640" progId="PBrush">
                  <p:embed/>
                </p:oleObj>
              </mc:Choice>
              <mc:Fallback>
                <p:oleObj name="Bitmap Image" r:id="rId2" imgW="6108840" imgH="64764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5A646E5-645E-7D24-5FCB-65E39115EF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0"/>
                        <a:ext cx="61087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E95AE1-7E58-5C7B-751F-E4D415863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9316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97240" imgH="647640" progId="PBrush">
                  <p:embed/>
                </p:oleObj>
              </mc:Choice>
              <mc:Fallback>
                <p:oleObj name="Bitmap Image" r:id="rId4" imgW="4197240" imgH="64764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7E95AE1-7E58-5C7B-751F-E4D4158635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9316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605E7CB-13D8-8F09-8C7A-EF0AADABC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4650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97240" imgH="647640" progId="PBrush">
                  <p:embed/>
                </p:oleObj>
              </mc:Choice>
              <mc:Fallback>
                <p:oleObj name="Bitmap Image" r:id="rId6" imgW="4197240" imgH="6476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605E7CB-13D8-8F09-8C7A-EF0AADABC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4650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47D4C124-F779-4E9D-89B0-B367DDB8C834}"/>
              </a:ext>
            </a:extLst>
          </p:cNvPr>
          <p:cNvSpPr/>
          <p:nvPr/>
        </p:nvSpPr>
        <p:spPr>
          <a:xfrm>
            <a:off x="1288603" y="2888915"/>
            <a:ext cx="1764000" cy="105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Perceived procedural injustice against protestors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DFB052-6606-1C34-7784-327DDACB7ABA}"/>
              </a:ext>
            </a:extLst>
          </p:cNvPr>
          <p:cNvSpPr/>
          <p:nvPr/>
        </p:nvSpPr>
        <p:spPr>
          <a:xfrm>
            <a:off x="4648206" y="3060699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Perceived police legitimacy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D496C8-7DD7-F960-11EE-CBECE7499B1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052603" y="3414554"/>
            <a:ext cx="1595603" cy="6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403440-0E1D-06B5-A56B-7A82A61D309E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6412206" y="2369422"/>
            <a:ext cx="1053225" cy="105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A664-0E14-2FF2-84DE-702DCE81AC6D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6412206" y="3420699"/>
            <a:ext cx="1053224" cy="1010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9F47BDC-9394-E4A5-1022-9388F22B310D}"/>
              </a:ext>
            </a:extLst>
          </p:cNvPr>
          <p:cNvSpPr/>
          <p:nvPr/>
        </p:nvSpPr>
        <p:spPr>
          <a:xfrm>
            <a:off x="7465431" y="2009422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Justification of police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857D19-139E-AFF4-8FB2-6234FE48FE60}"/>
              </a:ext>
            </a:extLst>
          </p:cNvPr>
          <p:cNvSpPr/>
          <p:nvPr/>
        </p:nvSpPr>
        <p:spPr>
          <a:xfrm>
            <a:off x="7465430" y="4070855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Justification of protestor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F752DA2-3721-5E41-90F4-1080FC1645C0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4521059" y="-55457"/>
            <a:ext cx="593916" cy="529482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4D808DF-E4C1-F534-C940-FAD13E34E76A}"/>
              </a:ext>
            </a:extLst>
          </p:cNvPr>
          <p:cNvCxnSpPr>
            <a:cxnSpLocks/>
            <a:stCxn id="28" idx="2"/>
          </p:cNvCxnSpPr>
          <p:nvPr/>
        </p:nvCxnSpPr>
        <p:spPr>
          <a:xfrm rot="16200000" flipH="1">
            <a:off x="4524835" y="1585960"/>
            <a:ext cx="586362" cy="5294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30172C-5F2E-94DA-BCCE-2D78329BA0AE}"/>
              </a:ext>
            </a:extLst>
          </p:cNvPr>
          <p:cNvSpPr txBox="1"/>
          <p:nvPr/>
        </p:nvSpPr>
        <p:spPr>
          <a:xfrm>
            <a:off x="3484928" y="3289894"/>
            <a:ext cx="7328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-0,76**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017E9D-CC79-61AE-2220-0011158A71A4}"/>
              </a:ext>
            </a:extLst>
          </p:cNvPr>
          <p:cNvSpPr txBox="1"/>
          <p:nvPr/>
        </p:nvSpPr>
        <p:spPr>
          <a:xfrm>
            <a:off x="6634576" y="2910374"/>
            <a:ext cx="7777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+0,59**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F738D9-68F6-8EFF-A592-72055233534F}"/>
              </a:ext>
            </a:extLst>
          </p:cNvPr>
          <p:cNvSpPr txBox="1"/>
          <p:nvPr/>
        </p:nvSpPr>
        <p:spPr>
          <a:xfrm>
            <a:off x="6600926" y="3712932"/>
            <a:ext cx="7328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-0,47**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6409F3-65E5-31C3-CE88-56F01A786FC3}"/>
              </a:ext>
            </a:extLst>
          </p:cNvPr>
          <p:cNvSpPr txBox="1"/>
          <p:nvPr/>
        </p:nvSpPr>
        <p:spPr>
          <a:xfrm>
            <a:off x="5675901" y="2106986"/>
            <a:ext cx="6623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-0,07*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915CF7-F48F-CD59-8948-33E99216D684}"/>
              </a:ext>
            </a:extLst>
          </p:cNvPr>
          <p:cNvSpPr txBox="1"/>
          <p:nvPr/>
        </p:nvSpPr>
        <p:spPr>
          <a:xfrm>
            <a:off x="5675901" y="4357251"/>
            <a:ext cx="7777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+0,15**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D4060-15B0-615D-F152-3FC0BEBA9184}"/>
              </a:ext>
            </a:extLst>
          </p:cNvPr>
          <p:cNvSpPr txBox="1"/>
          <p:nvPr/>
        </p:nvSpPr>
        <p:spPr>
          <a:xfrm>
            <a:off x="8697178" y="1540639"/>
            <a:ext cx="61908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59,7%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FFBACF-0F53-2D0B-C073-636698379455}"/>
              </a:ext>
            </a:extLst>
          </p:cNvPr>
          <p:cNvSpPr txBox="1"/>
          <p:nvPr/>
        </p:nvSpPr>
        <p:spPr>
          <a:xfrm>
            <a:off x="8760283" y="3556219"/>
            <a:ext cx="61908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73,4%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A4623E-0ACA-383B-E7AA-3FBE9D934D7E}"/>
              </a:ext>
            </a:extLst>
          </p:cNvPr>
          <p:cNvSpPr txBox="1"/>
          <p:nvPr/>
        </p:nvSpPr>
        <p:spPr>
          <a:xfrm>
            <a:off x="6280563" y="2615639"/>
            <a:ext cx="61908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89,3%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EDFE20E-5459-00D9-0DC8-02F4B8AB0C03}"/>
              </a:ext>
            </a:extLst>
          </p:cNvPr>
          <p:cNvCxnSpPr/>
          <p:nvPr/>
        </p:nvCxnSpPr>
        <p:spPr>
          <a:xfrm flipH="1">
            <a:off x="8866909" y="1802749"/>
            <a:ext cx="44884" cy="1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E7A801-E690-E384-2BCF-5980835EBA21}"/>
              </a:ext>
            </a:extLst>
          </p:cNvPr>
          <p:cNvCxnSpPr/>
          <p:nvPr/>
        </p:nvCxnSpPr>
        <p:spPr>
          <a:xfrm flipH="1">
            <a:off x="8866909" y="3850188"/>
            <a:ext cx="44884" cy="1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43869D-F9E5-C81D-7AA4-3804D60DD3A0}"/>
              </a:ext>
            </a:extLst>
          </p:cNvPr>
          <p:cNvCxnSpPr/>
          <p:nvPr/>
        </p:nvCxnSpPr>
        <p:spPr>
          <a:xfrm flipH="1">
            <a:off x="6387413" y="2900020"/>
            <a:ext cx="44884" cy="1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09119B-96DA-5C3E-2295-4CC86ED9B576}"/>
              </a:ext>
            </a:extLst>
          </p:cNvPr>
          <p:cNvSpPr txBox="1"/>
          <p:nvPr/>
        </p:nvSpPr>
        <p:spPr>
          <a:xfrm>
            <a:off x="382492" y="5696376"/>
            <a:ext cx="2949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Total effect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Police violence:  β = -0,53**</a:t>
            </a:r>
          </a:p>
        </p:txBody>
      </p:sp>
    </p:spTree>
    <p:extLst>
      <p:ext uri="{BB962C8B-B14F-4D97-AF65-F5344CB8AC3E}">
        <p14:creationId xmlns:p14="http://schemas.microsoft.com/office/powerpoint/2010/main" val="289637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8DD-1F36-7391-549E-4969522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Results</a:t>
            </a:r>
            <a:endParaRPr lang="es-CL" dirty="0">
              <a:solidFill>
                <a:srgbClr val="3D3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5A646E5-645E-7D24-5FCB-65E39115E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2700" y="0"/>
          <a:ext cx="610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08840" imgH="647640" progId="PBrush">
                  <p:embed/>
                </p:oleObj>
              </mc:Choice>
              <mc:Fallback>
                <p:oleObj name="Bitmap Image" r:id="rId2" imgW="6108840" imgH="64764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5A646E5-645E-7D24-5FCB-65E39115EF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0"/>
                        <a:ext cx="61087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E95AE1-7E58-5C7B-751F-E4D415863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9316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97240" imgH="647640" progId="PBrush">
                  <p:embed/>
                </p:oleObj>
              </mc:Choice>
              <mc:Fallback>
                <p:oleObj name="Bitmap Image" r:id="rId4" imgW="4197240" imgH="64764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7E95AE1-7E58-5C7B-751F-E4D4158635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9316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605E7CB-13D8-8F09-8C7A-EF0AADABC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4650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97240" imgH="647640" progId="PBrush">
                  <p:embed/>
                </p:oleObj>
              </mc:Choice>
              <mc:Fallback>
                <p:oleObj name="Bitmap Image" r:id="rId6" imgW="4197240" imgH="6476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605E7CB-13D8-8F09-8C7A-EF0AADABC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4650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795CA7C-3C7F-E567-491A-B489807EAA9D}"/>
              </a:ext>
            </a:extLst>
          </p:cNvPr>
          <p:cNvSpPr/>
          <p:nvPr/>
        </p:nvSpPr>
        <p:spPr>
          <a:xfrm>
            <a:off x="1288603" y="2899545"/>
            <a:ext cx="1764000" cy="105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Perceived procedural injustice against protestors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87459-B59B-B5C3-F3E5-504456673355}"/>
              </a:ext>
            </a:extLst>
          </p:cNvPr>
          <p:cNvSpPr/>
          <p:nvPr/>
        </p:nvSpPr>
        <p:spPr>
          <a:xfrm>
            <a:off x="4648206" y="3060699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Perceived police legitimacy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6A26EC-CE60-029A-9756-456B156DF30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052603" y="3420699"/>
            <a:ext cx="1595603" cy="44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45BEC4-53C3-62F1-2A7F-775A88292073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6412206" y="2369422"/>
            <a:ext cx="1053225" cy="105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E3A91E-D173-CDC6-8C6C-7633A59204FD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412206" y="3420699"/>
            <a:ext cx="1053224" cy="10101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1EF67-9E65-FDB4-66D8-FBEC8520BC6A}"/>
              </a:ext>
            </a:extLst>
          </p:cNvPr>
          <p:cNvSpPr/>
          <p:nvPr/>
        </p:nvSpPr>
        <p:spPr>
          <a:xfrm>
            <a:off x="7465431" y="2009422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Justification of police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EC5191-7846-CBB3-7F1E-0C5BF38A091C}"/>
              </a:ext>
            </a:extLst>
          </p:cNvPr>
          <p:cNvSpPr/>
          <p:nvPr/>
        </p:nvSpPr>
        <p:spPr>
          <a:xfrm>
            <a:off x="7465430" y="4070855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Justification of protestor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9C13F7E-223D-10D2-F4AB-C7CA15DAD848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515744" y="-50142"/>
            <a:ext cx="604546" cy="5294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37C2551-FDE0-7987-8452-389E7B280EF4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4530150" y="1591275"/>
            <a:ext cx="575732" cy="5294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92AB54-AC6C-FBC9-3354-6447E04787D0}"/>
              </a:ext>
            </a:extLst>
          </p:cNvPr>
          <p:cNvSpPr txBox="1"/>
          <p:nvPr/>
        </p:nvSpPr>
        <p:spPr>
          <a:xfrm>
            <a:off x="3484928" y="3289894"/>
            <a:ext cx="7328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-0,76**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EC92C1-A420-87B5-7655-B6C6D796F99F}"/>
              </a:ext>
            </a:extLst>
          </p:cNvPr>
          <p:cNvSpPr txBox="1"/>
          <p:nvPr/>
        </p:nvSpPr>
        <p:spPr>
          <a:xfrm>
            <a:off x="6634576" y="2910374"/>
            <a:ext cx="7777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+0,59**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CBAD53-D29C-D3B6-C815-991A5D2CEA34}"/>
              </a:ext>
            </a:extLst>
          </p:cNvPr>
          <p:cNvSpPr txBox="1"/>
          <p:nvPr/>
        </p:nvSpPr>
        <p:spPr>
          <a:xfrm>
            <a:off x="6600926" y="3712932"/>
            <a:ext cx="7328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-0,47**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777B33-F65A-C3C6-4C1E-FA6AE6156921}"/>
              </a:ext>
            </a:extLst>
          </p:cNvPr>
          <p:cNvSpPr txBox="1"/>
          <p:nvPr/>
        </p:nvSpPr>
        <p:spPr>
          <a:xfrm>
            <a:off x="5675901" y="2106986"/>
            <a:ext cx="6623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-0,07*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391480-544C-4EF7-9374-DECE7BD9918D}"/>
              </a:ext>
            </a:extLst>
          </p:cNvPr>
          <p:cNvSpPr txBox="1"/>
          <p:nvPr/>
        </p:nvSpPr>
        <p:spPr>
          <a:xfrm>
            <a:off x="5675901" y="4357251"/>
            <a:ext cx="7777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+0,15**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A8A24-6FDB-C7F7-ADE5-4050049E6993}"/>
              </a:ext>
            </a:extLst>
          </p:cNvPr>
          <p:cNvSpPr txBox="1"/>
          <p:nvPr/>
        </p:nvSpPr>
        <p:spPr>
          <a:xfrm>
            <a:off x="8697178" y="1540639"/>
            <a:ext cx="61908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59,7%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C85FA-73A7-095B-BB1E-FF76B770964B}"/>
              </a:ext>
            </a:extLst>
          </p:cNvPr>
          <p:cNvSpPr txBox="1"/>
          <p:nvPr/>
        </p:nvSpPr>
        <p:spPr>
          <a:xfrm>
            <a:off x="8760283" y="3556219"/>
            <a:ext cx="61908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73,4%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0781E0-979B-34D9-7E58-59D03967F0BC}"/>
              </a:ext>
            </a:extLst>
          </p:cNvPr>
          <p:cNvSpPr txBox="1"/>
          <p:nvPr/>
        </p:nvSpPr>
        <p:spPr>
          <a:xfrm>
            <a:off x="6280563" y="2615639"/>
            <a:ext cx="61908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89,3%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DBC9DA-CE1B-5F8E-E7D3-12E17995D851}"/>
              </a:ext>
            </a:extLst>
          </p:cNvPr>
          <p:cNvCxnSpPr/>
          <p:nvPr/>
        </p:nvCxnSpPr>
        <p:spPr>
          <a:xfrm flipH="1">
            <a:off x="8866909" y="1802749"/>
            <a:ext cx="44884" cy="1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2D8723-36D0-F6DF-0BAD-DEB7D416A463}"/>
              </a:ext>
            </a:extLst>
          </p:cNvPr>
          <p:cNvCxnSpPr/>
          <p:nvPr/>
        </p:nvCxnSpPr>
        <p:spPr>
          <a:xfrm flipH="1">
            <a:off x="8866909" y="3850188"/>
            <a:ext cx="44884" cy="1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6BACAD-C5AF-A978-0A99-35D9A54BFF0B}"/>
              </a:ext>
            </a:extLst>
          </p:cNvPr>
          <p:cNvCxnSpPr/>
          <p:nvPr/>
        </p:nvCxnSpPr>
        <p:spPr>
          <a:xfrm flipH="1">
            <a:off x="6387413" y="2900020"/>
            <a:ext cx="44884" cy="1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804618-4412-852B-ED2C-D341E26888B8}"/>
              </a:ext>
            </a:extLst>
          </p:cNvPr>
          <p:cNvSpPr txBox="1"/>
          <p:nvPr/>
        </p:nvSpPr>
        <p:spPr>
          <a:xfrm>
            <a:off x="382492" y="5696376"/>
            <a:ext cx="3299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Indirect effects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Protestor violence:  β = +0,36**</a:t>
            </a:r>
          </a:p>
        </p:txBody>
      </p:sp>
    </p:spTree>
    <p:extLst>
      <p:ext uri="{BB962C8B-B14F-4D97-AF65-F5344CB8AC3E}">
        <p14:creationId xmlns:p14="http://schemas.microsoft.com/office/powerpoint/2010/main" val="211641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8DD-1F36-7391-549E-4969522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Results</a:t>
            </a:r>
            <a:endParaRPr lang="es-CL" dirty="0">
              <a:solidFill>
                <a:srgbClr val="3D3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5A646E5-645E-7D24-5FCB-65E39115E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2700" y="0"/>
          <a:ext cx="610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08840" imgH="647640" progId="PBrush">
                  <p:embed/>
                </p:oleObj>
              </mc:Choice>
              <mc:Fallback>
                <p:oleObj name="Bitmap Image" r:id="rId2" imgW="6108840" imgH="64764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5A646E5-645E-7D24-5FCB-65E39115EF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0"/>
                        <a:ext cx="61087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E95AE1-7E58-5C7B-751F-E4D415863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9316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97240" imgH="647640" progId="PBrush">
                  <p:embed/>
                </p:oleObj>
              </mc:Choice>
              <mc:Fallback>
                <p:oleObj name="Bitmap Image" r:id="rId4" imgW="4197240" imgH="64764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7E95AE1-7E58-5C7B-751F-E4D4158635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9316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605E7CB-13D8-8F09-8C7A-EF0AADABC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4650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97240" imgH="647640" progId="PBrush">
                  <p:embed/>
                </p:oleObj>
              </mc:Choice>
              <mc:Fallback>
                <p:oleObj name="Bitmap Image" r:id="rId6" imgW="4197240" imgH="6476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605E7CB-13D8-8F09-8C7A-EF0AADABC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4650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D9ADCE5-C079-CED0-A29A-DCA145019681}"/>
              </a:ext>
            </a:extLst>
          </p:cNvPr>
          <p:cNvSpPr/>
          <p:nvPr/>
        </p:nvSpPr>
        <p:spPr>
          <a:xfrm>
            <a:off x="1288603" y="2838007"/>
            <a:ext cx="1764000" cy="1265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Perceived procedural injustice against protestors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F3543-EE5F-095E-EDCF-929F52971BEB}"/>
              </a:ext>
            </a:extLst>
          </p:cNvPr>
          <p:cNvSpPr/>
          <p:nvPr/>
        </p:nvSpPr>
        <p:spPr>
          <a:xfrm>
            <a:off x="4648206" y="3086099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Perceived police legitimacy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26BBCF-EB85-CD70-BE7F-5CF1CB3B21E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052603" y="3446099"/>
            <a:ext cx="1595603" cy="24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14F49C-F828-22E8-1DFB-AB797C6A700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6412206" y="2394822"/>
            <a:ext cx="1053225" cy="105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D42613-BFA1-A48D-6829-C96A86135507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412206" y="3446099"/>
            <a:ext cx="1053224" cy="1010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5A669-6501-5A60-53DE-B2384829B80F}"/>
              </a:ext>
            </a:extLst>
          </p:cNvPr>
          <p:cNvSpPr/>
          <p:nvPr/>
        </p:nvSpPr>
        <p:spPr>
          <a:xfrm>
            <a:off x="7465431" y="2034822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Justification of police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9542F-C329-A2BC-2225-19C32BE43AD4}"/>
              </a:ext>
            </a:extLst>
          </p:cNvPr>
          <p:cNvSpPr/>
          <p:nvPr/>
        </p:nvSpPr>
        <p:spPr>
          <a:xfrm>
            <a:off x="7465430" y="4096255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Justification of protestor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15638D-0B7C-DA9A-44B2-2FA002B69F8C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559213" y="-68211"/>
            <a:ext cx="517608" cy="5294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547F508-3D83-67A2-FD52-1909398A27A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4593944" y="1680470"/>
            <a:ext cx="448144" cy="529482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7EBF88-9C65-B225-3B68-6F2225821FCC}"/>
              </a:ext>
            </a:extLst>
          </p:cNvPr>
          <p:cNvSpPr txBox="1"/>
          <p:nvPr/>
        </p:nvSpPr>
        <p:spPr>
          <a:xfrm>
            <a:off x="3484928" y="3315294"/>
            <a:ext cx="7328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-0,76**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5C5CA-BF43-4E75-5485-A31E5FF80313}"/>
              </a:ext>
            </a:extLst>
          </p:cNvPr>
          <p:cNvSpPr txBox="1"/>
          <p:nvPr/>
        </p:nvSpPr>
        <p:spPr>
          <a:xfrm>
            <a:off x="6634576" y="2935774"/>
            <a:ext cx="7777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+0,59**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17FF9-C95E-2547-0B4D-6E489F70E2BF}"/>
              </a:ext>
            </a:extLst>
          </p:cNvPr>
          <p:cNvSpPr txBox="1"/>
          <p:nvPr/>
        </p:nvSpPr>
        <p:spPr>
          <a:xfrm>
            <a:off x="6600926" y="3738332"/>
            <a:ext cx="7328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-0,47**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02A15-C25E-58C5-AD6D-768AE43ECE66}"/>
              </a:ext>
            </a:extLst>
          </p:cNvPr>
          <p:cNvSpPr txBox="1"/>
          <p:nvPr/>
        </p:nvSpPr>
        <p:spPr>
          <a:xfrm>
            <a:off x="5675901" y="2132386"/>
            <a:ext cx="6623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-0,07*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5E8558-889B-0D91-C8B9-960AA4AB8CBA}"/>
              </a:ext>
            </a:extLst>
          </p:cNvPr>
          <p:cNvSpPr txBox="1"/>
          <p:nvPr/>
        </p:nvSpPr>
        <p:spPr>
          <a:xfrm>
            <a:off x="5675901" y="4382651"/>
            <a:ext cx="7777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+0,15**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46B273-AAD3-B0D1-0A8C-BB16996F011F}"/>
              </a:ext>
            </a:extLst>
          </p:cNvPr>
          <p:cNvSpPr txBox="1"/>
          <p:nvPr/>
        </p:nvSpPr>
        <p:spPr>
          <a:xfrm>
            <a:off x="8697178" y="1566039"/>
            <a:ext cx="61908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59,7%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F239E7-92BB-A720-041D-6D7AB8C1D11B}"/>
              </a:ext>
            </a:extLst>
          </p:cNvPr>
          <p:cNvSpPr txBox="1"/>
          <p:nvPr/>
        </p:nvSpPr>
        <p:spPr>
          <a:xfrm>
            <a:off x="8760283" y="3581619"/>
            <a:ext cx="61908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73,4%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C990B7-767A-D6C5-F39A-B801E54A4599}"/>
              </a:ext>
            </a:extLst>
          </p:cNvPr>
          <p:cNvSpPr txBox="1"/>
          <p:nvPr/>
        </p:nvSpPr>
        <p:spPr>
          <a:xfrm>
            <a:off x="6280563" y="2641039"/>
            <a:ext cx="61908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89,3%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2C957C-3F06-1830-E28E-C93C789DF7FB}"/>
              </a:ext>
            </a:extLst>
          </p:cNvPr>
          <p:cNvCxnSpPr/>
          <p:nvPr/>
        </p:nvCxnSpPr>
        <p:spPr>
          <a:xfrm flipH="1">
            <a:off x="8866909" y="1828149"/>
            <a:ext cx="44884" cy="1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5C8F0-2658-7483-98A5-76B643353DF4}"/>
              </a:ext>
            </a:extLst>
          </p:cNvPr>
          <p:cNvCxnSpPr/>
          <p:nvPr/>
        </p:nvCxnSpPr>
        <p:spPr>
          <a:xfrm flipH="1">
            <a:off x="8866909" y="3875588"/>
            <a:ext cx="44884" cy="1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31A57B-D609-AAF0-C2BB-9A7B8372BA19}"/>
              </a:ext>
            </a:extLst>
          </p:cNvPr>
          <p:cNvCxnSpPr/>
          <p:nvPr/>
        </p:nvCxnSpPr>
        <p:spPr>
          <a:xfrm flipH="1">
            <a:off x="6387413" y="2925420"/>
            <a:ext cx="44884" cy="1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51E6A5-B7B6-0673-9167-3FDF45CAA0A5}"/>
              </a:ext>
            </a:extLst>
          </p:cNvPr>
          <p:cNvSpPr txBox="1"/>
          <p:nvPr/>
        </p:nvSpPr>
        <p:spPr>
          <a:xfrm>
            <a:off x="382492" y="5696376"/>
            <a:ext cx="3238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Total effect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Protestor violence:  β = -0,52**</a:t>
            </a:r>
          </a:p>
        </p:txBody>
      </p:sp>
    </p:spTree>
    <p:extLst>
      <p:ext uri="{BB962C8B-B14F-4D97-AF65-F5344CB8AC3E}">
        <p14:creationId xmlns:p14="http://schemas.microsoft.com/office/powerpoint/2010/main" val="136551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8DD-1F36-7391-549E-4969522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Results</a:t>
            </a:r>
            <a:endParaRPr lang="es-CL" dirty="0">
              <a:solidFill>
                <a:srgbClr val="3D3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5A646E5-645E-7D24-5FCB-65E39115E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2700" y="0"/>
          <a:ext cx="610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08840" imgH="647640" progId="PBrush">
                  <p:embed/>
                </p:oleObj>
              </mc:Choice>
              <mc:Fallback>
                <p:oleObj name="Bitmap Image" r:id="rId2" imgW="6108840" imgH="64764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5A646E5-645E-7D24-5FCB-65E39115EF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0"/>
                        <a:ext cx="61087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E95AE1-7E58-5C7B-751F-E4D415863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9316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97240" imgH="647640" progId="PBrush">
                  <p:embed/>
                </p:oleObj>
              </mc:Choice>
              <mc:Fallback>
                <p:oleObj name="Bitmap Image" r:id="rId4" imgW="4197240" imgH="64764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7E95AE1-7E58-5C7B-751F-E4D4158635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9316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605E7CB-13D8-8F09-8C7A-EF0AADABC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4650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97240" imgH="647640" progId="PBrush">
                  <p:embed/>
                </p:oleObj>
              </mc:Choice>
              <mc:Fallback>
                <p:oleObj name="Bitmap Image" r:id="rId6" imgW="4197240" imgH="6476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605E7CB-13D8-8F09-8C7A-EF0AADABC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4650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DD63455-3B8E-A8D5-885A-544B6E528040}"/>
              </a:ext>
            </a:extLst>
          </p:cNvPr>
          <p:cNvSpPr/>
          <p:nvPr/>
        </p:nvSpPr>
        <p:spPr>
          <a:xfrm>
            <a:off x="2117944" y="2544721"/>
            <a:ext cx="1764000" cy="101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Perceived procedural injustice against protestors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BE3272-45A2-31F1-21E2-15DD379096E6}"/>
              </a:ext>
            </a:extLst>
          </p:cNvPr>
          <p:cNvSpPr/>
          <p:nvPr/>
        </p:nvSpPr>
        <p:spPr>
          <a:xfrm>
            <a:off x="5477547" y="2682950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Perceived police legitimacy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F935E6-E758-7060-C2DB-5926EB66AC0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881944" y="3042950"/>
            <a:ext cx="1595603" cy="68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71C7AE-508D-57FC-70EA-F35583088E3E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 flipV="1">
            <a:off x="7241547" y="1991673"/>
            <a:ext cx="1053225" cy="105127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5CC5A0-E71E-04DF-9A32-56CF40F1B911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7241547" y="3042950"/>
            <a:ext cx="1053224" cy="101015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177BAEF-0308-358A-2531-CCCD25F9BDD8}"/>
              </a:ext>
            </a:extLst>
          </p:cNvPr>
          <p:cNvSpPr/>
          <p:nvPr/>
        </p:nvSpPr>
        <p:spPr>
          <a:xfrm>
            <a:off x="8294772" y="1631673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Justification of police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B67456-B17E-1CFA-9A44-9DA601FF86DE}"/>
              </a:ext>
            </a:extLst>
          </p:cNvPr>
          <p:cNvSpPr/>
          <p:nvPr/>
        </p:nvSpPr>
        <p:spPr>
          <a:xfrm>
            <a:off x="8294771" y="3693106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Justification of protestor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9CF67A1-E7E7-5039-C1D1-FDE9286FC08D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5333622" y="-416429"/>
            <a:ext cx="627472" cy="5294828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735E68-341C-9812-BB8C-18763553F3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9357" y="1123392"/>
            <a:ext cx="756000" cy="5294827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C2BC84-2062-76F6-A6C2-2136F9DD2572}"/>
              </a:ext>
            </a:extLst>
          </p:cNvPr>
          <p:cNvSpPr txBox="1"/>
          <p:nvPr/>
        </p:nvSpPr>
        <p:spPr>
          <a:xfrm>
            <a:off x="4314269" y="2912145"/>
            <a:ext cx="7328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-0,76**</a:t>
            </a:r>
            <a:endParaRPr lang="es-CL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AAFE5A-2D75-45F6-B508-AB1B0DF28FDD}"/>
              </a:ext>
            </a:extLst>
          </p:cNvPr>
          <p:cNvSpPr txBox="1"/>
          <p:nvPr/>
        </p:nvSpPr>
        <p:spPr>
          <a:xfrm>
            <a:off x="7463917" y="2532625"/>
            <a:ext cx="7793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+0,60**</a:t>
            </a:r>
            <a:endParaRPr lang="es-CL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595ADC-FC27-3C87-85BE-4DE995D2839C}"/>
              </a:ext>
            </a:extLst>
          </p:cNvPr>
          <p:cNvSpPr txBox="1"/>
          <p:nvPr/>
        </p:nvSpPr>
        <p:spPr>
          <a:xfrm>
            <a:off x="7430267" y="3335183"/>
            <a:ext cx="7328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-0,47**</a:t>
            </a:r>
            <a:endParaRPr lang="es-CL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4F52A8-D5D9-217A-A172-8D26029EE2D8}"/>
              </a:ext>
            </a:extLst>
          </p:cNvPr>
          <p:cNvSpPr txBox="1"/>
          <p:nvPr/>
        </p:nvSpPr>
        <p:spPr>
          <a:xfrm>
            <a:off x="6505242" y="1729237"/>
            <a:ext cx="6623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-0,07*</a:t>
            </a:r>
            <a:endParaRPr lang="es-CL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684F69-97B1-EE2D-1206-A66FEA663690}"/>
              </a:ext>
            </a:extLst>
          </p:cNvPr>
          <p:cNvSpPr txBox="1"/>
          <p:nvPr/>
        </p:nvSpPr>
        <p:spPr>
          <a:xfrm>
            <a:off x="6505242" y="3979502"/>
            <a:ext cx="7777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+0,15**</a:t>
            </a:r>
            <a:endParaRPr lang="es-CL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7C20C-0B6A-F1EA-7D75-E08CA53FE6E6}"/>
              </a:ext>
            </a:extLst>
          </p:cNvPr>
          <p:cNvSpPr txBox="1"/>
          <p:nvPr/>
        </p:nvSpPr>
        <p:spPr>
          <a:xfrm>
            <a:off x="9526519" y="1162890"/>
            <a:ext cx="58702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59,7%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CD2170-6209-295A-82C7-BFEB95F1320D}"/>
              </a:ext>
            </a:extLst>
          </p:cNvPr>
          <p:cNvSpPr txBox="1"/>
          <p:nvPr/>
        </p:nvSpPr>
        <p:spPr>
          <a:xfrm>
            <a:off x="9589624" y="3178470"/>
            <a:ext cx="58702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73,6%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CA470C-F4DB-8212-3895-09493EA4CA15}"/>
              </a:ext>
            </a:extLst>
          </p:cNvPr>
          <p:cNvSpPr txBox="1"/>
          <p:nvPr/>
        </p:nvSpPr>
        <p:spPr>
          <a:xfrm>
            <a:off x="7109904" y="2237890"/>
            <a:ext cx="58702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89,3%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9D59C8-2837-023A-E570-015162EF8789}"/>
              </a:ext>
            </a:extLst>
          </p:cNvPr>
          <p:cNvCxnSpPr/>
          <p:nvPr/>
        </p:nvCxnSpPr>
        <p:spPr>
          <a:xfrm flipH="1">
            <a:off x="9696250" y="1425000"/>
            <a:ext cx="44884" cy="17178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3D7309-24E6-8CC6-5123-C866B234788C}"/>
              </a:ext>
            </a:extLst>
          </p:cNvPr>
          <p:cNvCxnSpPr/>
          <p:nvPr/>
        </p:nvCxnSpPr>
        <p:spPr>
          <a:xfrm flipH="1">
            <a:off x="9696250" y="3472439"/>
            <a:ext cx="44884" cy="17178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2339E1-07D0-5667-3EA8-A80FF3D7FA9B}"/>
              </a:ext>
            </a:extLst>
          </p:cNvPr>
          <p:cNvCxnSpPr/>
          <p:nvPr/>
        </p:nvCxnSpPr>
        <p:spPr>
          <a:xfrm flipH="1">
            <a:off x="7216754" y="2522271"/>
            <a:ext cx="44884" cy="17178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8219809-3C74-13CB-2CD2-693CF8EEFCB9}"/>
              </a:ext>
            </a:extLst>
          </p:cNvPr>
          <p:cNvSpPr/>
          <p:nvPr/>
        </p:nvSpPr>
        <p:spPr>
          <a:xfrm>
            <a:off x="1627936" y="5267385"/>
            <a:ext cx="1346998" cy="756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Directly experienced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D95B92-ABAB-7FE9-B33B-95E3A25B12E5}"/>
              </a:ext>
            </a:extLst>
          </p:cNvPr>
          <p:cNvSpPr/>
          <p:nvPr/>
        </p:nvSpPr>
        <p:spPr>
          <a:xfrm>
            <a:off x="4373662" y="5909686"/>
            <a:ext cx="1346998" cy="756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Vicariously experienced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92C358-CB71-AD89-BE76-46726FB4B159}"/>
              </a:ext>
            </a:extLst>
          </p:cNvPr>
          <p:cNvCxnSpPr>
            <a:cxnSpLocks/>
            <a:stCxn id="46" idx="3"/>
            <a:endCxn id="5" idx="2"/>
          </p:cNvCxnSpPr>
          <p:nvPr/>
        </p:nvCxnSpPr>
        <p:spPr>
          <a:xfrm flipV="1">
            <a:off x="2974934" y="3402950"/>
            <a:ext cx="3384613" cy="224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C867B3-69A3-7811-1018-9743EC39F16F}"/>
              </a:ext>
            </a:extLst>
          </p:cNvPr>
          <p:cNvSpPr txBox="1"/>
          <p:nvPr/>
        </p:nvSpPr>
        <p:spPr>
          <a:xfrm>
            <a:off x="4544511" y="4327961"/>
            <a:ext cx="6495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-0,02*</a:t>
            </a:r>
            <a:endParaRPr lang="es-CL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CCB8D5-63A5-F0AE-DA2E-7659D97654B2}"/>
              </a:ext>
            </a:extLst>
          </p:cNvPr>
          <p:cNvCxnSpPr>
            <a:cxnSpLocks/>
            <a:stCxn id="46" idx="3"/>
            <a:endCxn id="32" idx="2"/>
          </p:cNvCxnSpPr>
          <p:nvPr/>
        </p:nvCxnSpPr>
        <p:spPr>
          <a:xfrm flipV="1">
            <a:off x="2974934" y="4413106"/>
            <a:ext cx="6201837" cy="1232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7C90E56-3604-37BA-F315-96E665775C69}"/>
              </a:ext>
            </a:extLst>
          </p:cNvPr>
          <p:cNvSpPr txBox="1"/>
          <p:nvPr/>
        </p:nvSpPr>
        <p:spPr>
          <a:xfrm>
            <a:off x="6285737" y="4740444"/>
            <a:ext cx="82416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+0,03*</a:t>
            </a:r>
            <a:endParaRPr lang="es-CL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B5E1C1-F02E-03FE-BC81-D364B277CA9E}"/>
              </a:ext>
            </a:extLst>
          </p:cNvPr>
          <p:cNvCxnSpPr>
            <a:cxnSpLocks/>
            <a:stCxn id="47" idx="3"/>
            <a:endCxn id="32" idx="2"/>
          </p:cNvCxnSpPr>
          <p:nvPr/>
        </p:nvCxnSpPr>
        <p:spPr>
          <a:xfrm flipV="1">
            <a:off x="5720660" y="4413106"/>
            <a:ext cx="3456111" cy="187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7BB5DD6-6F6F-BA55-FD30-0010DC3FA876}"/>
              </a:ext>
            </a:extLst>
          </p:cNvPr>
          <p:cNvSpPr txBox="1"/>
          <p:nvPr/>
        </p:nvSpPr>
        <p:spPr>
          <a:xfrm>
            <a:off x="6849554" y="5463976"/>
            <a:ext cx="82416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+0,04**</a:t>
            </a:r>
            <a:endParaRPr lang="es-CL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8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8DD-1F36-7391-549E-4969522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Results</a:t>
            </a:r>
            <a:endParaRPr lang="es-CL" dirty="0">
              <a:solidFill>
                <a:srgbClr val="3D3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5A646E5-645E-7D24-5FCB-65E39115E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2700" y="0"/>
          <a:ext cx="610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08840" imgH="647640" progId="PBrush">
                  <p:embed/>
                </p:oleObj>
              </mc:Choice>
              <mc:Fallback>
                <p:oleObj name="Bitmap Image" r:id="rId2" imgW="6108840" imgH="64764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5A646E5-645E-7D24-5FCB-65E39115EF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0"/>
                        <a:ext cx="61087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E95AE1-7E58-5C7B-751F-E4D415863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9316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97240" imgH="647640" progId="PBrush">
                  <p:embed/>
                </p:oleObj>
              </mc:Choice>
              <mc:Fallback>
                <p:oleObj name="Bitmap Image" r:id="rId4" imgW="4197240" imgH="64764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7E95AE1-7E58-5C7B-751F-E4D4158635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9316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605E7CB-13D8-8F09-8C7A-EF0AADABC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4650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97240" imgH="647640" progId="PBrush">
                  <p:embed/>
                </p:oleObj>
              </mc:Choice>
              <mc:Fallback>
                <p:oleObj name="Bitmap Image" r:id="rId6" imgW="4197240" imgH="6476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605E7CB-13D8-8F09-8C7A-EF0AADABC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4650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A071B70-8A50-CB75-B37E-9CCEB6919CBC}"/>
              </a:ext>
            </a:extLst>
          </p:cNvPr>
          <p:cNvSpPr/>
          <p:nvPr/>
        </p:nvSpPr>
        <p:spPr>
          <a:xfrm>
            <a:off x="2394392" y="2502193"/>
            <a:ext cx="1764000" cy="101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Perceived procedural injustice against protestors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A7B1B-7842-0E02-3DCA-4FD6AA79DA4F}"/>
              </a:ext>
            </a:extLst>
          </p:cNvPr>
          <p:cNvSpPr/>
          <p:nvPr/>
        </p:nvSpPr>
        <p:spPr>
          <a:xfrm>
            <a:off x="5753995" y="2640422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Perceived police legitimacy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01ADD-015C-BF15-641F-512EF51FC67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158392" y="3000422"/>
            <a:ext cx="1595603" cy="68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1AB691-6ED8-25F2-4FE3-7514DFECFB1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7517995" y="1949145"/>
            <a:ext cx="1053225" cy="105127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A7DF25-1F59-28A5-6023-F328827983B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7517995" y="3000422"/>
            <a:ext cx="1053224" cy="101015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9A828-6037-573E-E908-11181D21D849}"/>
              </a:ext>
            </a:extLst>
          </p:cNvPr>
          <p:cNvSpPr/>
          <p:nvPr/>
        </p:nvSpPr>
        <p:spPr>
          <a:xfrm>
            <a:off x="8571220" y="1589145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Justification of police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6E2D7D-C885-EF07-481D-9939D31490D1}"/>
              </a:ext>
            </a:extLst>
          </p:cNvPr>
          <p:cNvSpPr/>
          <p:nvPr/>
        </p:nvSpPr>
        <p:spPr>
          <a:xfrm>
            <a:off x="8571219" y="3650578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Justification of protestor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1701447-6954-E04E-66B4-7111C2091885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5610070" y="-458957"/>
            <a:ext cx="627472" cy="5294828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74424DC-2071-A752-FACC-4BEBD47771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45805" y="1080864"/>
            <a:ext cx="756000" cy="5294827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D3D619-49CE-D810-DDAE-B6B161CCEA80}"/>
              </a:ext>
            </a:extLst>
          </p:cNvPr>
          <p:cNvSpPr txBox="1"/>
          <p:nvPr/>
        </p:nvSpPr>
        <p:spPr>
          <a:xfrm>
            <a:off x="4590717" y="2869617"/>
            <a:ext cx="7328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-0,76**</a:t>
            </a:r>
            <a:endParaRPr lang="es-CL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CD0D8-28D3-608F-5E18-66764AE0CA3F}"/>
              </a:ext>
            </a:extLst>
          </p:cNvPr>
          <p:cNvSpPr txBox="1"/>
          <p:nvPr/>
        </p:nvSpPr>
        <p:spPr>
          <a:xfrm>
            <a:off x="7740365" y="2490097"/>
            <a:ext cx="7793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+0,60**</a:t>
            </a:r>
            <a:endParaRPr lang="es-CL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8B172-A49D-500C-22B0-AEEC0538F1A5}"/>
              </a:ext>
            </a:extLst>
          </p:cNvPr>
          <p:cNvSpPr txBox="1"/>
          <p:nvPr/>
        </p:nvSpPr>
        <p:spPr>
          <a:xfrm>
            <a:off x="7706715" y="3292655"/>
            <a:ext cx="7328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-0,47**</a:t>
            </a:r>
            <a:endParaRPr lang="es-CL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CC3BEC-DA2A-4FBB-FD05-59C8F5DF76D5}"/>
              </a:ext>
            </a:extLst>
          </p:cNvPr>
          <p:cNvSpPr txBox="1"/>
          <p:nvPr/>
        </p:nvSpPr>
        <p:spPr>
          <a:xfrm>
            <a:off x="6781690" y="1686709"/>
            <a:ext cx="6623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-0,07*</a:t>
            </a:r>
            <a:endParaRPr lang="es-CL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3492B-800D-8A2F-FE47-8A6341CEA822}"/>
              </a:ext>
            </a:extLst>
          </p:cNvPr>
          <p:cNvSpPr txBox="1"/>
          <p:nvPr/>
        </p:nvSpPr>
        <p:spPr>
          <a:xfrm>
            <a:off x="6781690" y="3936974"/>
            <a:ext cx="7777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+0,15**</a:t>
            </a:r>
            <a:endParaRPr lang="es-CL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64636-BA2D-EE45-0414-AC9E100777E5}"/>
              </a:ext>
            </a:extLst>
          </p:cNvPr>
          <p:cNvSpPr txBox="1"/>
          <p:nvPr/>
        </p:nvSpPr>
        <p:spPr>
          <a:xfrm>
            <a:off x="9802967" y="1120362"/>
            <a:ext cx="58702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59,7%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DEF3B4-6A60-DA44-5BDE-A3D689F10A6D}"/>
              </a:ext>
            </a:extLst>
          </p:cNvPr>
          <p:cNvSpPr txBox="1"/>
          <p:nvPr/>
        </p:nvSpPr>
        <p:spPr>
          <a:xfrm>
            <a:off x="9866072" y="3135942"/>
            <a:ext cx="58702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73,6%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7FBDFB-70FF-E64F-2913-EF0C4E20875A}"/>
              </a:ext>
            </a:extLst>
          </p:cNvPr>
          <p:cNvSpPr txBox="1"/>
          <p:nvPr/>
        </p:nvSpPr>
        <p:spPr>
          <a:xfrm>
            <a:off x="7386352" y="2195362"/>
            <a:ext cx="58702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89,3%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69E721-0569-BF01-B182-57516BB2D940}"/>
              </a:ext>
            </a:extLst>
          </p:cNvPr>
          <p:cNvCxnSpPr/>
          <p:nvPr/>
        </p:nvCxnSpPr>
        <p:spPr>
          <a:xfrm flipH="1">
            <a:off x="9972698" y="1382472"/>
            <a:ext cx="44884" cy="17178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D2D8B7-4248-3572-EDFE-B5E3EE85C78A}"/>
              </a:ext>
            </a:extLst>
          </p:cNvPr>
          <p:cNvCxnSpPr/>
          <p:nvPr/>
        </p:nvCxnSpPr>
        <p:spPr>
          <a:xfrm flipH="1">
            <a:off x="9972698" y="3429911"/>
            <a:ext cx="44884" cy="17178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E71E43-6DBB-5422-CFD8-FD8EFE53E3FE}"/>
              </a:ext>
            </a:extLst>
          </p:cNvPr>
          <p:cNvCxnSpPr/>
          <p:nvPr/>
        </p:nvCxnSpPr>
        <p:spPr>
          <a:xfrm flipH="1">
            <a:off x="7493202" y="2479743"/>
            <a:ext cx="44884" cy="17178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C8B0C97-CE93-F749-4F3B-7626834F2F95}"/>
              </a:ext>
            </a:extLst>
          </p:cNvPr>
          <p:cNvSpPr/>
          <p:nvPr/>
        </p:nvSpPr>
        <p:spPr>
          <a:xfrm>
            <a:off x="1904384" y="5224857"/>
            <a:ext cx="1346998" cy="756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Directly experienced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09AB9D-8284-1BD4-7797-47D79DC925D2}"/>
              </a:ext>
            </a:extLst>
          </p:cNvPr>
          <p:cNvSpPr/>
          <p:nvPr/>
        </p:nvSpPr>
        <p:spPr>
          <a:xfrm>
            <a:off x="4650110" y="5867158"/>
            <a:ext cx="1346998" cy="756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Vicariously experienced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C53409-F277-3457-9A63-FF0C68C63969}"/>
              </a:ext>
            </a:extLst>
          </p:cNvPr>
          <p:cNvCxnSpPr>
            <a:cxnSpLocks/>
            <a:stCxn id="54" idx="3"/>
            <a:endCxn id="9" idx="2"/>
          </p:cNvCxnSpPr>
          <p:nvPr/>
        </p:nvCxnSpPr>
        <p:spPr>
          <a:xfrm flipV="1">
            <a:off x="3251382" y="3360422"/>
            <a:ext cx="3384613" cy="224243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5DEF34D-CDC2-1914-23D9-7AA265D4152B}"/>
              </a:ext>
            </a:extLst>
          </p:cNvPr>
          <p:cNvSpPr txBox="1"/>
          <p:nvPr/>
        </p:nvSpPr>
        <p:spPr>
          <a:xfrm>
            <a:off x="4820959" y="4285433"/>
            <a:ext cx="6495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-0,02*</a:t>
            </a:r>
            <a:endParaRPr lang="es-CL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785F384-CE6F-ADB1-C1A1-37C0944B6955}"/>
              </a:ext>
            </a:extLst>
          </p:cNvPr>
          <p:cNvCxnSpPr>
            <a:cxnSpLocks/>
            <a:stCxn id="54" idx="3"/>
            <a:endCxn id="14" idx="2"/>
          </p:cNvCxnSpPr>
          <p:nvPr/>
        </p:nvCxnSpPr>
        <p:spPr>
          <a:xfrm flipV="1">
            <a:off x="3251382" y="4370578"/>
            <a:ext cx="6201837" cy="12322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D51C97B-C86E-1145-54F8-820CD7B04C3B}"/>
              </a:ext>
            </a:extLst>
          </p:cNvPr>
          <p:cNvSpPr txBox="1"/>
          <p:nvPr/>
        </p:nvSpPr>
        <p:spPr>
          <a:xfrm>
            <a:off x="6562185" y="4697916"/>
            <a:ext cx="82416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+0,03*</a:t>
            </a:r>
            <a:endParaRPr lang="es-CL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F241CD-107D-59B2-E551-486C0646A749}"/>
              </a:ext>
            </a:extLst>
          </p:cNvPr>
          <p:cNvCxnSpPr>
            <a:cxnSpLocks/>
            <a:stCxn id="55" idx="3"/>
            <a:endCxn id="14" idx="2"/>
          </p:cNvCxnSpPr>
          <p:nvPr/>
        </p:nvCxnSpPr>
        <p:spPr>
          <a:xfrm flipV="1">
            <a:off x="5997108" y="4370578"/>
            <a:ext cx="3456111" cy="18745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BDD0DC3-7E46-7C92-59AD-5DF9839B4A60}"/>
              </a:ext>
            </a:extLst>
          </p:cNvPr>
          <p:cNvSpPr txBox="1"/>
          <p:nvPr/>
        </p:nvSpPr>
        <p:spPr>
          <a:xfrm>
            <a:off x="7126002" y="5421448"/>
            <a:ext cx="82416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+0,04**</a:t>
            </a:r>
            <a:endParaRPr lang="es-CL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A95B76-6F2B-6FDF-0644-AB09EAC4EC17}"/>
              </a:ext>
            </a:extLst>
          </p:cNvPr>
          <p:cNvCxnSpPr>
            <a:cxnSpLocks/>
            <a:stCxn id="54" idx="0"/>
            <a:endCxn id="8" idx="2"/>
          </p:cNvCxnSpPr>
          <p:nvPr/>
        </p:nvCxnSpPr>
        <p:spPr>
          <a:xfrm flipV="1">
            <a:off x="2577883" y="3512349"/>
            <a:ext cx="698509" cy="1712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D9816C-A40E-C9CC-0566-B10665F37CA4}"/>
              </a:ext>
            </a:extLst>
          </p:cNvPr>
          <p:cNvCxnSpPr>
            <a:cxnSpLocks/>
            <a:stCxn id="55" idx="1"/>
            <a:endCxn id="8" idx="2"/>
          </p:cNvCxnSpPr>
          <p:nvPr/>
        </p:nvCxnSpPr>
        <p:spPr>
          <a:xfrm flipH="1" flipV="1">
            <a:off x="3276392" y="3512349"/>
            <a:ext cx="1373718" cy="2732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794552A-8B75-39D9-513A-0834107F10CB}"/>
              </a:ext>
            </a:extLst>
          </p:cNvPr>
          <p:cNvSpPr txBox="1"/>
          <p:nvPr/>
        </p:nvSpPr>
        <p:spPr>
          <a:xfrm>
            <a:off x="2510099" y="4412002"/>
            <a:ext cx="7793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+0,05**</a:t>
            </a:r>
            <a:endParaRPr lang="es-CL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03029F-8535-9335-0BFA-B4BC68FC2402}"/>
              </a:ext>
            </a:extLst>
          </p:cNvPr>
          <p:cNvSpPr txBox="1"/>
          <p:nvPr/>
        </p:nvSpPr>
        <p:spPr>
          <a:xfrm>
            <a:off x="3560200" y="4497250"/>
            <a:ext cx="7793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+0,17**</a:t>
            </a:r>
            <a:endParaRPr lang="es-CL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9296D4-703C-4158-4054-2A1A629EBF44}"/>
              </a:ext>
            </a:extLst>
          </p:cNvPr>
          <p:cNvSpPr txBox="1"/>
          <p:nvPr/>
        </p:nvSpPr>
        <p:spPr>
          <a:xfrm>
            <a:off x="148576" y="5944857"/>
            <a:ext cx="3246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Indirect effects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Police violence:  β = -0,02**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Protestor violence: β = 0,019**</a:t>
            </a:r>
            <a:endParaRPr lang="es-CL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FDEB67-5052-ED3F-C226-FC722CCB223A}"/>
              </a:ext>
            </a:extLst>
          </p:cNvPr>
          <p:cNvSpPr txBox="1"/>
          <p:nvPr/>
        </p:nvSpPr>
        <p:spPr>
          <a:xfrm>
            <a:off x="6379198" y="5987495"/>
            <a:ext cx="3130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Indirect effects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Police violence:  β = -0,08**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Protestor violence: β = 0,06**</a:t>
            </a:r>
            <a:endParaRPr lang="es-CL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14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8DD-1F36-7391-549E-4969522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Conclusions</a:t>
            </a:r>
            <a:endParaRPr lang="es-CL" dirty="0">
              <a:solidFill>
                <a:srgbClr val="3D3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5A646E5-645E-7D24-5FCB-65E39115E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2700" y="0"/>
          <a:ext cx="610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08840" imgH="647640" progId="PBrush">
                  <p:embed/>
                </p:oleObj>
              </mc:Choice>
              <mc:Fallback>
                <p:oleObj name="Bitmap Image" r:id="rId2" imgW="6108840" imgH="64764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5A646E5-645E-7D24-5FCB-65E39115EF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0"/>
                        <a:ext cx="61087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E95AE1-7E58-5C7B-751F-E4D415863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9316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97240" imgH="647640" progId="PBrush">
                  <p:embed/>
                </p:oleObj>
              </mc:Choice>
              <mc:Fallback>
                <p:oleObj name="Bitmap Image" r:id="rId4" imgW="4197240" imgH="64764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7E95AE1-7E58-5C7B-751F-E4D4158635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9316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605E7CB-13D8-8F09-8C7A-EF0AADABC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4650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97240" imgH="647640" progId="PBrush">
                  <p:embed/>
                </p:oleObj>
              </mc:Choice>
              <mc:Fallback>
                <p:oleObj name="Bitmap Image" r:id="rId6" imgW="4197240" imgH="6476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605E7CB-13D8-8F09-8C7A-EF0AADABC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4650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E493836-1D84-F431-E5D8-9B5C2E088B60}"/>
              </a:ext>
            </a:extLst>
          </p:cNvPr>
          <p:cNvSpPr txBox="1"/>
          <p:nvPr/>
        </p:nvSpPr>
        <p:spPr>
          <a:xfrm>
            <a:off x="727074" y="2050534"/>
            <a:ext cx="104235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24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Vicious circle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: experienced violence and perceived procedural injustice increase support for protestor violence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Police violence can be perceived as procedurally unfair if it does not follow protocols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Relevance of reducing police violence to reduce protestor violence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Secondary identification (with protestors) did not moderate the role of procedural justice on police legitimacy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24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Limitations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: non-representative data; one-time measurement</a:t>
            </a:r>
          </a:p>
        </p:txBody>
      </p:sp>
    </p:spTree>
    <p:extLst>
      <p:ext uri="{BB962C8B-B14F-4D97-AF65-F5344CB8AC3E}">
        <p14:creationId xmlns:p14="http://schemas.microsoft.com/office/powerpoint/2010/main" val="684049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8DD-1F36-7391-549E-4969522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125"/>
            <a:ext cx="10515600" cy="33559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  <a:br>
              <a:rPr lang="en-US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600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Contact: </a:t>
            </a:r>
            <a:br>
              <a:rPr lang="en-US" sz="3600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600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Monica Gerber (monica.gerber@udp.cl)</a:t>
            </a:r>
            <a:endParaRPr lang="es-CL" sz="3600" dirty="0">
              <a:solidFill>
                <a:srgbClr val="3D3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5A646E5-645E-7D24-5FCB-65E39115E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2700" y="0"/>
          <a:ext cx="610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08840" imgH="647640" progId="PBrush">
                  <p:embed/>
                </p:oleObj>
              </mc:Choice>
              <mc:Fallback>
                <p:oleObj name="Bitmap Image" r:id="rId2" imgW="6108840" imgH="64764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5A646E5-645E-7D24-5FCB-65E39115EF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0"/>
                        <a:ext cx="61087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E95AE1-7E58-5C7B-751F-E4D415863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9316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97240" imgH="647640" progId="PBrush">
                  <p:embed/>
                </p:oleObj>
              </mc:Choice>
              <mc:Fallback>
                <p:oleObj name="Bitmap Image" r:id="rId4" imgW="4197240" imgH="64764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7E95AE1-7E58-5C7B-751F-E4D4158635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9316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605E7CB-13D8-8F09-8C7A-EF0AADABC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4650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97240" imgH="647640" progId="PBrush">
                  <p:embed/>
                </p:oleObj>
              </mc:Choice>
              <mc:Fallback>
                <p:oleObj name="Bitmap Image" r:id="rId6" imgW="4197240" imgH="6476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605E7CB-13D8-8F09-8C7A-EF0AADABC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4650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50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8DD-1F36-7391-549E-4969522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72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Context</a:t>
            </a:r>
            <a:endParaRPr lang="es-CL" dirty="0">
              <a:solidFill>
                <a:srgbClr val="3D3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7D8EB-B561-FB9A-4665-F15DFBB0DE65}"/>
              </a:ext>
            </a:extLst>
          </p:cNvPr>
          <p:cNvSpPr txBox="1"/>
          <p:nvPr/>
        </p:nvSpPr>
        <p:spPr>
          <a:xfrm>
            <a:off x="808073" y="1786385"/>
            <a:ext cx="493350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Violent protest and police repression all over the world (</a:t>
            </a:r>
            <a:r>
              <a:rPr lang="da-DK" sz="2400" dirty="0">
                <a:latin typeface="Roboto" panose="02000000000000000000" pitchFamily="2" charset="0"/>
                <a:ea typeface="Roboto" panose="02000000000000000000" pitchFamily="2" charset="0"/>
              </a:rPr>
              <a:t>Flom, 2022)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Social outbreak of October 2019 in Chile – </a:t>
            </a:r>
            <a:r>
              <a:rPr lang="en-US" sz="24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Human rights violations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Grave loss of </a:t>
            </a:r>
            <a:r>
              <a:rPr lang="en-US" sz="24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police legitimacy</a:t>
            </a:r>
            <a:r>
              <a:rPr lang="en-US" sz="2400" b="1" dirty="0">
                <a:solidFill>
                  <a:srgbClr val="EAA8A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(Dammert, 2020)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But… why is the loss of police legitimacy so relevant? </a:t>
            </a:r>
            <a:endParaRPr lang="es-CL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CAEE4-388F-EE58-0E36-0F920B527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25" y="3584164"/>
            <a:ext cx="5846135" cy="3273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08314-1430-6A1C-96BE-5A59E52F8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22" y="910560"/>
            <a:ext cx="3859615" cy="2568398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5C110B4-4632-CEDB-84B2-AB34856D4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001652"/>
              </p:ext>
            </p:extLst>
          </p:nvPr>
        </p:nvGraphicFramePr>
        <p:xfrm>
          <a:off x="-12700" y="0"/>
          <a:ext cx="610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108840" imgH="647640" progId="PBrush">
                  <p:embed/>
                </p:oleObj>
              </mc:Choice>
              <mc:Fallback>
                <p:oleObj name="Bitmap Image" r:id="rId4" imgW="6108840" imgH="64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2700" y="0"/>
                        <a:ext cx="61087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4198C6C-6415-BFAD-20FA-09912B0E4F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84808"/>
              </p:ext>
            </p:extLst>
          </p:nvPr>
        </p:nvGraphicFramePr>
        <p:xfrm>
          <a:off x="5039316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97240" imgH="647640" progId="PBrush">
                  <p:embed/>
                </p:oleObj>
              </mc:Choice>
              <mc:Fallback>
                <p:oleObj name="Bitmap Image" r:id="rId6" imgW="4197240" imgH="64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39316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7095452-BBD4-5657-353F-76438F8D3B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000284"/>
              </p:ext>
            </p:extLst>
          </p:nvPr>
        </p:nvGraphicFramePr>
        <p:xfrm>
          <a:off x="7994650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4197240" imgH="647640" progId="PBrush">
                  <p:embed/>
                </p:oleObj>
              </mc:Choice>
              <mc:Fallback>
                <p:oleObj name="Bitmap Image" r:id="rId8" imgW="4197240" imgH="64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94650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59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8DD-1F36-7391-549E-4969522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43587"/>
            <a:ext cx="11112795" cy="953316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Legitimacy, procedural justice and violence</a:t>
            </a: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5F3A9-2C1B-A8C2-4841-AC42BEF13482}"/>
              </a:ext>
            </a:extLst>
          </p:cNvPr>
          <p:cNvSpPr txBox="1"/>
          <p:nvPr/>
        </p:nvSpPr>
        <p:spPr>
          <a:xfrm>
            <a:off x="838199" y="2169149"/>
            <a:ext cx="7880499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24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Legitimacy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is key to promote law compliance (Jackson &amp; Bradford, 2019) and cooperation with authorities (Jackson et al, 2012)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The most relevant predictor of police legitimacy is perceived </a:t>
            </a:r>
            <a:r>
              <a:rPr lang="en-US" sz="24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police procedural justice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24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Low procedural justice and low police legitimacy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radicalizes protest and support for violent means to achieve social change among indigenous groups (Gerber et al., 2018)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24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Vicious circle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: intergroup conflict and violence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16F4D7F-EC3E-3E18-1F46-ACCF36426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052018"/>
              </p:ext>
            </p:extLst>
          </p:nvPr>
        </p:nvGraphicFramePr>
        <p:xfrm>
          <a:off x="7240483" y="2115994"/>
          <a:ext cx="5591533" cy="3862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5D57A2C-6FAE-3585-DBC5-472262A4C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001025"/>
              </p:ext>
            </p:extLst>
          </p:nvPr>
        </p:nvGraphicFramePr>
        <p:xfrm>
          <a:off x="-12700" y="0"/>
          <a:ext cx="610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6108840" imgH="647640" progId="PBrush">
                  <p:embed/>
                </p:oleObj>
              </mc:Choice>
              <mc:Fallback>
                <p:oleObj name="Bitmap Image" r:id="rId7" imgW="6108840" imgH="64764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5C110B4-4632-CEDB-84B2-AB34856D4D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12700" y="0"/>
                        <a:ext cx="61087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A77AA3B-D735-CECD-8E98-192263C88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481321"/>
              </p:ext>
            </p:extLst>
          </p:nvPr>
        </p:nvGraphicFramePr>
        <p:xfrm>
          <a:off x="5039316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4197240" imgH="647640" progId="PBrush">
                  <p:embed/>
                </p:oleObj>
              </mc:Choice>
              <mc:Fallback>
                <p:oleObj name="Bitmap Image" r:id="rId9" imgW="4197240" imgH="64764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4198C6C-6415-BFAD-20FA-09912B0E4F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39316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E46951D-DD82-294E-A607-EC90684D4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675943"/>
              </p:ext>
            </p:extLst>
          </p:nvPr>
        </p:nvGraphicFramePr>
        <p:xfrm>
          <a:off x="7994650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1" imgW="4197240" imgH="647640" progId="PBrush">
                  <p:embed/>
                </p:oleObj>
              </mc:Choice>
              <mc:Fallback>
                <p:oleObj name="Bitmap Image" r:id="rId11" imgW="4197240" imgH="647640" progId="PBrush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7095452-BBD4-5657-353F-76438F8D3B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94650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05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8DD-1F36-7391-549E-4969522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43587"/>
            <a:ext cx="11112795" cy="941060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Legitimacy, procedural justice and violence</a:t>
            </a: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5D57A2C-6FAE-3585-DBC5-472262A4C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2700" y="0"/>
          <a:ext cx="610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08840" imgH="647640" progId="PBrush">
                  <p:embed/>
                </p:oleObj>
              </mc:Choice>
              <mc:Fallback>
                <p:oleObj name="Bitmap Image" r:id="rId2" imgW="6108840" imgH="6476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5D57A2C-6FAE-3585-DBC5-472262A4CF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0"/>
                        <a:ext cx="61087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A77AA3B-D735-CECD-8E98-192263C88C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9316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97240" imgH="647640" progId="PBrush">
                  <p:embed/>
                </p:oleObj>
              </mc:Choice>
              <mc:Fallback>
                <p:oleObj name="Bitmap Image" r:id="rId4" imgW="4197240" imgH="64764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A77AA3B-D735-CECD-8E98-192263C88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9316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E46951D-DD82-294E-A607-EC90684D41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4650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97240" imgH="647640" progId="PBrush">
                  <p:embed/>
                </p:oleObj>
              </mc:Choice>
              <mc:Fallback>
                <p:oleObj name="Bitmap Image" r:id="rId6" imgW="4197240" imgH="64764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E46951D-DD82-294E-A607-EC90684D4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4650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9829CCC-511D-1BB7-DFF1-FADA8C604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608151"/>
              </p:ext>
            </p:extLst>
          </p:nvPr>
        </p:nvGraphicFramePr>
        <p:xfrm>
          <a:off x="2038571" y="1784647"/>
          <a:ext cx="8114857" cy="343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5753160" imgH="2438280" progId="PBrush">
                  <p:embed/>
                </p:oleObj>
              </mc:Choice>
              <mc:Fallback>
                <p:oleObj name="Bitmap Image" r:id="rId7" imgW="5753160" imgH="2438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8571" y="1784647"/>
                        <a:ext cx="8114857" cy="343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29699A-D05B-177A-E75F-9630D8FCEB11}"/>
              </a:ext>
            </a:extLst>
          </p:cNvPr>
          <p:cNvSpPr txBox="1"/>
          <p:nvPr/>
        </p:nvSpPr>
        <p:spPr>
          <a:xfrm>
            <a:off x="1628797" y="5837274"/>
            <a:ext cx="97365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Gerber, M. M., González, R., Carvacho, H., Jiménez-Moya, G., Moya, C., &amp; Jackson, J. (2018). </a:t>
            </a:r>
            <a:r>
              <a:rPr lang="es-CL" sz="1600" dirty="0" err="1"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CL" sz="16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CL" sz="1600" dirty="0" err="1">
                <a:latin typeface="Roboto" panose="02000000000000000000" pitchFamily="2" charset="0"/>
                <a:ea typeface="Roboto" panose="02000000000000000000" pitchFamily="2" charset="0"/>
              </a:rPr>
              <a:t>justification</a:t>
            </a:r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es-CL" sz="1600" dirty="0" err="1">
                <a:latin typeface="Roboto" panose="02000000000000000000" pitchFamily="2" charset="0"/>
                <a:ea typeface="Roboto" panose="02000000000000000000" pitchFamily="2" charset="0"/>
              </a:rPr>
              <a:t>intergroup</a:t>
            </a:r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CL" sz="1600" dirty="0" err="1">
                <a:latin typeface="Roboto" panose="02000000000000000000" pitchFamily="2" charset="0"/>
                <a:ea typeface="Roboto" panose="02000000000000000000" pitchFamily="2" charset="0"/>
              </a:rPr>
              <a:t>violence</a:t>
            </a:r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: The roles of procedural </a:t>
            </a:r>
            <a:r>
              <a:rPr lang="es-CL" sz="1600" dirty="0" err="1">
                <a:latin typeface="Roboto" panose="02000000000000000000" pitchFamily="2" charset="0"/>
                <a:ea typeface="Roboto" panose="02000000000000000000" pitchFamily="2" charset="0"/>
              </a:rPr>
              <a:t>justice</a:t>
            </a:r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s-CL" sz="1600" dirty="0" err="1">
                <a:latin typeface="Roboto" panose="02000000000000000000" pitchFamily="2" charset="0"/>
                <a:ea typeface="Roboto" panose="02000000000000000000" pitchFamily="2" charset="0"/>
              </a:rPr>
              <a:t>police</a:t>
            </a:r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CL" sz="1600" dirty="0" err="1">
                <a:latin typeface="Roboto" panose="02000000000000000000" pitchFamily="2" charset="0"/>
                <a:ea typeface="Roboto" panose="02000000000000000000" pitchFamily="2" charset="0"/>
              </a:rPr>
              <a:t>legitimacy</a:t>
            </a:r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, and </a:t>
            </a:r>
            <a:r>
              <a:rPr lang="es-CL" sz="1600" dirty="0" err="1">
                <a:latin typeface="Roboto" panose="02000000000000000000" pitchFamily="2" charset="0"/>
                <a:ea typeface="Roboto" panose="02000000000000000000" pitchFamily="2" charset="0"/>
              </a:rPr>
              <a:t>group</a:t>
            </a:r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CL" sz="1600" dirty="0" err="1">
                <a:latin typeface="Roboto" panose="02000000000000000000" pitchFamily="2" charset="0"/>
                <a:ea typeface="Roboto" panose="02000000000000000000" pitchFamily="2" charset="0"/>
              </a:rPr>
              <a:t>identity</a:t>
            </a:r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s-CL" sz="1600" dirty="0" err="1">
                <a:latin typeface="Roboto" panose="02000000000000000000" pitchFamily="2" charset="0"/>
                <a:ea typeface="Roboto" panose="02000000000000000000" pitchFamily="2" charset="0"/>
              </a:rPr>
              <a:t>attitudes</a:t>
            </a:r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CL" sz="1600" dirty="0" err="1">
                <a:latin typeface="Roboto" panose="02000000000000000000" pitchFamily="2" charset="0"/>
                <a:ea typeface="Roboto" panose="02000000000000000000" pitchFamily="2" charset="0"/>
              </a:rPr>
              <a:t>toward</a:t>
            </a:r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CL" sz="1600" dirty="0" err="1">
                <a:latin typeface="Roboto" panose="02000000000000000000" pitchFamily="2" charset="0"/>
                <a:ea typeface="Roboto" panose="02000000000000000000" pitchFamily="2" charset="0"/>
              </a:rPr>
              <a:t>violence</a:t>
            </a:r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CL" sz="1600" dirty="0" err="1">
                <a:latin typeface="Roboto" panose="02000000000000000000" pitchFamily="2" charset="0"/>
                <a:ea typeface="Roboto" panose="02000000000000000000" pitchFamily="2" charset="0"/>
              </a:rPr>
              <a:t>among</a:t>
            </a:r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CL" sz="1600" dirty="0" err="1">
                <a:latin typeface="Roboto" panose="02000000000000000000" pitchFamily="2" charset="0"/>
                <a:ea typeface="Roboto" panose="02000000000000000000" pitchFamily="2" charset="0"/>
              </a:rPr>
              <a:t>indigenous</a:t>
            </a:r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CL" sz="1600" dirty="0" err="1">
                <a:latin typeface="Roboto" panose="02000000000000000000" pitchFamily="2" charset="0"/>
                <a:ea typeface="Roboto" panose="02000000000000000000" pitchFamily="2" charset="0"/>
              </a:rPr>
              <a:t>people</a:t>
            </a:r>
            <a:r>
              <a:rPr lang="es-CL" sz="1600" dirty="0">
                <a:latin typeface="Roboto" panose="02000000000000000000" pitchFamily="2" charset="0"/>
                <a:ea typeface="Roboto" panose="02000000000000000000" pitchFamily="2" charset="0"/>
              </a:rPr>
              <a:t>. Psychology of Violence, 8(3), 379–389. </a:t>
            </a:r>
          </a:p>
        </p:txBody>
      </p:sp>
    </p:spTree>
    <p:extLst>
      <p:ext uri="{BB962C8B-B14F-4D97-AF65-F5344CB8AC3E}">
        <p14:creationId xmlns:p14="http://schemas.microsoft.com/office/powerpoint/2010/main" val="166232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8DD-1F36-7391-549E-4969522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0967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Research objectives</a:t>
            </a:r>
            <a:endParaRPr lang="es-C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5F3A9-2C1B-A8C2-4841-AC42BEF13482}"/>
              </a:ext>
            </a:extLst>
          </p:cNvPr>
          <p:cNvSpPr txBox="1"/>
          <p:nvPr/>
        </p:nvSpPr>
        <p:spPr>
          <a:xfrm>
            <a:off x="451877" y="1839544"/>
            <a:ext cx="11040215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Explore the effects of perceived police procedural justice and police legitimacy on </a:t>
            </a:r>
            <a:r>
              <a:rPr lang="en-US" sz="24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for intergroup violence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800"/>
              </a:spcAft>
              <a:buFontTx/>
              <a:buChar char="-"/>
            </a:pPr>
            <a:endParaRPr lang="en-US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B85651B-69CE-F619-A971-0D07CDAFF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768488"/>
              </p:ext>
            </p:extLst>
          </p:nvPr>
        </p:nvGraphicFramePr>
        <p:xfrm>
          <a:off x="-12700" y="0"/>
          <a:ext cx="610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08840" imgH="647640" progId="PBrush">
                  <p:embed/>
                </p:oleObj>
              </mc:Choice>
              <mc:Fallback>
                <p:oleObj name="Bitmap Image" r:id="rId2" imgW="6108840" imgH="64764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5C110B4-4632-CEDB-84B2-AB34856D4D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0"/>
                        <a:ext cx="61087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DBB9DBF-C7BE-95DF-238F-E7BDAF4735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481321"/>
              </p:ext>
            </p:extLst>
          </p:nvPr>
        </p:nvGraphicFramePr>
        <p:xfrm>
          <a:off x="5039316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97240" imgH="647640" progId="PBrush">
                  <p:embed/>
                </p:oleObj>
              </mc:Choice>
              <mc:Fallback>
                <p:oleObj name="Bitmap Image" r:id="rId4" imgW="4197240" imgH="64764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4198C6C-6415-BFAD-20FA-09912B0E4F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9316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9577D65-0D37-2479-9AC3-F7DD2D2BF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675943"/>
              </p:ext>
            </p:extLst>
          </p:nvPr>
        </p:nvGraphicFramePr>
        <p:xfrm>
          <a:off x="7994650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97240" imgH="647640" progId="PBrush">
                  <p:embed/>
                </p:oleObj>
              </mc:Choice>
              <mc:Fallback>
                <p:oleObj name="Bitmap Image" r:id="rId6" imgW="4197240" imgH="647640" progId="PBrush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7095452-BBD4-5657-353F-76438F8D3B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4650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C5954A4-0B1E-E907-EE8B-603901C89837}"/>
              </a:ext>
            </a:extLst>
          </p:cNvPr>
          <p:cNvSpPr/>
          <p:nvPr/>
        </p:nvSpPr>
        <p:spPr>
          <a:xfrm>
            <a:off x="4020878" y="4145939"/>
            <a:ext cx="1978716" cy="1083176"/>
          </a:xfrm>
          <a:prstGeom prst="rect">
            <a:avLst/>
          </a:prstGeom>
          <a:solidFill>
            <a:schemeClr val="bg1"/>
          </a:solidFill>
          <a:ln>
            <a:solidFill>
              <a:srgbClr val="3D3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Perceived procedural injustice against protestors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B697C9-5F5F-3BCB-4853-9F3F58BFA747}"/>
              </a:ext>
            </a:extLst>
          </p:cNvPr>
          <p:cNvSpPr/>
          <p:nvPr/>
        </p:nvSpPr>
        <p:spPr>
          <a:xfrm>
            <a:off x="7595197" y="4145937"/>
            <a:ext cx="1764000" cy="1083176"/>
          </a:xfrm>
          <a:prstGeom prst="rect">
            <a:avLst/>
          </a:prstGeom>
          <a:solidFill>
            <a:schemeClr val="bg1"/>
          </a:solidFill>
          <a:ln>
            <a:solidFill>
              <a:srgbClr val="3D3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Perceived police legitimacy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091F59-FF7A-F780-2DC7-684F534892A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999594" y="4687525"/>
            <a:ext cx="1595603" cy="2"/>
          </a:xfrm>
          <a:prstGeom prst="straightConnector1">
            <a:avLst/>
          </a:prstGeom>
          <a:ln>
            <a:solidFill>
              <a:srgbClr val="3D3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37558F-D20D-2D39-9DDC-C5C515506D3D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9359197" y="3397405"/>
            <a:ext cx="824625" cy="1290120"/>
          </a:xfrm>
          <a:prstGeom prst="straightConnector1">
            <a:avLst/>
          </a:prstGeom>
          <a:ln>
            <a:solidFill>
              <a:srgbClr val="3D3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188DE4-9DD1-8561-224F-3FDB4E21CD3B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9359197" y="4687525"/>
            <a:ext cx="824624" cy="1292332"/>
          </a:xfrm>
          <a:prstGeom prst="straightConnector1">
            <a:avLst/>
          </a:prstGeom>
          <a:ln>
            <a:solidFill>
              <a:srgbClr val="3D3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06C834-5F4F-65A3-1D21-1C0E46C47D7F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885962" y="4698954"/>
            <a:ext cx="0" cy="625856"/>
          </a:xfrm>
          <a:prstGeom prst="straightConnector1">
            <a:avLst/>
          </a:prstGeom>
          <a:ln>
            <a:solidFill>
              <a:srgbClr val="3D3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01EC3-AD5E-E1F9-FC93-E377964458B4}"/>
              </a:ext>
            </a:extLst>
          </p:cNvPr>
          <p:cNvSpPr/>
          <p:nvPr/>
        </p:nvSpPr>
        <p:spPr>
          <a:xfrm>
            <a:off x="6029596" y="5324810"/>
            <a:ext cx="1712731" cy="495551"/>
          </a:xfrm>
          <a:prstGeom prst="rect">
            <a:avLst/>
          </a:prstGeom>
          <a:solidFill>
            <a:schemeClr val="bg1"/>
          </a:solidFill>
          <a:ln>
            <a:solidFill>
              <a:srgbClr val="3D3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Identification with protestors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AE57FD-6DE6-7CBC-A716-2FA7EA72699A}"/>
              </a:ext>
            </a:extLst>
          </p:cNvPr>
          <p:cNvSpPr/>
          <p:nvPr/>
        </p:nvSpPr>
        <p:spPr>
          <a:xfrm>
            <a:off x="10183822" y="3037405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3D3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Justification of police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514B0B-96C1-2074-EC7C-89540AC110A8}"/>
              </a:ext>
            </a:extLst>
          </p:cNvPr>
          <p:cNvSpPr/>
          <p:nvPr/>
        </p:nvSpPr>
        <p:spPr>
          <a:xfrm>
            <a:off x="10183821" y="5619857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3D3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Justification of protestor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FC3FBE9-9227-401A-B840-9671AFBA86CF}"/>
              </a:ext>
            </a:extLst>
          </p:cNvPr>
          <p:cNvCxnSpPr>
            <a:cxnSpLocks/>
            <a:stCxn id="9" idx="0"/>
            <a:endCxn id="16" idx="1"/>
          </p:cNvCxnSpPr>
          <p:nvPr/>
        </p:nvCxnSpPr>
        <p:spPr>
          <a:xfrm rot="5400000" flipH="1" flipV="1">
            <a:off x="7222762" y="1184879"/>
            <a:ext cx="748534" cy="5173586"/>
          </a:xfrm>
          <a:prstGeom prst="bentConnector2">
            <a:avLst/>
          </a:prstGeom>
          <a:ln>
            <a:solidFill>
              <a:srgbClr val="3D3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750F66-6225-02BC-D30F-54D1B74CA8F4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16200000" flipH="1">
            <a:off x="7221657" y="3017693"/>
            <a:ext cx="750742" cy="5173585"/>
          </a:xfrm>
          <a:prstGeom prst="bentConnector2">
            <a:avLst/>
          </a:prstGeom>
          <a:ln>
            <a:solidFill>
              <a:srgbClr val="3D3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FA73B0-4A68-0946-EA0B-3829633B974A}"/>
              </a:ext>
            </a:extLst>
          </p:cNvPr>
          <p:cNvSpPr txBox="1"/>
          <p:nvPr/>
        </p:nvSpPr>
        <p:spPr>
          <a:xfrm>
            <a:off x="434744" y="2737240"/>
            <a:ext cx="36445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Moderating role of </a:t>
            </a:r>
            <a:r>
              <a:rPr lang="en-US" sz="24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identification with protestors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:    procedural justice        is a more relevant predictor among people who identify with the group who received the treatment (Gerber et al., 2018.</a:t>
            </a:r>
          </a:p>
        </p:txBody>
      </p:sp>
    </p:spTree>
    <p:extLst>
      <p:ext uri="{BB962C8B-B14F-4D97-AF65-F5344CB8AC3E}">
        <p14:creationId xmlns:p14="http://schemas.microsoft.com/office/powerpoint/2010/main" val="215456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8DD-1F36-7391-549E-4969522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Method</a:t>
            </a:r>
            <a:endParaRPr lang="es-CL" dirty="0">
              <a:solidFill>
                <a:srgbClr val="3D3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E292C-452B-D107-AAAA-4C4C1D2510B3}"/>
              </a:ext>
            </a:extLst>
          </p:cNvPr>
          <p:cNvSpPr txBox="1"/>
          <p:nvPr/>
        </p:nvSpPr>
        <p:spPr>
          <a:xfrm>
            <a:off x="728626" y="1784498"/>
            <a:ext cx="1103157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Online survey on legitimacy and police violence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January 2021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 = 2.594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Quota sampling: gender, age and socio-economic status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First wave of a 3-wave study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Analyses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Confirmatory factor analysis of all four measures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Path analysis to test moderated mediation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s-CL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B5BB2D7-A27F-AC31-0957-356EB3E99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768488"/>
              </p:ext>
            </p:extLst>
          </p:nvPr>
        </p:nvGraphicFramePr>
        <p:xfrm>
          <a:off x="-12700" y="0"/>
          <a:ext cx="610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08840" imgH="647640" progId="PBrush">
                  <p:embed/>
                </p:oleObj>
              </mc:Choice>
              <mc:Fallback>
                <p:oleObj name="Bitmap Image" r:id="rId2" imgW="6108840" imgH="64764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5C110B4-4632-CEDB-84B2-AB34856D4D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0"/>
                        <a:ext cx="61087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F0D4832-E0D2-FBE9-91C3-D4F48EDB6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481321"/>
              </p:ext>
            </p:extLst>
          </p:nvPr>
        </p:nvGraphicFramePr>
        <p:xfrm>
          <a:off x="5039316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97240" imgH="647640" progId="PBrush">
                  <p:embed/>
                </p:oleObj>
              </mc:Choice>
              <mc:Fallback>
                <p:oleObj name="Bitmap Image" r:id="rId4" imgW="4197240" imgH="64764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4198C6C-6415-BFAD-20FA-09912B0E4F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9316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9E0D9DD-36DC-B39A-E70B-CF1B9236D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675943"/>
              </p:ext>
            </p:extLst>
          </p:nvPr>
        </p:nvGraphicFramePr>
        <p:xfrm>
          <a:off x="7994650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97240" imgH="647640" progId="PBrush">
                  <p:embed/>
                </p:oleObj>
              </mc:Choice>
              <mc:Fallback>
                <p:oleObj name="Bitmap Image" r:id="rId6" imgW="4197240" imgH="647640" progId="PBrush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7095452-BBD4-5657-353F-76438F8D3B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4650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91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8DD-1F36-7391-549E-4969522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Method</a:t>
            </a:r>
            <a:endParaRPr lang="es-CL" dirty="0">
              <a:solidFill>
                <a:srgbClr val="3D3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E292C-452B-D107-AAAA-4C4C1D2510B3}"/>
              </a:ext>
            </a:extLst>
          </p:cNvPr>
          <p:cNvSpPr txBox="1"/>
          <p:nvPr/>
        </p:nvSpPr>
        <p:spPr>
          <a:xfrm>
            <a:off x="728626" y="1784498"/>
            <a:ext cx="1103157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Measures</a:t>
            </a:r>
          </a:p>
          <a:p>
            <a:pPr marL="742950" lvl="1" indent="-285750">
              <a:buFontTx/>
              <a:buChar char="-"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Procedural justice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: e.g. “To what extent do the police treat protestors with dignity and respect”</a:t>
            </a:r>
          </a:p>
          <a:p>
            <a:pPr marL="742950" lvl="1" indent="-285750">
              <a:buFontTx/>
              <a:buChar char="-"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Legitimacy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: e.g., “You must support the police’s decisions even if you don’t agree”</a:t>
            </a:r>
          </a:p>
          <a:p>
            <a:pPr marL="742950" lvl="1" indent="-285750">
              <a:buFontTx/>
              <a:buChar char="-"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Support for police violence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: e.g., “To what extent is it justified for the police to use teargas”</a:t>
            </a:r>
          </a:p>
          <a:p>
            <a:pPr marL="742950" lvl="1" indent="-285750">
              <a:buFontTx/>
              <a:buChar char="-"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Support for protestor violence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: e.g., “Block streets even if prohibited by the police”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s-CL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B5BB2D7-A27F-AC31-0957-356EB3E99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2700" y="0"/>
          <a:ext cx="610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08840" imgH="647640" progId="PBrush">
                  <p:embed/>
                </p:oleObj>
              </mc:Choice>
              <mc:Fallback>
                <p:oleObj name="Bitmap Image" r:id="rId2" imgW="6108840" imgH="64764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B5BB2D7-A27F-AC31-0957-356EB3E99E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0"/>
                        <a:ext cx="61087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F0D4832-E0D2-FBE9-91C3-D4F48EDB6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9316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97240" imgH="647640" progId="PBrush">
                  <p:embed/>
                </p:oleObj>
              </mc:Choice>
              <mc:Fallback>
                <p:oleObj name="Bitmap Image" r:id="rId4" imgW="4197240" imgH="64764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F0D4832-E0D2-FBE9-91C3-D4F48EDB60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9316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9E0D9DD-36DC-B39A-E70B-CF1B9236D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4650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97240" imgH="647640" progId="PBrush">
                  <p:embed/>
                </p:oleObj>
              </mc:Choice>
              <mc:Fallback>
                <p:oleObj name="Bitmap Image" r:id="rId6" imgW="4197240" imgH="6476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9E0D9DD-36DC-B39A-E70B-CF1B9236DE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4650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60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8DD-1F36-7391-549E-4969522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Results</a:t>
            </a:r>
            <a:endParaRPr lang="es-CL" dirty="0">
              <a:solidFill>
                <a:srgbClr val="3D3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5A646E5-645E-7D24-5FCB-65E39115EF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768488"/>
              </p:ext>
            </p:extLst>
          </p:nvPr>
        </p:nvGraphicFramePr>
        <p:xfrm>
          <a:off x="-12700" y="0"/>
          <a:ext cx="610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08840" imgH="647640" progId="PBrush">
                  <p:embed/>
                </p:oleObj>
              </mc:Choice>
              <mc:Fallback>
                <p:oleObj name="Bitmap Image" r:id="rId2" imgW="6108840" imgH="64764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5C110B4-4632-CEDB-84B2-AB34856D4D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0"/>
                        <a:ext cx="61087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E95AE1-7E58-5C7B-751F-E4D415863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481321"/>
              </p:ext>
            </p:extLst>
          </p:nvPr>
        </p:nvGraphicFramePr>
        <p:xfrm>
          <a:off x="5039316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97240" imgH="647640" progId="PBrush">
                  <p:embed/>
                </p:oleObj>
              </mc:Choice>
              <mc:Fallback>
                <p:oleObj name="Bitmap Image" r:id="rId4" imgW="4197240" imgH="64764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4198C6C-6415-BFAD-20FA-09912B0E4F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9316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605E7CB-13D8-8F09-8C7A-EF0AADABC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675943"/>
              </p:ext>
            </p:extLst>
          </p:nvPr>
        </p:nvGraphicFramePr>
        <p:xfrm>
          <a:off x="7994650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97240" imgH="647640" progId="PBrush">
                  <p:embed/>
                </p:oleObj>
              </mc:Choice>
              <mc:Fallback>
                <p:oleObj name="Bitmap Image" r:id="rId6" imgW="4197240" imgH="647640" progId="PBrush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7095452-BBD4-5657-353F-76438F8D3B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4650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DF70B09-0C1D-9FC4-205F-F74CEACB6BE1}"/>
              </a:ext>
            </a:extLst>
          </p:cNvPr>
          <p:cNvSpPr/>
          <p:nvPr/>
        </p:nvSpPr>
        <p:spPr>
          <a:xfrm>
            <a:off x="1288603" y="2935170"/>
            <a:ext cx="1764000" cy="101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Perceived procedural injustice against protestors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183B46-0A47-2EAE-D184-76A4DC5089FC}"/>
              </a:ext>
            </a:extLst>
          </p:cNvPr>
          <p:cNvSpPr/>
          <p:nvPr/>
        </p:nvSpPr>
        <p:spPr>
          <a:xfrm>
            <a:off x="4648206" y="3073399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Perceived police legitimacy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E0753E-108F-BF1E-B87D-B4AF7C6F56DF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3052603" y="3433399"/>
            <a:ext cx="1595603" cy="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18314B-7D8A-4937-69A8-81326747468B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6412206" y="2382122"/>
            <a:ext cx="1053225" cy="105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40B425-CBC0-3A89-C797-AD9984C93F9E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6412206" y="3433399"/>
            <a:ext cx="1053224" cy="1010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86C4B31-1CAD-A257-A29A-1894CD8A4624}"/>
              </a:ext>
            </a:extLst>
          </p:cNvPr>
          <p:cNvSpPr/>
          <p:nvPr/>
        </p:nvSpPr>
        <p:spPr>
          <a:xfrm>
            <a:off x="7465431" y="2022122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Justification of police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561A6B-C03C-F461-4C64-3D8228F54DEE}"/>
              </a:ext>
            </a:extLst>
          </p:cNvPr>
          <p:cNvSpPr/>
          <p:nvPr/>
        </p:nvSpPr>
        <p:spPr>
          <a:xfrm>
            <a:off x="7465430" y="4083555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Justification of protestor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DA00E7F-5F24-A799-1F76-F8B3405B68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40017" y="38284"/>
            <a:ext cx="756000" cy="5294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1EC769E-0234-721C-20EC-4ABFE98857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0016" y="1513841"/>
            <a:ext cx="756000" cy="5294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2F2F2F-8B40-C2E3-1ACD-57EE87B7E8BA}"/>
              </a:ext>
            </a:extLst>
          </p:cNvPr>
          <p:cNvSpPr txBox="1"/>
          <p:nvPr/>
        </p:nvSpPr>
        <p:spPr>
          <a:xfrm>
            <a:off x="3484928" y="3302594"/>
            <a:ext cx="7328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-0,76**</a:t>
            </a:r>
            <a:endParaRPr lang="es-CL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4D854C-F525-D3C3-1200-6B0A354874F2}"/>
              </a:ext>
            </a:extLst>
          </p:cNvPr>
          <p:cNvSpPr txBox="1"/>
          <p:nvPr/>
        </p:nvSpPr>
        <p:spPr>
          <a:xfrm>
            <a:off x="6634576" y="2923074"/>
            <a:ext cx="7777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+0,59**</a:t>
            </a:r>
            <a:endParaRPr lang="es-CL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1A0DE4-FBCF-519B-AE58-EB2CE92EF48D}"/>
              </a:ext>
            </a:extLst>
          </p:cNvPr>
          <p:cNvSpPr txBox="1"/>
          <p:nvPr/>
        </p:nvSpPr>
        <p:spPr>
          <a:xfrm>
            <a:off x="6600926" y="3725632"/>
            <a:ext cx="7328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-0,47**</a:t>
            </a:r>
            <a:endParaRPr lang="es-CL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80261F-94B0-E50B-CCC6-D4D3BAE60081}"/>
              </a:ext>
            </a:extLst>
          </p:cNvPr>
          <p:cNvSpPr txBox="1"/>
          <p:nvPr/>
        </p:nvSpPr>
        <p:spPr>
          <a:xfrm>
            <a:off x="5675901" y="2119686"/>
            <a:ext cx="6623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-0,07*</a:t>
            </a:r>
            <a:endParaRPr lang="es-CL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391AFF-4951-3893-1749-E1A0EF8EFB34}"/>
              </a:ext>
            </a:extLst>
          </p:cNvPr>
          <p:cNvSpPr txBox="1"/>
          <p:nvPr/>
        </p:nvSpPr>
        <p:spPr>
          <a:xfrm>
            <a:off x="5675901" y="4369951"/>
            <a:ext cx="7777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+0,15**</a:t>
            </a:r>
            <a:endParaRPr lang="es-CL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908A4-9474-B0F4-DE29-63BB0C28D2AC}"/>
              </a:ext>
            </a:extLst>
          </p:cNvPr>
          <p:cNvSpPr txBox="1"/>
          <p:nvPr/>
        </p:nvSpPr>
        <p:spPr>
          <a:xfrm>
            <a:off x="8697178" y="1553339"/>
            <a:ext cx="58702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59,7%</a:t>
            </a:r>
            <a:endParaRPr lang="es-CL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80EACF-FB05-F23F-5E42-DBC436E4F567}"/>
              </a:ext>
            </a:extLst>
          </p:cNvPr>
          <p:cNvSpPr txBox="1"/>
          <p:nvPr/>
        </p:nvSpPr>
        <p:spPr>
          <a:xfrm>
            <a:off x="8760283" y="3568919"/>
            <a:ext cx="58702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73,4%</a:t>
            </a:r>
            <a:endParaRPr lang="es-CL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3B076A-41C4-D03B-DE7A-B9B7B9457830}"/>
              </a:ext>
            </a:extLst>
          </p:cNvPr>
          <p:cNvSpPr txBox="1"/>
          <p:nvPr/>
        </p:nvSpPr>
        <p:spPr>
          <a:xfrm>
            <a:off x="6280563" y="2628339"/>
            <a:ext cx="58702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89,3%</a:t>
            </a:r>
            <a:endParaRPr lang="es-CL" sz="12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7F043E-68BB-6CF4-9671-801FACA3E679}"/>
              </a:ext>
            </a:extLst>
          </p:cNvPr>
          <p:cNvCxnSpPr/>
          <p:nvPr/>
        </p:nvCxnSpPr>
        <p:spPr>
          <a:xfrm flipH="1">
            <a:off x="8866909" y="1815449"/>
            <a:ext cx="44884" cy="1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FB3F49-6EBB-A622-6F86-F5C9641042F6}"/>
              </a:ext>
            </a:extLst>
          </p:cNvPr>
          <p:cNvCxnSpPr/>
          <p:nvPr/>
        </p:nvCxnSpPr>
        <p:spPr>
          <a:xfrm flipH="1">
            <a:off x="8866909" y="3862888"/>
            <a:ext cx="44884" cy="1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EC31EA-D8C3-20FE-25AD-F43C123A84BC}"/>
              </a:ext>
            </a:extLst>
          </p:cNvPr>
          <p:cNvCxnSpPr/>
          <p:nvPr/>
        </p:nvCxnSpPr>
        <p:spPr>
          <a:xfrm flipH="1">
            <a:off x="6387413" y="2912720"/>
            <a:ext cx="44884" cy="1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8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8DD-1F36-7391-549E-4969522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D3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Results</a:t>
            </a:r>
            <a:endParaRPr lang="es-CL" dirty="0">
              <a:solidFill>
                <a:srgbClr val="3D3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5A646E5-645E-7D24-5FCB-65E39115E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2700" y="0"/>
          <a:ext cx="610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08840" imgH="647640" progId="PBrush">
                  <p:embed/>
                </p:oleObj>
              </mc:Choice>
              <mc:Fallback>
                <p:oleObj name="Bitmap Image" r:id="rId2" imgW="6108840" imgH="64764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5A646E5-645E-7D24-5FCB-65E39115EF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0"/>
                        <a:ext cx="61087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E95AE1-7E58-5C7B-751F-E4D415863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9316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97240" imgH="647640" progId="PBrush">
                  <p:embed/>
                </p:oleObj>
              </mc:Choice>
              <mc:Fallback>
                <p:oleObj name="Bitmap Image" r:id="rId4" imgW="4197240" imgH="64764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7E95AE1-7E58-5C7B-751F-E4D4158635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9316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605E7CB-13D8-8F09-8C7A-EF0AADABC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4650" y="0"/>
          <a:ext cx="4197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97240" imgH="647640" progId="PBrush">
                  <p:embed/>
                </p:oleObj>
              </mc:Choice>
              <mc:Fallback>
                <p:oleObj name="Bitmap Image" r:id="rId6" imgW="4197240" imgH="6476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605E7CB-13D8-8F09-8C7A-EF0AADABC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4650" y="0"/>
                        <a:ext cx="41973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60BBE7F9-2E3A-BE48-9AE3-3BD8BAFA12A0}"/>
              </a:ext>
            </a:extLst>
          </p:cNvPr>
          <p:cNvSpPr/>
          <p:nvPr/>
        </p:nvSpPr>
        <p:spPr>
          <a:xfrm>
            <a:off x="1288603" y="2901612"/>
            <a:ext cx="1764000" cy="105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Perceived procedural injustice against protestors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FAC3EB-F9F3-2357-6CB6-149EAAB22DB6}"/>
              </a:ext>
            </a:extLst>
          </p:cNvPr>
          <p:cNvSpPr/>
          <p:nvPr/>
        </p:nvSpPr>
        <p:spPr>
          <a:xfrm>
            <a:off x="4648206" y="3073399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Perceived police legitimacy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F1B2DC-83B0-F60B-5358-0B8D477E44D3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052603" y="3427251"/>
            <a:ext cx="1595603" cy="61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DDCD1-D94D-11F4-B51D-884063A07AEA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6412206" y="2382122"/>
            <a:ext cx="1053225" cy="10512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9040D7-A8D8-B620-1638-1421FB50BCBC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6412206" y="3433399"/>
            <a:ext cx="1053224" cy="1010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159BF7-9BBE-6287-868A-B3CAD5A97867}"/>
              </a:ext>
            </a:extLst>
          </p:cNvPr>
          <p:cNvSpPr/>
          <p:nvPr/>
        </p:nvSpPr>
        <p:spPr>
          <a:xfrm>
            <a:off x="7465431" y="2022122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Justification of police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D7E7A6-A354-E4D1-2C9B-53AF23551581}"/>
              </a:ext>
            </a:extLst>
          </p:cNvPr>
          <p:cNvSpPr/>
          <p:nvPr/>
        </p:nvSpPr>
        <p:spPr>
          <a:xfrm>
            <a:off x="7465430" y="4083555"/>
            <a:ext cx="1764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7467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Justification of protestor violence</a:t>
            </a:r>
            <a:endParaRPr lang="es-CL" sz="1600" b="1" dirty="0">
              <a:solidFill>
                <a:srgbClr val="87467A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ED1127B-E5E6-CC0E-266B-ABA6C3AA4BA2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4521060" y="-42759"/>
            <a:ext cx="593914" cy="5294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144C59-7707-6C23-DEEA-7654B44B479A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4524833" y="1598659"/>
            <a:ext cx="586366" cy="5294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1B157C-C72D-944D-9305-F1D5249E9574}"/>
              </a:ext>
            </a:extLst>
          </p:cNvPr>
          <p:cNvSpPr txBox="1"/>
          <p:nvPr/>
        </p:nvSpPr>
        <p:spPr>
          <a:xfrm>
            <a:off x="3484928" y="3302594"/>
            <a:ext cx="7328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-0,76**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78F3C2-24A1-1958-D606-B47E3A2BC9AC}"/>
              </a:ext>
            </a:extLst>
          </p:cNvPr>
          <p:cNvSpPr txBox="1"/>
          <p:nvPr/>
        </p:nvSpPr>
        <p:spPr>
          <a:xfrm>
            <a:off x="6634576" y="2923074"/>
            <a:ext cx="7777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+0,59**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E9C547-83C0-C9D6-0D88-BCE4ED8101D5}"/>
              </a:ext>
            </a:extLst>
          </p:cNvPr>
          <p:cNvSpPr txBox="1"/>
          <p:nvPr/>
        </p:nvSpPr>
        <p:spPr>
          <a:xfrm>
            <a:off x="6600926" y="3725632"/>
            <a:ext cx="73289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-0,47**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7E1FEB-033A-F23B-94DF-19A9F5261D00}"/>
              </a:ext>
            </a:extLst>
          </p:cNvPr>
          <p:cNvSpPr txBox="1"/>
          <p:nvPr/>
        </p:nvSpPr>
        <p:spPr>
          <a:xfrm>
            <a:off x="5675901" y="2119686"/>
            <a:ext cx="6623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-0,07*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A25D2A-EF84-0063-A6E9-7DBF41C3FDF4}"/>
              </a:ext>
            </a:extLst>
          </p:cNvPr>
          <p:cNvSpPr txBox="1"/>
          <p:nvPr/>
        </p:nvSpPr>
        <p:spPr>
          <a:xfrm>
            <a:off x="5675901" y="4369951"/>
            <a:ext cx="7777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+0,15**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271494-7CC6-A94E-98B3-D1C0E0AEABFC}"/>
              </a:ext>
            </a:extLst>
          </p:cNvPr>
          <p:cNvSpPr txBox="1"/>
          <p:nvPr/>
        </p:nvSpPr>
        <p:spPr>
          <a:xfrm>
            <a:off x="8697178" y="1553339"/>
            <a:ext cx="61908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59,7%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7854DC-8894-DE94-7C49-562308A55EB3}"/>
              </a:ext>
            </a:extLst>
          </p:cNvPr>
          <p:cNvSpPr txBox="1"/>
          <p:nvPr/>
        </p:nvSpPr>
        <p:spPr>
          <a:xfrm>
            <a:off x="8760283" y="3568919"/>
            <a:ext cx="61908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73,4%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A89F99-C23C-76C0-9E05-635524D4CE0A}"/>
              </a:ext>
            </a:extLst>
          </p:cNvPr>
          <p:cNvSpPr txBox="1"/>
          <p:nvPr/>
        </p:nvSpPr>
        <p:spPr>
          <a:xfrm>
            <a:off x="6280563" y="2628339"/>
            <a:ext cx="61908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89,3%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1EE6B3-3A46-9E10-99E4-DB64CC472592}"/>
              </a:ext>
            </a:extLst>
          </p:cNvPr>
          <p:cNvCxnSpPr/>
          <p:nvPr/>
        </p:nvCxnSpPr>
        <p:spPr>
          <a:xfrm flipH="1">
            <a:off x="8866909" y="1815449"/>
            <a:ext cx="44884" cy="1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28C75D-2A7D-8D3C-5B8F-123D721AB6CA}"/>
              </a:ext>
            </a:extLst>
          </p:cNvPr>
          <p:cNvCxnSpPr/>
          <p:nvPr/>
        </p:nvCxnSpPr>
        <p:spPr>
          <a:xfrm flipH="1">
            <a:off x="8866909" y="3862888"/>
            <a:ext cx="44884" cy="1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DD3F4A-01A2-8D80-975B-796B3F156D82}"/>
              </a:ext>
            </a:extLst>
          </p:cNvPr>
          <p:cNvCxnSpPr/>
          <p:nvPr/>
        </p:nvCxnSpPr>
        <p:spPr>
          <a:xfrm flipH="1">
            <a:off x="6387413" y="2912720"/>
            <a:ext cx="44884" cy="1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83F8A9-85CC-84E6-64CC-5658FB33F1FE}"/>
              </a:ext>
            </a:extLst>
          </p:cNvPr>
          <p:cNvSpPr txBox="1"/>
          <p:nvPr/>
        </p:nvSpPr>
        <p:spPr>
          <a:xfrm>
            <a:off x="382492" y="5696376"/>
            <a:ext cx="2949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Indirect effects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Police violence:  β = -0,45**</a:t>
            </a:r>
          </a:p>
        </p:txBody>
      </p:sp>
    </p:spTree>
    <p:extLst>
      <p:ext uri="{BB962C8B-B14F-4D97-AF65-F5344CB8AC3E}">
        <p14:creationId xmlns:p14="http://schemas.microsoft.com/office/powerpoint/2010/main" val="260126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904</Words>
  <Application>Microsoft Office PowerPoint</Application>
  <PresentationFormat>Widescreen</PresentationFormat>
  <Paragraphs>170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</vt:lpstr>
      <vt:lpstr>Bitmap Image</vt:lpstr>
      <vt:lpstr>Legitimacy, Justice and Justification of Intergroup Violence between the Police and Protestors in Chile </vt:lpstr>
      <vt:lpstr>Context</vt:lpstr>
      <vt:lpstr>Legitimacy, procedural justice and violence</vt:lpstr>
      <vt:lpstr>Legitimacy, procedural justice and violence</vt:lpstr>
      <vt:lpstr>Research objectives</vt:lpstr>
      <vt:lpstr>Method</vt:lpstr>
      <vt:lpstr>Method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Thank you!  Contact:  Monica Gerber (monica.gerber@udp.cl)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Legitimacy, Justice and Justification of Intergroup Violence between the Police and Protestors in Chile </dc:title>
  <dc:creator>Monica Gerber</dc:creator>
  <cp:lastModifiedBy>Monica Gerber</cp:lastModifiedBy>
  <cp:revision>5</cp:revision>
  <dcterms:created xsi:type="dcterms:W3CDTF">2022-07-12T12:54:56Z</dcterms:created>
  <dcterms:modified xsi:type="dcterms:W3CDTF">2022-09-24T06:53:03Z</dcterms:modified>
</cp:coreProperties>
</file>