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72" r:id="rId6"/>
    <p:sldId id="273" r:id="rId7"/>
    <p:sldId id="265" r:id="rId8"/>
    <p:sldId id="266" r:id="rId9"/>
    <p:sldId id="270" r:id="rId10"/>
    <p:sldId id="267" r:id="rId1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9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56798C2-43B7-474C-8F5E-8E1DD35886CF}" type="slidenum">
              <a:t>‹#›</a:t>
            </a:fld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26745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1CA646F-7309-4112-8EFF-9FD448F5DFF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463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C5265A-297B-4EFA-A29A-E8C018B20BD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1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C313FA-3E90-469B-9C52-C70319FBBDE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47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88610D-AA1F-49DB-AC68-53F0ADF3BA8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1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08CDB3-10DC-40F3-8B8D-E368A6ED53E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17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E50391-B330-4D5D-A149-250FB02BD0B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32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93EE13-1EB4-4E7B-8157-D033874F89B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56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56B31A-5AED-43D0-8956-4018C41E417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3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4506A0-96E8-4E4C-8BF9-64E58F323A3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33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756EF2-C74B-491F-9650-84F3C78BAA2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22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D558AD-24AB-46FA-8AC4-47FBF9D1CAF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16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EF8AC1-0FE9-4E81-9153-ED8CCA14FC6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13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3722728-DEAE-4143-BA7B-4511A15DDF96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GB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GB" sz="3200" b="0" i="0" u="none" strike="noStrike" kern="1200" cap="none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erminal.com/demistifying-long-short-term-memory-lstm-recurrent-neural-network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karpathy.github.io/2015/05/21/rnn-effectiveness/" TargetMode="External"/><Relationship Id="rId4" Type="http://schemas.openxmlformats.org/officeDocument/2006/relationships/hyperlink" Target="http://colah.github.io/posts/2015-08-Understanding-LSTM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/>
              <a:t>LSTM neural networks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GB" sz="2400" dirty="0" smtClean="0"/>
              <a:t>Ole </a:t>
            </a:r>
            <a:r>
              <a:rPr lang="en-GB" sz="2400" dirty="0" smtClean="0"/>
              <a:t>Schulz-Trieglaff</a:t>
            </a:r>
          </a:p>
          <a:p>
            <a:pPr marL="0" lvl="0" indent="0" algn="ctr">
              <a:buNone/>
            </a:pPr>
            <a:r>
              <a:rPr lang="en-GB" sz="2400" dirty="0" err="1" smtClean="0"/>
              <a:t>Hochreiter</a:t>
            </a:r>
            <a:r>
              <a:rPr lang="en-GB" sz="2400" dirty="0" smtClean="0"/>
              <a:t> &amp; </a:t>
            </a:r>
            <a:r>
              <a:rPr lang="en-GB" sz="2400" dirty="0" err="1" smtClean="0"/>
              <a:t>Schmidhuber</a:t>
            </a:r>
            <a:r>
              <a:rPr lang="en-GB" sz="2400" dirty="0" smtClean="0"/>
              <a:t> (1991)</a:t>
            </a:r>
            <a:endParaRPr lang="en-GB" sz="2400" dirty="0" smtClean="0"/>
          </a:p>
          <a:p>
            <a:pPr marL="0" lvl="0" indent="0" algn="ctr">
              <a:buNone/>
            </a:pPr>
            <a:r>
              <a:rPr lang="en-GB" sz="2400" dirty="0" smtClean="0"/>
              <a:t>London </a:t>
            </a:r>
            <a:r>
              <a:rPr lang="en-GB" sz="2400" dirty="0"/>
              <a:t>Data Science Journal Club</a:t>
            </a:r>
          </a:p>
          <a:p>
            <a:pPr marL="0" lvl="0" indent="0" algn="ctr">
              <a:buNone/>
            </a:pPr>
            <a:r>
              <a:rPr lang="en-GB" sz="2400" dirty="0"/>
              <a:t>2015/10/22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Sources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GB" sz="1600" dirty="0" smtClean="0"/>
          </a:p>
          <a:p>
            <a:endParaRPr lang="en-GB" sz="1600" dirty="0" smtClean="0"/>
          </a:p>
          <a:p>
            <a:r>
              <a:rPr lang="en-GB" sz="1600" dirty="0" err="1" smtClean="0"/>
              <a:t>Hochreiter</a:t>
            </a:r>
            <a:r>
              <a:rPr lang="en-GB" sz="1600" dirty="0" smtClean="0"/>
              <a:t> </a:t>
            </a:r>
            <a:r>
              <a:rPr lang="en-GB" sz="1600" dirty="0"/>
              <a:t>and </a:t>
            </a:r>
            <a:r>
              <a:rPr lang="en-GB" sz="1600" dirty="0" err="1"/>
              <a:t>Schmidhuber</a:t>
            </a:r>
            <a:r>
              <a:rPr lang="en-GB" sz="1600" dirty="0"/>
              <a:t> 1997 “Long short-term memory” Neural computation</a:t>
            </a:r>
          </a:p>
          <a:p>
            <a:pPr lvl="0"/>
            <a:r>
              <a:rPr lang="en-GB" sz="1600" dirty="0" smtClean="0"/>
              <a:t>A</a:t>
            </a:r>
            <a:r>
              <a:rPr lang="en-GB" sz="1600" dirty="0"/>
              <a:t>. Graves “LSTM Networks for Handwriting Recognition” </a:t>
            </a:r>
            <a:r>
              <a:rPr lang="en-GB" sz="1600" dirty="0" err="1"/>
              <a:t>Phd</a:t>
            </a:r>
            <a:r>
              <a:rPr lang="en-GB" sz="1600" dirty="0"/>
              <a:t> thesis</a:t>
            </a:r>
          </a:p>
          <a:p>
            <a:pPr lvl="0"/>
            <a:r>
              <a:rPr lang="en-GB" sz="1600" dirty="0"/>
              <a:t>A </a:t>
            </a:r>
            <a:r>
              <a:rPr lang="en-GB" sz="1600" dirty="0" err="1"/>
              <a:t>Pascanu</a:t>
            </a:r>
            <a:r>
              <a:rPr lang="en-GB" sz="1600" dirty="0"/>
              <a:t> “On the difficulty of training recurrent neural networks” LCMS 2013</a:t>
            </a:r>
          </a:p>
          <a:p>
            <a:pPr lvl="0"/>
            <a:r>
              <a:rPr lang="en-GB" sz="1600" dirty="0" smtClean="0">
                <a:hlinkClick r:id="rId3"/>
              </a:rPr>
              <a:t>http</a:t>
            </a:r>
            <a:r>
              <a:rPr lang="en-GB" sz="1600" dirty="0">
                <a:hlinkClick r:id="rId3"/>
              </a:rPr>
              <a:t>://blog.terminal.com/demistifying-long-short-term-memory-lstm-recurrent-neural-networks/</a:t>
            </a:r>
          </a:p>
          <a:p>
            <a:pPr lvl="0"/>
            <a:r>
              <a:rPr lang="en-GB" sz="1600" dirty="0">
                <a:hlinkClick r:id="rId4"/>
              </a:rPr>
              <a:t>http://colah.github.io/posts/2015-08-Understanding-LSTMs/</a:t>
            </a:r>
          </a:p>
          <a:p>
            <a:pPr lvl="0"/>
            <a:r>
              <a:rPr lang="en-GB" sz="1600" dirty="0">
                <a:hlinkClick r:id="rId5"/>
              </a:rPr>
              <a:t>http://karpathy.github.io/2015/05/21/rnn-effectiveness/</a:t>
            </a:r>
          </a:p>
          <a:p>
            <a:pPr lvl="0"/>
            <a:endParaRPr lang="en-GB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smtClean="0"/>
              <a:t>Recurrent Neural Network</a:t>
            </a:r>
            <a:endParaRPr lang="en-GB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3640" y="2769480"/>
            <a:ext cx="9071640" cy="2382840"/>
          </a:xfrm>
        </p:spPr>
      </p:pic>
      <p:sp>
        <p:nvSpPr>
          <p:cNvPr id="4" name="TextBox 3"/>
          <p:cNvSpPr txBox="1"/>
          <p:nvPr/>
        </p:nvSpPr>
        <p:spPr>
          <a:xfrm>
            <a:off x="1389239" y="5978880"/>
            <a:ext cx="615312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Unrolling a recurrent neural network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http://colah.github.io/posts/2015-08-Understanding-LSTMs/</a:t>
            </a:r>
          </a:p>
        </p:txBody>
      </p:sp>
      <p:sp>
        <p:nvSpPr>
          <p:cNvPr id="5" name="Rectangle 4"/>
          <p:cNvSpPr/>
          <p:nvPr/>
        </p:nvSpPr>
        <p:spPr>
          <a:xfrm>
            <a:off x="575816" y="1691605"/>
            <a:ext cx="7436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0"/>
            <a:r>
              <a:rPr lang="en-GB" dirty="0" smtClean="0">
                <a:latin typeface="Liberation Sans" pitchFamily="18"/>
                <a:ea typeface="Droid Sans Fallback" pitchFamily="2"/>
                <a:cs typeface="FreeSans" pitchFamily="2"/>
              </a:rPr>
              <a:t>Useful to learn sequences and correlations over time (speech, text, time series)</a:t>
            </a:r>
            <a:endParaRPr lang="en-GB" dirty="0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Vanishing gradient problem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92000" y="1728000"/>
            <a:ext cx="5544000" cy="3311999"/>
          </a:xfrm>
        </p:spPr>
      </p:pic>
      <p:sp>
        <p:nvSpPr>
          <p:cNvPr id="4" name="TextBox 3"/>
          <p:cNvSpPr txBox="1"/>
          <p:nvPr/>
        </p:nvSpPr>
        <p:spPr>
          <a:xfrm>
            <a:off x="144000" y="2448000"/>
            <a:ext cx="2088000" cy="162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i="1"/>
            </a:pPr>
            <a:r>
              <a:rPr lang="en-GB" sz="1800" b="0" i="1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From </a:t>
            </a:r>
            <a:r>
              <a:rPr lang="en-GB" sz="1800" b="0" i="1" u="none" strike="noStrike" kern="1200" cap="none" dirty="0" err="1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A.Graves</a:t>
            </a:r>
            <a:r>
              <a:rPr lang="en-GB" sz="1800" b="0" i="1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endParaRPr lang="en-GB" sz="1800" b="0" i="1" u="none" strike="noStrike" kern="1200" cap="none" dirty="0" smtClean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i="1"/>
            </a:pPr>
            <a:r>
              <a:rPr lang="en-GB" sz="1800" b="0" i="1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“</a:t>
            </a:r>
            <a:r>
              <a:rPr lang="en-GB" sz="1800" b="0" i="1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Supervised </a:t>
            </a:r>
            <a:endParaRPr lang="en-GB" sz="1800" b="0" i="1" u="none" strike="noStrike" kern="1200" cap="none" dirty="0" smtClean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i="1"/>
            </a:pPr>
            <a:r>
              <a:rPr lang="en-GB" sz="1800" b="0" i="1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Sequence </a:t>
            </a:r>
            <a:r>
              <a:rPr lang="en-GB" sz="1800" b="0" i="1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Labelling </a:t>
            </a:r>
            <a:endParaRPr lang="en-GB" sz="1800" b="0" i="1" u="none" strike="noStrike" kern="1200" cap="none" dirty="0" smtClean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i="1"/>
            </a:pPr>
            <a:r>
              <a:rPr lang="en-GB" sz="1800" b="0" i="1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with </a:t>
            </a:r>
            <a:r>
              <a:rPr lang="en-GB" sz="1800" b="0" i="1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Recurrent </a:t>
            </a:r>
            <a:endParaRPr lang="en-GB" sz="1800" b="0" i="1" u="none" strike="noStrike" kern="1200" cap="none" dirty="0" smtClean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i="1"/>
            </a:pPr>
            <a:r>
              <a:rPr lang="en-GB" sz="1800" b="0" i="1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Neural </a:t>
            </a:r>
            <a:r>
              <a:rPr lang="en-GB" sz="1800" b="0" i="1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Networks”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8560" y="5181840"/>
            <a:ext cx="8425440" cy="1370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i="1"/>
            </a:pPr>
            <a:r>
              <a:rPr lang="en-GB" sz="1800" b="0" i="1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Intuitively: Back-propagating the error made in time step 1 to later step involves </a:t>
            </a:r>
            <a:endParaRPr lang="en-GB" sz="1800" b="0" i="1" u="none" strike="noStrike" kern="1200" cap="none" dirty="0" smtClean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i="1"/>
            </a:pPr>
            <a:r>
              <a:rPr lang="en-GB" sz="1800" b="0" i="1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multiplying </a:t>
            </a:r>
            <a:r>
              <a:rPr lang="en-GB" sz="1800" b="0" i="1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lots of small numbers during backpropagation. The errors become very small, </a:t>
            </a:r>
            <a:endParaRPr lang="en-GB" sz="1800" b="0" i="1" u="none" strike="noStrike" kern="1200" cap="none" dirty="0" smtClean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i="1"/>
            </a:pPr>
            <a:r>
              <a:rPr lang="en-GB" sz="1800" b="0" i="1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en-GB" sz="1800" b="0" i="1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“vanish” and are overridden by input at later time steps.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i="1"/>
            </a:pPr>
            <a:endParaRPr lang="en-GB" sz="1800" b="0" i="1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i="1"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Can happen in any deep neural network, not only recurrent ones.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Constant error carrousel (CEC)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6389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r>
              <a:rPr lang="en-GB" sz="1800" dirty="0"/>
              <a:t>How to avoid a vanishing error signal?</a:t>
            </a:r>
          </a:p>
          <a:p>
            <a:endParaRPr lang="en-GB" sz="1800" dirty="0" smtClean="0"/>
          </a:p>
          <a:p>
            <a:r>
              <a:rPr lang="en-GB" sz="1800" dirty="0" smtClean="0"/>
              <a:t>Simple </a:t>
            </a:r>
            <a:r>
              <a:rPr lang="en-GB" sz="1800" dirty="0"/>
              <a:t>solution: single unit with circular connection</a:t>
            </a:r>
          </a:p>
          <a:p>
            <a:r>
              <a:rPr lang="en-GB" sz="1800" dirty="0"/>
              <a:t>Weight of the circular connection is constant, activation function is the identity =&gt; ensures constant error </a:t>
            </a:r>
            <a:r>
              <a:rPr lang="en-GB" sz="1800" dirty="0" smtClean="0"/>
              <a:t>flow over time and no vanishing gradient.</a:t>
            </a:r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Problem: learning with a constant weight is problematic, want units which can model more complex functions.</a:t>
            </a:r>
          </a:p>
          <a:p>
            <a:endParaRPr lang="en-GB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LSTM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17" y="1907629"/>
            <a:ext cx="8342858" cy="3415873"/>
          </a:xfrm>
        </p:spPr>
      </p:pic>
      <p:sp>
        <p:nvSpPr>
          <p:cNvPr id="5" name="Rectangle 4"/>
          <p:cNvSpPr/>
          <p:nvPr/>
        </p:nvSpPr>
        <p:spPr>
          <a:xfrm>
            <a:off x="1079872" y="6084093"/>
            <a:ext cx="80002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Recurrent unit with constant weight in the middle, input gate to the left and output</a:t>
            </a:r>
          </a:p>
          <a:p>
            <a:r>
              <a:rPr lang="en-GB" dirty="0"/>
              <a:t>g</a:t>
            </a:r>
            <a:r>
              <a:rPr lang="en-GB" dirty="0" smtClean="0"/>
              <a:t>ate to the right.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7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GB" dirty="0" err="1" smtClean="0"/>
              <a:t>Experimentss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0" y="2398907"/>
            <a:ext cx="8990477" cy="3123810"/>
          </a:xfrm>
        </p:spPr>
      </p:pic>
      <p:sp>
        <p:nvSpPr>
          <p:cNvPr id="5" name="Rectangle 4"/>
          <p:cNvSpPr/>
          <p:nvPr/>
        </p:nvSpPr>
        <p:spPr>
          <a:xfrm>
            <a:off x="2015976" y="5580037"/>
            <a:ext cx="63437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Input is series of tuples (</a:t>
            </a:r>
            <a:r>
              <a:rPr lang="en-GB" dirty="0" err="1" smtClean="0"/>
              <a:t>x,y</a:t>
            </a:r>
            <a:r>
              <a:rPr lang="en-GB" dirty="0" smtClean="0"/>
              <a:t>) where x = real number in [-1,+1] and </a:t>
            </a:r>
          </a:p>
          <a:p>
            <a:r>
              <a:rPr lang="en-GB" dirty="0"/>
              <a:t>y</a:t>
            </a:r>
            <a:r>
              <a:rPr lang="en-GB" dirty="0" smtClean="0"/>
              <a:t> is a “marker”, Either 0,-1,+1</a:t>
            </a:r>
          </a:p>
          <a:p>
            <a:r>
              <a:rPr lang="en-GB" dirty="0" smtClean="0"/>
              <a:t>Task is to compute the sum between tuples marked as +1.</a:t>
            </a:r>
          </a:p>
          <a:p>
            <a:r>
              <a:rPr lang="en-GB" dirty="0" smtClean="0"/>
              <a:t>Markers are set deliberately at long time lags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2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Error propagation using LSTM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21760" y="1835621"/>
            <a:ext cx="6255000" cy="3198960"/>
          </a:xfrm>
        </p:spPr>
      </p:pic>
      <p:sp>
        <p:nvSpPr>
          <p:cNvPr id="4" name="TextBox 3"/>
          <p:cNvSpPr txBox="1"/>
          <p:nvPr/>
        </p:nvSpPr>
        <p:spPr>
          <a:xfrm>
            <a:off x="144000" y="2448360"/>
            <a:ext cx="2088000" cy="162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i="1"/>
            </a:pPr>
            <a:r>
              <a:rPr lang="en-GB" sz="1800" b="0" i="1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From </a:t>
            </a:r>
            <a:r>
              <a:rPr lang="en-GB" sz="1800" b="0" i="1" u="none" strike="noStrike" kern="1200" cap="none" dirty="0" err="1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A.Graves</a:t>
            </a:r>
            <a:r>
              <a:rPr lang="en-GB" sz="1800" b="0" i="1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endParaRPr lang="en-GB" sz="1800" b="0" i="1" u="none" strike="noStrike" kern="1200" cap="none" dirty="0" smtClean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i="1"/>
            </a:pPr>
            <a:r>
              <a:rPr lang="en-GB" sz="1800" b="0" i="1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“</a:t>
            </a:r>
            <a:r>
              <a:rPr lang="en-GB" sz="1800" b="0" i="1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Supervised </a:t>
            </a:r>
            <a:endParaRPr lang="en-GB" sz="1800" b="0" i="1" u="none" strike="noStrike" kern="1200" cap="none" dirty="0" smtClean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i="1"/>
            </a:pPr>
            <a:r>
              <a:rPr lang="en-GB" sz="1800" b="0" i="1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Sequence </a:t>
            </a:r>
            <a:r>
              <a:rPr lang="en-GB" sz="1800" b="0" i="1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Labelling </a:t>
            </a:r>
            <a:endParaRPr lang="en-GB" sz="1800" b="0" i="1" u="none" strike="noStrike" kern="1200" cap="none" dirty="0" smtClean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i="1"/>
            </a:pPr>
            <a:r>
              <a:rPr lang="en-GB" sz="1800" b="0" i="1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with </a:t>
            </a:r>
            <a:r>
              <a:rPr lang="en-GB" sz="1800" b="0" i="1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Recurrent </a:t>
            </a:r>
            <a:endParaRPr lang="en-GB" sz="1800" b="0" i="1" u="none" strike="noStrike" kern="1200" cap="none" dirty="0" smtClean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i="1"/>
            </a:pPr>
            <a:r>
              <a:rPr lang="en-GB" sz="1800" b="0" i="1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Neural </a:t>
            </a:r>
            <a:r>
              <a:rPr lang="en-GB" sz="1800" b="0" i="1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Networks”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560" y="5557320"/>
            <a:ext cx="842544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i="1"/>
            </a:pPr>
            <a:r>
              <a:rPr lang="en-GB" sz="1800" b="0" i="1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Still using gradient clipping to prevent “exploding errors</a:t>
            </a:r>
            <a:r>
              <a:rPr lang="en-GB" sz="1800" b="0" i="1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” outside the LSTM</a:t>
            </a:r>
            <a:endParaRPr lang="en-GB" sz="1800" b="0" i="1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Variants of LSTM	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None/>
            </a:pPr>
            <a:endParaRPr lang="en-GB" sz="1800" dirty="0"/>
          </a:p>
          <a:p>
            <a:endParaRPr lang="en-GB" sz="1800" dirty="0"/>
          </a:p>
          <a:p>
            <a:pPr lvl="0"/>
            <a:r>
              <a:rPr lang="en-GB" sz="1800" dirty="0"/>
              <a:t>“Peepholes” : cell state C feeds into gates</a:t>
            </a:r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Gated recurrent unit (GRU) : combine forget and update </a:t>
            </a:r>
            <a:r>
              <a:rPr lang="en-GB" sz="1800" dirty="0" smtClean="0"/>
              <a:t>gate</a:t>
            </a:r>
          </a:p>
          <a:p>
            <a:pPr lvl="0"/>
            <a:endParaRPr lang="en-GB" sz="1800" dirty="0"/>
          </a:p>
          <a:p>
            <a:pPr lvl="0"/>
            <a:r>
              <a:rPr lang="en-GB" sz="1800" dirty="0" smtClean="0"/>
              <a:t>LSTM with “attention” =&gt; </a:t>
            </a:r>
            <a:r>
              <a:rPr lang="en-GB" sz="1800" dirty="0" err="1" smtClean="0"/>
              <a:t>Deepmind</a:t>
            </a:r>
            <a:r>
              <a:rPr lang="en-GB" sz="1800" dirty="0" smtClean="0"/>
              <a:t> paper</a:t>
            </a:r>
            <a:endParaRPr lang="en-GB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marL="108000" indent="0">
              <a:buNone/>
            </a:pPr>
            <a:r>
              <a:rPr lang="en-GB" sz="1800" dirty="0" smtClean="0"/>
              <a:t>Take-</a:t>
            </a:r>
            <a:r>
              <a:rPr lang="en-GB" sz="1800" dirty="0" err="1" smtClean="0"/>
              <a:t>aways</a:t>
            </a:r>
            <a:r>
              <a:rPr lang="en-GB" sz="1800" dirty="0" smtClean="0"/>
              <a:t> from the </a:t>
            </a:r>
            <a:r>
              <a:rPr lang="en-GB" sz="1800" dirty="0" err="1" smtClean="0"/>
              <a:t>Hochreiter</a:t>
            </a:r>
            <a:r>
              <a:rPr lang="en-GB" sz="1800" dirty="0" smtClean="0"/>
              <a:t> &amp; </a:t>
            </a:r>
            <a:r>
              <a:rPr lang="en-GB" sz="1800" dirty="0" err="1" smtClean="0"/>
              <a:t>Schmidhuber</a:t>
            </a:r>
            <a:r>
              <a:rPr lang="en-GB" sz="1800" dirty="0" smtClean="0"/>
              <a:t> paper:</a:t>
            </a:r>
          </a:p>
          <a:p>
            <a:pPr marL="108000" indent="0">
              <a:buNone/>
            </a:pPr>
            <a:endParaRPr lang="en-GB" sz="1800" dirty="0"/>
          </a:p>
          <a:p>
            <a:r>
              <a:rPr lang="en-GB" sz="1800" dirty="0" smtClean="0"/>
              <a:t>Analysis of “vanishing/exploding” error during backpropagation learning in Neural Networks</a:t>
            </a:r>
          </a:p>
          <a:p>
            <a:pPr lvl="1"/>
            <a:r>
              <a:rPr lang="en-GB" sz="1400" dirty="0" smtClean="0"/>
              <a:t>Not limited to Recurrent Networks, affects any deep neural network</a:t>
            </a:r>
          </a:p>
          <a:p>
            <a:r>
              <a:rPr lang="en-GB" sz="1800" dirty="0" smtClean="0"/>
              <a:t>Propose some easy solutions</a:t>
            </a:r>
          </a:p>
          <a:p>
            <a:pPr lvl="1"/>
            <a:r>
              <a:rPr lang="en-GB" sz="1400" dirty="0" smtClean="0"/>
              <a:t>Constant error carousel (CEC, recurrent unit with constant weights)</a:t>
            </a:r>
          </a:p>
          <a:p>
            <a:r>
              <a:rPr lang="en-GB" sz="1800" dirty="0" smtClean="0"/>
              <a:t>But CEC is too simple for all but academic problems.</a:t>
            </a:r>
          </a:p>
          <a:p>
            <a:r>
              <a:rPr lang="en-GB" sz="1800" dirty="0" smtClean="0"/>
              <a:t>LSTM = CEC with in- and output gate which allow to switch the unit “on- and off”</a:t>
            </a:r>
          </a:p>
          <a:p>
            <a:pPr lvl="1"/>
            <a:r>
              <a:rPr lang="en-GB" sz="1400" dirty="0" smtClean="0"/>
              <a:t>Powerful mechanism, now standard. But adds complexity to the net (</a:t>
            </a:r>
            <a:r>
              <a:rPr lang="en-GB" sz="1400" smtClean="0"/>
              <a:t>additional weights)</a:t>
            </a:r>
            <a:endParaRPr lang="en-GB" sz="1400" dirty="0" smtClean="0"/>
          </a:p>
          <a:p>
            <a:r>
              <a:rPr lang="en-GB" sz="1800" dirty="0" smtClean="0"/>
              <a:t>Guessing the right weights works surprisingly well for simple problems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45334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471</Words>
  <Application>Microsoft Office PowerPoint</Application>
  <PresentationFormat>Custom</PresentationFormat>
  <Paragraphs>71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</vt:lpstr>
      <vt:lpstr>LSTM neural networks</vt:lpstr>
      <vt:lpstr>Recurrent Neural Network</vt:lpstr>
      <vt:lpstr>Vanishing gradient problem</vt:lpstr>
      <vt:lpstr>Constant error carrousel (CEC)</vt:lpstr>
      <vt:lpstr>LSTM </vt:lpstr>
      <vt:lpstr>Experimentss</vt:lpstr>
      <vt:lpstr>Error propagation using LSTM</vt:lpstr>
      <vt:lpstr>Variants of LSTM </vt:lpstr>
      <vt:lpstr>Summary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 neural networks</dc:title>
  <dc:creator>Schulz-Trieglaff, Ole</dc:creator>
  <cp:lastModifiedBy>Windows User</cp:lastModifiedBy>
  <cp:revision>40</cp:revision>
  <dcterms:created xsi:type="dcterms:W3CDTF">2015-10-18T08:20:31Z</dcterms:created>
  <dcterms:modified xsi:type="dcterms:W3CDTF">2015-10-22T18:25:34Z</dcterms:modified>
</cp:coreProperties>
</file>