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4572000" cy="2743200"/>
  <p:notesSz cx="4572000" cy="2743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84" d="100"/>
          <a:sy n="184" d="100"/>
        </p:scale>
        <p:origin x="-870"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2900" y="850392"/>
            <a:ext cx="3886200" cy="5760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85800" y="1536192"/>
            <a:ext cx="3200400" cy="685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rgbClr val="B6534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rgbClr val="B65341"/>
                </a:solidFill>
                <a:latin typeface="Arial"/>
                <a:cs typeface="Arial"/>
              </a:defRPr>
            </a:lvl1pPr>
          </a:lstStyle>
          <a:p>
            <a:endParaRPr/>
          </a:p>
        </p:txBody>
      </p:sp>
      <p:sp>
        <p:nvSpPr>
          <p:cNvPr id="3" name="Holder 3"/>
          <p:cNvSpPr>
            <a:spLocks noGrp="1"/>
          </p:cNvSpPr>
          <p:nvPr>
            <p:ph sz="half" idx="2"/>
          </p:nvPr>
        </p:nvSpPr>
        <p:spPr>
          <a:xfrm>
            <a:off x="228600" y="630936"/>
            <a:ext cx="1988820" cy="181051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54580" y="630936"/>
            <a:ext cx="1988820" cy="181051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rgbClr val="B6534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7851" y="1729844"/>
            <a:ext cx="88265" cy="835660"/>
          </a:xfrm>
          <a:custGeom>
            <a:avLst/>
            <a:gdLst/>
            <a:ahLst/>
            <a:cxnLst/>
            <a:rect l="l" t="t" r="r" b="b"/>
            <a:pathLst>
              <a:path w="88264" h="835660">
                <a:moveTo>
                  <a:pt x="87930" y="835097"/>
                </a:moveTo>
                <a:lnTo>
                  <a:pt x="0" y="835097"/>
                </a:lnTo>
                <a:lnTo>
                  <a:pt x="0" y="0"/>
                </a:lnTo>
                <a:lnTo>
                  <a:pt x="87930" y="0"/>
                </a:lnTo>
                <a:lnTo>
                  <a:pt x="87930" y="835097"/>
                </a:lnTo>
                <a:close/>
              </a:path>
            </a:pathLst>
          </a:custGeom>
          <a:solidFill>
            <a:srgbClr val="DA7462"/>
          </a:solidFill>
        </p:spPr>
        <p:txBody>
          <a:bodyPr wrap="square" lIns="0" tIns="0" rIns="0" bIns="0" rtlCol="0"/>
          <a:lstStyle/>
          <a:p>
            <a:endParaRPr/>
          </a:p>
        </p:txBody>
      </p:sp>
      <p:sp>
        <p:nvSpPr>
          <p:cNvPr id="17" name="bg object 17"/>
          <p:cNvSpPr/>
          <p:nvPr/>
        </p:nvSpPr>
        <p:spPr>
          <a:xfrm>
            <a:off x="0" y="1342"/>
            <a:ext cx="3305175" cy="85725"/>
          </a:xfrm>
          <a:custGeom>
            <a:avLst/>
            <a:gdLst/>
            <a:ahLst/>
            <a:cxnLst/>
            <a:rect l="l" t="t" r="r" b="b"/>
            <a:pathLst>
              <a:path w="3305175" h="85725">
                <a:moveTo>
                  <a:pt x="0" y="0"/>
                </a:moveTo>
                <a:lnTo>
                  <a:pt x="3304920" y="0"/>
                </a:lnTo>
                <a:lnTo>
                  <a:pt x="3304920" y="85100"/>
                </a:lnTo>
                <a:lnTo>
                  <a:pt x="0" y="85100"/>
                </a:lnTo>
                <a:lnTo>
                  <a:pt x="0" y="0"/>
                </a:lnTo>
                <a:close/>
              </a:path>
            </a:pathLst>
          </a:custGeom>
          <a:solidFill>
            <a:srgbClr val="DA7462"/>
          </a:solidFill>
        </p:spPr>
        <p:txBody>
          <a:bodyPr wrap="square" lIns="0" tIns="0" rIns="0" bIns="0" rtlCol="0"/>
          <a:lstStyle/>
          <a:p>
            <a:endParaRPr/>
          </a:p>
        </p:txBody>
      </p:sp>
      <p:sp>
        <p:nvSpPr>
          <p:cNvPr id="18" name="bg object 18"/>
          <p:cNvSpPr/>
          <p:nvPr/>
        </p:nvSpPr>
        <p:spPr>
          <a:xfrm>
            <a:off x="0" y="358158"/>
            <a:ext cx="2282983" cy="185269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10" y="2479404"/>
            <a:ext cx="2285365" cy="88265"/>
          </a:xfrm>
          <a:custGeom>
            <a:avLst/>
            <a:gdLst/>
            <a:ahLst/>
            <a:cxnLst/>
            <a:rect l="l" t="t" r="r" b="b"/>
            <a:pathLst>
              <a:path w="2285365" h="88264">
                <a:moveTo>
                  <a:pt x="2285023" y="87930"/>
                </a:moveTo>
                <a:lnTo>
                  <a:pt x="0" y="87930"/>
                </a:lnTo>
                <a:lnTo>
                  <a:pt x="0" y="0"/>
                </a:lnTo>
                <a:lnTo>
                  <a:pt x="2285023" y="0"/>
                </a:lnTo>
                <a:lnTo>
                  <a:pt x="2285023" y="87930"/>
                </a:lnTo>
                <a:close/>
              </a:path>
            </a:pathLst>
          </a:custGeom>
          <a:solidFill>
            <a:srgbClr val="DA7462"/>
          </a:solidFill>
        </p:spPr>
        <p:txBody>
          <a:bodyPr wrap="square" lIns="0" tIns="0" rIns="0" bIns="0" rtlCol="0"/>
          <a:lstStyle/>
          <a:p>
            <a:endParaRPr/>
          </a:p>
        </p:txBody>
      </p:sp>
      <p:sp>
        <p:nvSpPr>
          <p:cNvPr id="2" name="Holder 2"/>
          <p:cNvSpPr>
            <a:spLocks noGrp="1"/>
          </p:cNvSpPr>
          <p:nvPr>
            <p:ph type="title"/>
          </p:nvPr>
        </p:nvSpPr>
        <p:spPr>
          <a:xfrm>
            <a:off x="1802892" y="677373"/>
            <a:ext cx="966215" cy="182880"/>
          </a:xfrm>
          <a:prstGeom prst="rect">
            <a:avLst/>
          </a:prstGeom>
        </p:spPr>
        <p:txBody>
          <a:bodyPr wrap="square" lIns="0" tIns="0" rIns="0" bIns="0">
            <a:spAutoFit/>
          </a:bodyPr>
          <a:lstStyle>
            <a:lvl1pPr>
              <a:defRPr sz="1000" b="1" i="0">
                <a:solidFill>
                  <a:srgbClr val="B65341"/>
                </a:solidFill>
                <a:latin typeface="Arial"/>
                <a:cs typeface="Arial"/>
              </a:defRPr>
            </a:lvl1pPr>
          </a:lstStyle>
          <a:p>
            <a:endParaRPr/>
          </a:p>
        </p:txBody>
      </p:sp>
      <p:sp>
        <p:nvSpPr>
          <p:cNvPr id="3" name="Holder 3"/>
          <p:cNvSpPr>
            <a:spLocks noGrp="1"/>
          </p:cNvSpPr>
          <p:nvPr>
            <p:ph type="body" idx="1"/>
          </p:nvPr>
        </p:nvSpPr>
        <p:spPr>
          <a:xfrm>
            <a:off x="228600" y="630936"/>
            <a:ext cx="4114800" cy="18105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54480" y="2551176"/>
            <a:ext cx="1463040" cy="1371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8600" y="2551176"/>
            <a:ext cx="1051560" cy="1371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6" name="Holder 6"/>
          <p:cNvSpPr>
            <a:spLocks noGrp="1"/>
          </p:cNvSpPr>
          <p:nvPr>
            <p:ph type="sldNum" sz="quarter" idx="7"/>
          </p:nvPr>
        </p:nvSpPr>
        <p:spPr>
          <a:xfrm>
            <a:off x="3291840" y="2551176"/>
            <a:ext cx="1051560" cy="1371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0580" y="489031"/>
            <a:ext cx="2065020" cy="837565"/>
          </a:xfrm>
          <a:prstGeom prst="rect">
            <a:avLst/>
          </a:prstGeom>
        </p:spPr>
        <p:txBody>
          <a:bodyPr vert="horz" wrap="square" lIns="0" tIns="43815" rIns="0" bIns="0" rtlCol="0">
            <a:spAutoFit/>
          </a:bodyPr>
          <a:lstStyle/>
          <a:p>
            <a:pPr marL="12065" marR="5080" algn="ctr">
              <a:lnSpc>
                <a:spcPts val="1230"/>
              </a:lnSpc>
              <a:spcBef>
                <a:spcPts val="345"/>
              </a:spcBef>
            </a:pPr>
            <a:r>
              <a:rPr sz="1200" b="1" spc="70" dirty="0">
                <a:solidFill>
                  <a:srgbClr val="424242"/>
                </a:solidFill>
                <a:latin typeface="Arial"/>
                <a:cs typeface="Arial"/>
              </a:rPr>
              <a:t>PYTHON</a:t>
            </a:r>
            <a:r>
              <a:rPr sz="1200" b="1" spc="-20" dirty="0">
                <a:solidFill>
                  <a:srgbClr val="424242"/>
                </a:solidFill>
                <a:latin typeface="Arial"/>
                <a:cs typeface="Arial"/>
              </a:rPr>
              <a:t> </a:t>
            </a:r>
            <a:r>
              <a:rPr sz="1200" b="1" spc="30" dirty="0">
                <a:solidFill>
                  <a:srgbClr val="424242"/>
                </a:solidFill>
                <a:latin typeface="Arial"/>
                <a:cs typeface="Arial"/>
              </a:rPr>
              <a:t>PROGRAMMING:  </a:t>
            </a:r>
            <a:r>
              <a:rPr sz="1200" b="1" spc="75" dirty="0">
                <a:solidFill>
                  <a:srgbClr val="424242"/>
                </a:solidFill>
                <a:latin typeface="Arial"/>
                <a:cs typeface="Arial"/>
              </a:rPr>
              <a:t>ENHANCING</a:t>
            </a:r>
            <a:r>
              <a:rPr sz="1200" b="1" spc="10" dirty="0">
                <a:solidFill>
                  <a:srgbClr val="424242"/>
                </a:solidFill>
                <a:latin typeface="Arial"/>
                <a:cs typeface="Arial"/>
              </a:rPr>
              <a:t> </a:t>
            </a:r>
            <a:r>
              <a:rPr sz="1200" b="1" spc="40" dirty="0">
                <a:solidFill>
                  <a:srgbClr val="424242"/>
                </a:solidFill>
                <a:latin typeface="Arial"/>
                <a:cs typeface="Arial"/>
              </a:rPr>
              <a:t>EFFICIENCY  </a:t>
            </a:r>
            <a:r>
              <a:rPr sz="1200" b="1" spc="45" dirty="0">
                <a:solidFill>
                  <a:srgbClr val="424242"/>
                </a:solidFill>
                <a:latin typeface="Arial"/>
                <a:cs typeface="Arial"/>
              </a:rPr>
              <a:t>THROUGH </a:t>
            </a:r>
            <a:r>
              <a:rPr sz="1200" b="1" spc="35" dirty="0">
                <a:solidFill>
                  <a:srgbClr val="424242"/>
                </a:solidFill>
                <a:latin typeface="Arial"/>
                <a:cs typeface="Arial"/>
              </a:rPr>
              <a:t>FUNCTIONS,  MODULES, </a:t>
            </a:r>
            <a:r>
              <a:rPr sz="1200" b="1" spc="80" dirty="0">
                <a:solidFill>
                  <a:srgbClr val="424242"/>
                </a:solidFill>
                <a:latin typeface="Arial"/>
                <a:cs typeface="Arial"/>
              </a:rPr>
              <a:t>AND </a:t>
            </a:r>
            <a:r>
              <a:rPr sz="1200" b="1" spc="-45" dirty="0">
                <a:solidFill>
                  <a:srgbClr val="424242"/>
                </a:solidFill>
                <a:latin typeface="Arial"/>
                <a:cs typeface="Arial"/>
              </a:rPr>
              <a:t>DATA  </a:t>
            </a:r>
            <a:r>
              <a:rPr sz="1200" b="1" spc="60" dirty="0">
                <a:solidFill>
                  <a:srgbClr val="424242"/>
                </a:solidFill>
                <a:latin typeface="Arial"/>
                <a:cs typeface="Arial"/>
              </a:rPr>
              <a:t>MANIPULATION</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09600" y="762000"/>
            <a:ext cx="1664970" cy="859338"/>
          </a:xfrm>
          <a:prstGeom prst="rect">
            <a:avLst/>
          </a:prstGeom>
        </p:spPr>
        <p:txBody>
          <a:bodyPr vert="horz" wrap="square" lIns="0" tIns="10795" rIns="0" bIns="0" rtlCol="0">
            <a:spAutoFit/>
          </a:bodyPr>
          <a:lstStyle/>
          <a:p>
            <a:pPr marL="12700" marR="5080" indent="-635" algn="just">
              <a:lnSpc>
                <a:spcPct val="106300"/>
              </a:lnSpc>
              <a:spcBef>
                <a:spcPts val="85"/>
              </a:spcBef>
            </a:pPr>
            <a:r>
              <a:rPr sz="650" spc="-10">
                <a:solidFill>
                  <a:srgbClr val="B65341"/>
                </a:solidFill>
                <a:latin typeface="Arial"/>
                <a:cs typeface="Arial"/>
              </a:rPr>
              <a:t>Python Programming is </a:t>
            </a:r>
            <a:r>
              <a:rPr sz="650" spc="-10" dirty="0">
                <a:solidFill>
                  <a:srgbClr val="B65341"/>
                </a:solidFill>
                <a:latin typeface="Arial"/>
                <a:cs typeface="Arial"/>
              </a:rPr>
              <a:t>a powerful tool for  enhancing eficiency in data manipulation.  This presentation will cover the use of  Functions and Modules to streamline code,  as well as techniques for Data Manipulation  to make the most of your data. Join us on  this journey to become a more eficient  Python programmer!</a:t>
            </a:r>
            <a:endParaRPr sz="650" spc="-10">
              <a:solidFill>
                <a:srgbClr val="B65341"/>
              </a:solidFill>
              <a:latin typeface="Arial"/>
              <a:cs typeface="Arial"/>
            </a:endParaRPr>
          </a:p>
        </p:txBody>
      </p:sp>
      <p:sp>
        <p:nvSpPr>
          <p:cNvPr id="6" name="object 6"/>
          <p:cNvSpPr txBox="1">
            <a:spLocks noGrp="1"/>
          </p:cNvSpPr>
          <p:nvPr>
            <p:ph type="title"/>
          </p:nvPr>
        </p:nvSpPr>
        <p:spPr>
          <a:xfrm>
            <a:off x="917636" y="528805"/>
            <a:ext cx="939165" cy="160655"/>
          </a:xfrm>
          <a:prstGeom prst="rect">
            <a:avLst/>
          </a:prstGeom>
        </p:spPr>
        <p:txBody>
          <a:bodyPr vert="horz" wrap="square" lIns="0" tIns="17145" rIns="0" bIns="0" rtlCol="0">
            <a:spAutoFit/>
          </a:bodyPr>
          <a:lstStyle/>
          <a:p>
            <a:pPr marL="12700">
              <a:lnSpc>
                <a:spcPct val="100000"/>
              </a:lnSpc>
              <a:spcBef>
                <a:spcPts val="135"/>
              </a:spcBef>
            </a:pPr>
            <a:r>
              <a:rPr sz="850" spc="50" dirty="0">
                <a:solidFill>
                  <a:srgbClr val="424242"/>
                </a:solidFill>
              </a:rPr>
              <a:t>INTRODUCTION</a:t>
            </a:r>
            <a:endParaRPr sz="850"/>
          </a:p>
        </p:txBody>
      </p:sp>
      <p:sp>
        <p:nvSpPr>
          <p:cNvPr id="7" name="object 7"/>
          <p:cNvSpPr/>
          <p:nvPr/>
        </p:nvSpPr>
        <p:spPr>
          <a:xfrm>
            <a:off x="2913529" y="357618"/>
            <a:ext cx="1648918" cy="18526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762000"/>
            <a:ext cx="1642745" cy="655320"/>
          </a:xfrm>
          <a:prstGeom prst="rect">
            <a:avLst/>
          </a:prstGeom>
        </p:spPr>
        <p:txBody>
          <a:bodyPr vert="horz" wrap="square" lIns="0" tIns="11430" rIns="0" bIns="0" rtlCol="0">
            <a:spAutoFit/>
          </a:bodyPr>
          <a:lstStyle/>
          <a:p>
            <a:pPr marL="12065" marR="5080" indent="-635" algn="just">
              <a:lnSpc>
                <a:spcPct val="105900"/>
              </a:lnSpc>
              <a:spcBef>
                <a:spcPts val="90"/>
              </a:spcBef>
            </a:pPr>
            <a:r>
              <a:rPr sz="650" dirty="0">
                <a:solidFill>
                  <a:srgbClr val="B65341"/>
                </a:solidFill>
                <a:latin typeface="Arial"/>
                <a:cs typeface="Arial"/>
              </a:rPr>
              <a:t>Functions are a key tool for enhancing  eficiency in Python programming. By  breaking code into reusable chunks, we can  simplify complex tasks and minimize  repetition. In this section, we will cover how  to deﬁne and use functions in Python.</a:t>
            </a:r>
            <a:endParaRPr sz="650">
              <a:solidFill>
                <a:srgbClr val="B65341"/>
              </a:solidFill>
              <a:latin typeface="Arial"/>
              <a:cs typeface="Arial"/>
            </a:endParaRPr>
          </a:p>
        </p:txBody>
      </p:sp>
      <p:sp>
        <p:nvSpPr>
          <p:cNvPr id="5" name="object 5"/>
          <p:cNvSpPr txBox="1">
            <a:spLocks noGrp="1"/>
          </p:cNvSpPr>
          <p:nvPr>
            <p:ph type="title"/>
          </p:nvPr>
        </p:nvSpPr>
        <p:spPr>
          <a:xfrm>
            <a:off x="1031137" y="528805"/>
            <a:ext cx="711835" cy="160655"/>
          </a:xfrm>
          <a:prstGeom prst="rect">
            <a:avLst/>
          </a:prstGeom>
        </p:spPr>
        <p:txBody>
          <a:bodyPr vert="horz" wrap="square" lIns="0" tIns="17145" rIns="0" bIns="0" rtlCol="0">
            <a:spAutoFit/>
          </a:bodyPr>
          <a:lstStyle/>
          <a:p>
            <a:pPr marL="12700">
              <a:lnSpc>
                <a:spcPct val="100000"/>
              </a:lnSpc>
              <a:spcBef>
                <a:spcPts val="135"/>
              </a:spcBef>
            </a:pPr>
            <a:r>
              <a:rPr sz="850" spc="5" dirty="0">
                <a:solidFill>
                  <a:srgbClr val="424242"/>
                </a:solidFill>
              </a:rPr>
              <a:t>F</a:t>
            </a:r>
            <a:r>
              <a:rPr sz="850" spc="45" dirty="0">
                <a:solidFill>
                  <a:srgbClr val="424242"/>
                </a:solidFill>
              </a:rPr>
              <a:t>U</a:t>
            </a:r>
            <a:r>
              <a:rPr sz="850" spc="135" dirty="0">
                <a:solidFill>
                  <a:srgbClr val="424242"/>
                </a:solidFill>
              </a:rPr>
              <a:t>N</a:t>
            </a:r>
            <a:r>
              <a:rPr sz="850" spc="-5" dirty="0">
                <a:solidFill>
                  <a:srgbClr val="424242"/>
                </a:solidFill>
              </a:rPr>
              <a:t>C</a:t>
            </a:r>
            <a:r>
              <a:rPr sz="850" spc="-10" dirty="0">
                <a:solidFill>
                  <a:srgbClr val="424242"/>
                </a:solidFill>
              </a:rPr>
              <a:t>T</a:t>
            </a:r>
            <a:r>
              <a:rPr sz="850" spc="55" dirty="0">
                <a:solidFill>
                  <a:srgbClr val="424242"/>
                </a:solidFill>
              </a:rPr>
              <a:t>I</a:t>
            </a:r>
            <a:r>
              <a:rPr sz="850" spc="85" dirty="0">
                <a:solidFill>
                  <a:srgbClr val="424242"/>
                </a:solidFill>
              </a:rPr>
              <a:t>O</a:t>
            </a:r>
            <a:r>
              <a:rPr sz="850" spc="135" dirty="0">
                <a:solidFill>
                  <a:srgbClr val="424242"/>
                </a:solidFill>
              </a:rPr>
              <a:t>N</a:t>
            </a:r>
            <a:r>
              <a:rPr sz="850" spc="-55" dirty="0">
                <a:solidFill>
                  <a:srgbClr val="424242"/>
                </a:solidFill>
              </a:rPr>
              <a:t>S</a:t>
            </a:r>
            <a:endParaRPr sz="850"/>
          </a:p>
        </p:txBody>
      </p:sp>
      <p:sp>
        <p:nvSpPr>
          <p:cNvPr id="6" name="object 6"/>
          <p:cNvSpPr/>
          <p:nvPr/>
        </p:nvSpPr>
        <p:spPr>
          <a:xfrm>
            <a:off x="2913529" y="357618"/>
            <a:ext cx="1648918" cy="18526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572000" cy="2568575"/>
            <a:chOff x="0" y="0"/>
            <a:chExt cx="4572000" cy="2568575"/>
          </a:xfrm>
        </p:grpSpPr>
        <p:sp>
          <p:nvSpPr>
            <p:cNvPr id="3" name="object 3"/>
            <p:cNvSpPr/>
            <p:nvPr/>
          </p:nvSpPr>
          <p:spPr>
            <a:xfrm>
              <a:off x="0" y="1342"/>
              <a:ext cx="4565766" cy="256471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4572000" cy="2568575"/>
            </a:xfrm>
            <a:custGeom>
              <a:avLst/>
              <a:gdLst/>
              <a:ahLst/>
              <a:cxnLst/>
              <a:rect l="l" t="t" r="r" b="b"/>
              <a:pathLst>
                <a:path w="4572000" h="2568575">
                  <a:moveTo>
                    <a:pt x="87922" y="0"/>
                  </a:moveTo>
                  <a:lnTo>
                    <a:pt x="0" y="0"/>
                  </a:lnTo>
                  <a:lnTo>
                    <a:pt x="0" y="713397"/>
                  </a:lnTo>
                  <a:lnTo>
                    <a:pt x="87922" y="713397"/>
                  </a:lnTo>
                  <a:lnTo>
                    <a:pt x="87922" y="0"/>
                  </a:lnTo>
                  <a:close/>
                </a:path>
                <a:path w="4572000" h="2568575">
                  <a:moveTo>
                    <a:pt x="4571390" y="0"/>
                  </a:moveTo>
                  <a:lnTo>
                    <a:pt x="4483468" y="0"/>
                  </a:lnTo>
                  <a:lnTo>
                    <a:pt x="4483468" y="355130"/>
                  </a:lnTo>
                  <a:lnTo>
                    <a:pt x="4571390" y="355130"/>
                  </a:lnTo>
                  <a:lnTo>
                    <a:pt x="4571390" y="0"/>
                  </a:lnTo>
                  <a:close/>
                </a:path>
                <a:path w="4572000" h="2568575">
                  <a:moveTo>
                    <a:pt x="4571403" y="2480475"/>
                  </a:moveTo>
                  <a:lnTo>
                    <a:pt x="0" y="2480475"/>
                  </a:lnTo>
                  <a:lnTo>
                    <a:pt x="0" y="2568410"/>
                  </a:lnTo>
                  <a:lnTo>
                    <a:pt x="4571403" y="2568410"/>
                  </a:lnTo>
                  <a:lnTo>
                    <a:pt x="4571403" y="2480475"/>
                  </a:lnTo>
                  <a:close/>
                </a:path>
              </a:pathLst>
            </a:custGeom>
            <a:solidFill>
              <a:srgbClr val="DA7462"/>
            </a:solidFill>
          </p:spPr>
          <p:txBody>
            <a:bodyPr wrap="square" lIns="0" tIns="0" rIns="0" bIns="0" rtlCol="0"/>
            <a:lstStyle/>
            <a:p>
              <a:endParaRPr/>
            </a:p>
          </p:txBody>
        </p:sp>
      </p:grpSp>
      <p:sp>
        <p:nvSpPr>
          <p:cNvPr id="5" name="object 5"/>
          <p:cNvSpPr txBox="1">
            <a:spLocks noGrp="1"/>
          </p:cNvSpPr>
          <p:nvPr>
            <p:ph type="title"/>
          </p:nvPr>
        </p:nvSpPr>
        <p:spPr>
          <a:xfrm>
            <a:off x="152400" y="381000"/>
            <a:ext cx="2264708" cy="229550"/>
          </a:xfrm>
          <a:prstGeom prst="rect">
            <a:avLst/>
          </a:prstGeom>
          <a:solidFill>
            <a:srgbClr val="FFFFFF"/>
          </a:solidFill>
        </p:spPr>
        <p:txBody>
          <a:bodyPr vert="horz" wrap="square" lIns="0" tIns="59690" rIns="0" bIns="0" rtlCol="0">
            <a:spAutoFit/>
          </a:bodyPr>
          <a:lstStyle/>
          <a:p>
            <a:pPr marL="756285">
              <a:lnSpc>
                <a:spcPct val="100000"/>
              </a:lnSpc>
              <a:spcBef>
                <a:spcPts val="470"/>
              </a:spcBef>
            </a:pPr>
            <a:r>
              <a:rPr sz="1100" spc="50" dirty="0">
                <a:solidFill>
                  <a:srgbClr val="424242"/>
                </a:solidFill>
              </a:rPr>
              <a:t>MODULES</a:t>
            </a:r>
            <a:endParaRPr sz="1100"/>
          </a:p>
        </p:txBody>
      </p:sp>
      <p:sp>
        <p:nvSpPr>
          <p:cNvPr id="7" name="object 7"/>
          <p:cNvSpPr/>
          <p:nvPr/>
        </p:nvSpPr>
        <p:spPr>
          <a:xfrm>
            <a:off x="152400" y="685800"/>
            <a:ext cx="2272030" cy="1273810"/>
          </a:xfrm>
          <a:custGeom>
            <a:avLst/>
            <a:gdLst/>
            <a:ahLst/>
            <a:cxnLst/>
            <a:rect l="l" t="t" r="r" b="b"/>
            <a:pathLst>
              <a:path w="2272030" h="1273810">
                <a:moveTo>
                  <a:pt x="2271949" y="1273285"/>
                </a:moveTo>
                <a:lnTo>
                  <a:pt x="0" y="1273285"/>
                </a:lnTo>
                <a:lnTo>
                  <a:pt x="0" y="0"/>
                </a:lnTo>
                <a:lnTo>
                  <a:pt x="2271949" y="0"/>
                </a:lnTo>
                <a:lnTo>
                  <a:pt x="2271949" y="1273285"/>
                </a:lnTo>
                <a:close/>
              </a:path>
            </a:pathLst>
          </a:custGeom>
          <a:solidFill>
            <a:srgbClr val="FFFFFF"/>
          </a:solidFill>
        </p:spPr>
        <p:txBody>
          <a:bodyPr wrap="square" lIns="0" tIns="0" rIns="0" bIns="0" rtlCol="0"/>
          <a:lstStyle/>
          <a:p>
            <a:endParaRPr/>
          </a:p>
        </p:txBody>
      </p:sp>
      <p:sp>
        <p:nvSpPr>
          <p:cNvPr id="10" name="object 10"/>
          <p:cNvSpPr txBox="1"/>
          <p:nvPr/>
        </p:nvSpPr>
        <p:spPr>
          <a:xfrm>
            <a:off x="152400" y="762000"/>
            <a:ext cx="2272030" cy="810478"/>
          </a:xfrm>
          <a:prstGeom prst="rect">
            <a:avLst/>
          </a:prstGeom>
        </p:spPr>
        <p:txBody>
          <a:bodyPr vert="horz" wrap="square" lIns="0" tIns="82550" rIns="0" bIns="0" rtlCol="0">
            <a:spAutoFit/>
          </a:bodyPr>
          <a:lstStyle/>
          <a:p>
            <a:pPr marL="103505" marR="144780" indent="-635" algn="just">
              <a:lnSpc>
                <a:spcPct val="104700"/>
              </a:lnSpc>
              <a:spcBef>
                <a:spcPts val="650"/>
              </a:spcBef>
            </a:pPr>
            <a:r>
              <a:rPr sz="750" spc="-25" dirty="0">
                <a:solidFill>
                  <a:srgbClr val="B65341"/>
                </a:solidFill>
                <a:latin typeface="Arial"/>
                <a:cs typeface="Arial"/>
              </a:rPr>
              <a:t>Modules are a powerful way to organize code  and make it more reusable. By grouping related  functions and variables together, we can create  self-contained packages that can be easily  shared and used by others. In this section, we  will cover how to create and use modules in  Python.</a:t>
            </a:r>
            <a:endParaRPr sz="750" spc="-25">
              <a:solidFill>
                <a:srgbClr val="B65341"/>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3400" y="838200"/>
            <a:ext cx="1678939" cy="867410"/>
          </a:xfrm>
          <a:prstGeom prst="rect">
            <a:avLst/>
          </a:prstGeom>
        </p:spPr>
        <p:txBody>
          <a:bodyPr vert="horz" wrap="square" lIns="0" tIns="10795" rIns="0" bIns="0" rtlCol="0">
            <a:spAutoFit/>
          </a:bodyPr>
          <a:lstStyle/>
          <a:p>
            <a:pPr marL="12065" marR="5080" algn="just">
              <a:lnSpc>
                <a:spcPct val="106300"/>
              </a:lnSpc>
              <a:spcBef>
                <a:spcPts val="85"/>
              </a:spcBef>
            </a:pPr>
            <a:r>
              <a:rPr sz="650">
                <a:solidFill>
                  <a:srgbClr val="B65341"/>
                </a:solidFill>
                <a:latin typeface="Arial"/>
                <a:cs typeface="Arial"/>
              </a:rPr>
              <a:t>Data Manipulation is </a:t>
            </a:r>
            <a:r>
              <a:rPr sz="650" dirty="0">
                <a:solidFill>
                  <a:srgbClr val="B65341"/>
                </a:solidFill>
                <a:latin typeface="Arial"/>
                <a:cs typeface="Arial"/>
              </a:rPr>
              <a:t>a critical skill for any  Python programmer working with large  datasets. </a:t>
            </a:r>
            <a:r>
              <a:rPr sz="650">
                <a:solidFill>
                  <a:srgbClr val="B65341"/>
                </a:solidFill>
                <a:latin typeface="Arial"/>
                <a:cs typeface="Arial"/>
              </a:rPr>
              <a:t>By </a:t>
            </a:r>
            <a:r>
              <a:rPr sz="650">
                <a:solidFill>
                  <a:srgbClr val="B65341"/>
                </a:solidFill>
                <a:latin typeface="Arial"/>
                <a:cs typeface="Arial"/>
              </a:rPr>
              <a:t>using </a:t>
            </a:r>
            <a:r>
              <a:rPr sz="650" dirty="0">
                <a:solidFill>
                  <a:srgbClr val="B65341"/>
                </a:solidFill>
                <a:latin typeface="Arial"/>
                <a:cs typeface="Arial"/>
              </a:rPr>
              <a:t>techniques such as  ﬁltering, sorting, and aggregation, we can  quickly extract insights and make informed  decisions. In this section, we will cover some  of the most common techniques for  manipulating data in Python.</a:t>
            </a:r>
            <a:endParaRPr sz="650">
              <a:solidFill>
                <a:srgbClr val="B65341"/>
              </a:solidFill>
              <a:latin typeface="Arial"/>
              <a:cs typeface="Arial"/>
            </a:endParaRPr>
          </a:p>
        </p:txBody>
      </p:sp>
      <p:sp>
        <p:nvSpPr>
          <p:cNvPr id="5" name="object 5"/>
          <p:cNvSpPr txBox="1">
            <a:spLocks noGrp="1"/>
          </p:cNvSpPr>
          <p:nvPr>
            <p:ph type="title"/>
          </p:nvPr>
        </p:nvSpPr>
        <p:spPr>
          <a:xfrm>
            <a:off x="755242" y="528805"/>
            <a:ext cx="1263650" cy="160655"/>
          </a:xfrm>
          <a:prstGeom prst="rect">
            <a:avLst/>
          </a:prstGeom>
        </p:spPr>
        <p:txBody>
          <a:bodyPr vert="horz" wrap="square" lIns="0" tIns="17145" rIns="0" bIns="0" rtlCol="0">
            <a:spAutoFit/>
          </a:bodyPr>
          <a:lstStyle/>
          <a:p>
            <a:pPr marL="12700">
              <a:lnSpc>
                <a:spcPct val="100000"/>
              </a:lnSpc>
              <a:spcBef>
                <a:spcPts val="135"/>
              </a:spcBef>
            </a:pPr>
            <a:r>
              <a:rPr sz="850" spc="-25" dirty="0">
                <a:solidFill>
                  <a:srgbClr val="424242"/>
                </a:solidFill>
              </a:rPr>
              <a:t>DATA</a:t>
            </a:r>
            <a:r>
              <a:rPr sz="850" spc="5" dirty="0">
                <a:solidFill>
                  <a:srgbClr val="424242"/>
                </a:solidFill>
              </a:rPr>
              <a:t> </a:t>
            </a:r>
            <a:r>
              <a:rPr sz="850" spc="50" dirty="0">
                <a:solidFill>
                  <a:srgbClr val="424242"/>
                </a:solidFill>
              </a:rPr>
              <a:t>MANIPULATION</a:t>
            </a:r>
            <a:endParaRPr sz="850"/>
          </a:p>
        </p:txBody>
      </p:sp>
      <p:sp>
        <p:nvSpPr>
          <p:cNvPr id="6" name="object 6"/>
          <p:cNvSpPr/>
          <p:nvPr/>
        </p:nvSpPr>
        <p:spPr>
          <a:xfrm>
            <a:off x="2913529" y="357618"/>
            <a:ext cx="1648918" cy="18526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45" y="0"/>
            <a:ext cx="4558665" cy="88265"/>
          </a:xfrm>
          <a:custGeom>
            <a:avLst/>
            <a:gdLst/>
            <a:ahLst/>
            <a:cxnLst/>
            <a:rect l="l" t="t" r="r" b="b"/>
            <a:pathLst>
              <a:path w="4558665" h="88265">
                <a:moveTo>
                  <a:pt x="4558333" y="87930"/>
                </a:moveTo>
                <a:lnTo>
                  <a:pt x="0" y="87930"/>
                </a:lnTo>
                <a:lnTo>
                  <a:pt x="0" y="0"/>
                </a:lnTo>
                <a:lnTo>
                  <a:pt x="4558333" y="0"/>
                </a:lnTo>
                <a:lnTo>
                  <a:pt x="4558333" y="87930"/>
                </a:lnTo>
                <a:close/>
              </a:path>
            </a:pathLst>
          </a:custGeom>
          <a:solidFill>
            <a:srgbClr val="DA7462"/>
          </a:solidFill>
        </p:spPr>
        <p:txBody>
          <a:bodyPr wrap="square" lIns="0" tIns="0" rIns="0" bIns="0" rtlCol="0"/>
          <a:lstStyle/>
          <a:p>
            <a:endParaRPr/>
          </a:p>
        </p:txBody>
      </p:sp>
      <p:sp>
        <p:nvSpPr>
          <p:cNvPr id="3" name="object 3"/>
          <p:cNvSpPr/>
          <p:nvPr/>
        </p:nvSpPr>
        <p:spPr>
          <a:xfrm>
            <a:off x="0" y="2209212"/>
            <a:ext cx="88265" cy="358775"/>
          </a:xfrm>
          <a:custGeom>
            <a:avLst/>
            <a:gdLst/>
            <a:ahLst/>
            <a:cxnLst/>
            <a:rect l="l" t="t" r="r" b="b"/>
            <a:pathLst>
              <a:path w="88265" h="358775">
                <a:moveTo>
                  <a:pt x="87930" y="358261"/>
                </a:moveTo>
                <a:lnTo>
                  <a:pt x="0" y="358261"/>
                </a:lnTo>
                <a:lnTo>
                  <a:pt x="0" y="0"/>
                </a:lnTo>
                <a:lnTo>
                  <a:pt x="87930" y="0"/>
                </a:lnTo>
                <a:lnTo>
                  <a:pt x="87930" y="358261"/>
                </a:lnTo>
                <a:close/>
              </a:path>
            </a:pathLst>
          </a:custGeom>
          <a:solidFill>
            <a:srgbClr val="DA7462"/>
          </a:solidFill>
        </p:spPr>
        <p:txBody>
          <a:bodyPr wrap="square" lIns="0" tIns="0" rIns="0" bIns="0" rtlCol="0"/>
          <a:lstStyle/>
          <a:p>
            <a:endParaRPr/>
          </a:p>
        </p:txBody>
      </p:sp>
      <p:sp>
        <p:nvSpPr>
          <p:cNvPr id="4" name="object 4"/>
          <p:cNvSpPr/>
          <p:nvPr/>
        </p:nvSpPr>
        <p:spPr>
          <a:xfrm>
            <a:off x="4479099" y="2209212"/>
            <a:ext cx="88265" cy="358775"/>
          </a:xfrm>
          <a:custGeom>
            <a:avLst/>
            <a:gdLst/>
            <a:ahLst/>
            <a:cxnLst/>
            <a:rect l="l" t="t" r="r" b="b"/>
            <a:pathLst>
              <a:path w="88264" h="358775">
                <a:moveTo>
                  <a:pt x="87930" y="358261"/>
                </a:moveTo>
                <a:lnTo>
                  <a:pt x="0" y="358261"/>
                </a:lnTo>
                <a:lnTo>
                  <a:pt x="0" y="0"/>
                </a:lnTo>
                <a:lnTo>
                  <a:pt x="87930" y="0"/>
                </a:lnTo>
                <a:lnTo>
                  <a:pt x="87930" y="358261"/>
                </a:lnTo>
                <a:close/>
              </a:path>
            </a:pathLst>
          </a:custGeom>
          <a:solidFill>
            <a:srgbClr val="DA7462"/>
          </a:solidFill>
        </p:spPr>
        <p:txBody>
          <a:bodyPr wrap="square" lIns="0" tIns="0" rIns="0" bIns="0" rtlCol="0"/>
          <a:lstStyle/>
          <a:p>
            <a:endParaRPr/>
          </a:p>
        </p:txBody>
      </p:sp>
      <p:sp>
        <p:nvSpPr>
          <p:cNvPr id="5" name="object 5"/>
          <p:cNvSpPr txBox="1">
            <a:spLocks noGrp="1"/>
          </p:cNvSpPr>
          <p:nvPr>
            <p:ph type="title"/>
          </p:nvPr>
        </p:nvSpPr>
        <p:spPr>
          <a:xfrm>
            <a:off x="1802892" y="677373"/>
            <a:ext cx="958215" cy="182880"/>
          </a:xfrm>
          <a:prstGeom prst="rect">
            <a:avLst/>
          </a:prstGeom>
        </p:spPr>
        <p:txBody>
          <a:bodyPr vert="horz" wrap="square" lIns="0" tIns="16510" rIns="0" bIns="0" rtlCol="0">
            <a:spAutoFit/>
          </a:bodyPr>
          <a:lstStyle/>
          <a:p>
            <a:pPr marL="12700">
              <a:lnSpc>
                <a:spcPct val="100000"/>
              </a:lnSpc>
              <a:spcBef>
                <a:spcPts val="130"/>
              </a:spcBef>
            </a:pPr>
            <a:r>
              <a:rPr spc="55" dirty="0"/>
              <a:t>CONCLUSION</a:t>
            </a:r>
          </a:p>
        </p:txBody>
      </p:sp>
      <p:sp>
        <p:nvSpPr>
          <p:cNvPr id="6" name="object 6"/>
          <p:cNvSpPr txBox="1"/>
          <p:nvPr/>
        </p:nvSpPr>
        <p:spPr>
          <a:xfrm>
            <a:off x="904518" y="985263"/>
            <a:ext cx="2757170" cy="554990"/>
          </a:xfrm>
          <a:prstGeom prst="rect">
            <a:avLst/>
          </a:prstGeom>
        </p:spPr>
        <p:txBody>
          <a:bodyPr vert="horz" wrap="square" lIns="0" tIns="10160" rIns="0" bIns="0" rtlCol="0">
            <a:spAutoFit/>
          </a:bodyPr>
          <a:lstStyle/>
          <a:p>
            <a:pPr marL="12065" marR="5080" indent="-635" algn="ctr">
              <a:lnSpc>
                <a:spcPct val="107200"/>
              </a:lnSpc>
              <a:spcBef>
                <a:spcPts val="80"/>
              </a:spcBef>
            </a:pPr>
            <a:r>
              <a:rPr sz="650" spc="-15" dirty="0">
                <a:solidFill>
                  <a:srgbClr val="424242"/>
                </a:solidFill>
                <a:latin typeface="Arial"/>
                <a:cs typeface="Arial"/>
              </a:rPr>
              <a:t>Python </a:t>
            </a:r>
            <a:r>
              <a:rPr sz="650" spc="5" dirty="0">
                <a:solidFill>
                  <a:srgbClr val="424242"/>
                </a:solidFill>
                <a:latin typeface="Arial"/>
                <a:cs typeface="Arial"/>
              </a:rPr>
              <a:t>programming </a:t>
            </a:r>
            <a:r>
              <a:rPr sz="650" spc="10" dirty="0">
                <a:solidFill>
                  <a:srgbClr val="424242"/>
                </a:solidFill>
                <a:latin typeface="Arial"/>
                <a:cs typeface="Arial"/>
              </a:rPr>
              <a:t>is </a:t>
            </a:r>
            <a:r>
              <a:rPr sz="650" spc="20" dirty="0">
                <a:solidFill>
                  <a:srgbClr val="424242"/>
                </a:solidFill>
                <a:latin typeface="Arial"/>
                <a:cs typeface="Arial"/>
              </a:rPr>
              <a:t>a </a:t>
            </a:r>
            <a:r>
              <a:rPr sz="650" dirty="0">
                <a:solidFill>
                  <a:srgbClr val="424242"/>
                </a:solidFill>
                <a:latin typeface="Arial"/>
                <a:cs typeface="Arial"/>
              </a:rPr>
              <a:t>powerful </a:t>
            </a:r>
            <a:r>
              <a:rPr sz="650" spc="-5" dirty="0">
                <a:solidFill>
                  <a:srgbClr val="424242"/>
                </a:solidFill>
                <a:latin typeface="Arial"/>
                <a:cs typeface="Arial"/>
              </a:rPr>
              <a:t>tool </a:t>
            </a:r>
            <a:r>
              <a:rPr sz="650" spc="5" dirty="0">
                <a:solidFill>
                  <a:srgbClr val="424242"/>
                </a:solidFill>
                <a:latin typeface="Arial"/>
                <a:cs typeface="Arial"/>
              </a:rPr>
              <a:t>for enhancing </a:t>
            </a:r>
            <a:r>
              <a:rPr sz="650" spc="20" dirty="0">
                <a:solidFill>
                  <a:srgbClr val="424242"/>
                </a:solidFill>
                <a:latin typeface="Arial"/>
                <a:cs typeface="Arial"/>
              </a:rPr>
              <a:t>eficiency in </a:t>
            </a:r>
            <a:r>
              <a:rPr sz="650" spc="15" dirty="0">
                <a:solidFill>
                  <a:srgbClr val="424242"/>
                </a:solidFill>
                <a:latin typeface="Arial"/>
                <a:cs typeface="Arial"/>
              </a:rPr>
              <a:t>data  </a:t>
            </a:r>
            <a:r>
              <a:rPr sz="650" spc="5" dirty="0">
                <a:solidFill>
                  <a:srgbClr val="424242"/>
                </a:solidFill>
                <a:latin typeface="Arial"/>
                <a:cs typeface="Arial"/>
              </a:rPr>
              <a:t>manipulation. </a:t>
            </a:r>
            <a:r>
              <a:rPr sz="650" spc="-30" dirty="0">
                <a:solidFill>
                  <a:srgbClr val="424242"/>
                </a:solidFill>
                <a:latin typeface="Arial"/>
                <a:cs typeface="Arial"/>
              </a:rPr>
              <a:t>By </a:t>
            </a:r>
            <a:r>
              <a:rPr sz="650" spc="10" dirty="0">
                <a:solidFill>
                  <a:srgbClr val="424242"/>
                </a:solidFill>
                <a:latin typeface="Arial"/>
                <a:cs typeface="Arial"/>
              </a:rPr>
              <a:t>using </a:t>
            </a:r>
            <a:r>
              <a:rPr sz="650" spc="-5" dirty="0">
                <a:solidFill>
                  <a:srgbClr val="424242"/>
                </a:solidFill>
                <a:latin typeface="Arial"/>
                <a:cs typeface="Arial"/>
              </a:rPr>
              <a:t>functions, </a:t>
            </a:r>
            <a:r>
              <a:rPr sz="650" spc="-10" dirty="0">
                <a:solidFill>
                  <a:srgbClr val="424242"/>
                </a:solidFill>
                <a:latin typeface="Arial"/>
                <a:cs typeface="Arial"/>
              </a:rPr>
              <a:t>modules, </a:t>
            </a:r>
            <a:r>
              <a:rPr sz="650" spc="15" dirty="0">
                <a:solidFill>
                  <a:srgbClr val="424242"/>
                </a:solidFill>
                <a:latin typeface="Arial"/>
                <a:cs typeface="Arial"/>
              </a:rPr>
              <a:t>and data </a:t>
            </a:r>
            <a:r>
              <a:rPr sz="650" spc="5" dirty="0">
                <a:solidFill>
                  <a:srgbClr val="424242"/>
                </a:solidFill>
                <a:latin typeface="Arial"/>
                <a:cs typeface="Arial"/>
              </a:rPr>
              <a:t>manipulation  </a:t>
            </a:r>
            <a:r>
              <a:rPr sz="650" dirty="0">
                <a:solidFill>
                  <a:srgbClr val="424242"/>
                </a:solidFill>
                <a:latin typeface="Arial"/>
                <a:cs typeface="Arial"/>
              </a:rPr>
              <a:t>techniques,</a:t>
            </a:r>
            <a:r>
              <a:rPr sz="650" spc="-35" dirty="0">
                <a:solidFill>
                  <a:srgbClr val="424242"/>
                </a:solidFill>
                <a:latin typeface="Arial"/>
                <a:cs typeface="Arial"/>
              </a:rPr>
              <a:t> </a:t>
            </a:r>
            <a:r>
              <a:rPr sz="650" spc="5" dirty="0">
                <a:solidFill>
                  <a:srgbClr val="424242"/>
                </a:solidFill>
                <a:latin typeface="Arial"/>
                <a:cs typeface="Arial"/>
              </a:rPr>
              <a:t>we</a:t>
            </a:r>
            <a:r>
              <a:rPr sz="650" spc="-30" dirty="0">
                <a:solidFill>
                  <a:srgbClr val="424242"/>
                </a:solidFill>
                <a:latin typeface="Arial"/>
                <a:cs typeface="Arial"/>
              </a:rPr>
              <a:t> </a:t>
            </a:r>
            <a:r>
              <a:rPr sz="650" spc="5" dirty="0">
                <a:solidFill>
                  <a:srgbClr val="424242"/>
                </a:solidFill>
                <a:latin typeface="Arial"/>
                <a:cs typeface="Arial"/>
              </a:rPr>
              <a:t>can</a:t>
            </a:r>
            <a:r>
              <a:rPr sz="650" spc="-30" dirty="0">
                <a:solidFill>
                  <a:srgbClr val="424242"/>
                </a:solidFill>
                <a:latin typeface="Arial"/>
                <a:cs typeface="Arial"/>
              </a:rPr>
              <a:t> </a:t>
            </a:r>
            <a:r>
              <a:rPr sz="650" dirty="0">
                <a:solidFill>
                  <a:srgbClr val="424242"/>
                </a:solidFill>
                <a:latin typeface="Arial"/>
                <a:cs typeface="Arial"/>
              </a:rPr>
              <a:t>streamline</a:t>
            </a:r>
            <a:r>
              <a:rPr sz="650" spc="-30" dirty="0">
                <a:solidFill>
                  <a:srgbClr val="424242"/>
                </a:solidFill>
                <a:latin typeface="Arial"/>
                <a:cs typeface="Arial"/>
              </a:rPr>
              <a:t> </a:t>
            </a:r>
            <a:r>
              <a:rPr sz="650" spc="5" dirty="0">
                <a:solidFill>
                  <a:srgbClr val="424242"/>
                </a:solidFill>
                <a:latin typeface="Arial"/>
                <a:cs typeface="Arial"/>
              </a:rPr>
              <a:t>our</a:t>
            </a:r>
            <a:r>
              <a:rPr sz="650" spc="-35" dirty="0">
                <a:solidFill>
                  <a:srgbClr val="424242"/>
                </a:solidFill>
                <a:latin typeface="Arial"/>
                <a:cs typeface="Arial"/>
              </a:rPr>
              <a:t> </a:t>
            </a:r>
            <a:r>
              <a:rPr sz="650" dirty="0">
                <a:solidFill>
                  <a:srgbClr val="424242"/>
                </a:solidFill>
                <a:latin typeface="Arial"/>
                <a:cs typeface="Arial"/>
              </a:rPr>
              <a:t>code</a:t>
            </a:r>
            <a:r>
              <a:rPr sz="650" spc="-30" dirty="0">
                <a:solidFill>
                  <a:srgbClr val="424242"/>
                </a:solidFill>
                <a:latin typeface="Arial"/>
                <a:cs typeface="Arial"/>
              </a:rPr>
              <a:t> </a:t>
            </a:r>
            <a:r>
              <a:rPr sz="650" spc="15" dirty="0">
                <a:solidFill>
                  <a:srgbClr val="424242"/>
                </a:solidFill>
                <a:latin typeface="Arial"/>
                <a:cs typeface="Arial"/>
              </a:rPr>
              <a:t>and</a:t>
            </a:r>
            <a:r>
              <a:rPr sz="650" spc="-30" dirty="0">
                <a:solidFill>
                  <a:srgbClr val="424242"/>
                </a:solidFill>
                <a:latin typeface="Arial"/>
                <a:cs typeface="Arial"/>
              </a:rPr>
              <a:t> </a:t>
            </a:r>
            <a:r>
              <a:rPr sz="650" dirty="0">
                <a:solidFill>
                  <a:srgbClr val="424242"/>
                </a:solidFill>
                <a:latin typeface="Arial"/>
                <a:cs typeface="Arial"/>
              </a:rPr>
              <a:t>extract</a:t>
            </a:r>
            <a:r>
              <a:rPr sz="650" spc="-30" dirty="0">
                <a:solidFill>
                  <a:srgbClr val="424242"/>
                </a:solidFill>
                <a:latin typeface="Arial"/>
                <a:cs typeface="Arial"/>
              </a:rPr>
              <a:t> </a:t>
            </a:r>
            <a:r>
              <a:rPr sz="650" spc="10" dirty="0">
                <a:solidFill>
                  <a:srgbClr val="424242"/>
                </a:solidFill>
                <a:latin typeface="Arial"/>
                <a:cs typeface="Arial"/>
              </a:rPr>
              <a:t>insights</a:t>
            </a:r>
            <a:r>
              <a:rPr sz="650" spc="-35" dirty="0">
                <a:solidFill>
                  <a:srgbClr val="424242"/>
                </a:solidFill>
                <a:latin typeface="Arial"/>
                <a:cs typeface="Arial"/>
              </a:rPr>
              <a:t> </a:t>
            </a:r>
            <a:r>
              <a:rPr sz="650" spc="-5" dirty="0">
                <a:solidFill>
                  <a:srgbClr val="424242"/>
                </a:solidFill>
                <a:latin typeface="Arial"/>
                <a:cs typeface="Arial"/>
              </a:rPr>
              <a:t>from</a:t>
            </a:r>
            <a:r>
              <a:rPr sz="650" spc="-30" dirty="0">
                <a:solidFill>
                  <a:srgbClr val="424242"/>
                </a:solidFill>
                <a:latin typeface="Arial"/>
                <a:cs typeface="Arial"/>
              </a:rPr>
              <a:t> </a:t>
            </a:r>
            <a:r>
              <a:rPr sz="650" spc="-10" dirty="0">
                <a:solidFill>
                  <a:srgbClr val="424242"/>
                </a:solidFill>
                <a:latin typeface="Arial"/>
                <a:cs typeface="Arial"/>
              </a:rPr>
              <a:t>even</a:t>
            </a:r>
            <a:r>
              <a:rPr sz="650" spc="-30" dirty="0">
                <a:solidFill>
                  <a:srgbClr val="424242"/>
                </a:solidFill>
                <a:latin typeface="Arial"/>
                <a:cs typeface="Arial"/>
              </a:rPr>
              <a:t> </a:t>
            </a:r>
            <a:r>
              <a:rPr sz="650" dirty="0">
                <a:solidFill>
                  <a:srgbClr val="424242"/>
                </a:solidFill>
                <a:latin typeface="Arial"/>
                <a:cs typeface="Arial"/>
              </a:rPr>
              <a:t>the  largest </a:t>
            </a:r>
            <a:r>
              <a:rPr sz="650" spc="-5" dirty="0">
                <a:solidFill>
                  <a:srgbClr val="424242"/>
                </a:solidFill>
                <a:latin typeface="Arial"/>
                <a:cs typeface="Arial"/>
              </a:rPr>
              <a:t>datasets. </a:t>
            </a:r>
            <a:r>
              <a:rPr sz="650" spc="-10" dirty="0">
                <a:solidFill>
                  <a:srgbClr val="424242"/>
                </a:solidFill>
                <a:latin typeface="Arial"/>
                <a:cs typeface="Arial"/>
              </a:rPr>
              <a:t>Thank </a:t>
            </a:r>
            <a:r>
              <a:rPr sz="650" spc="-5" dirty="0">
                <a:solidFill>
                  <a:srgbClr val="424242"/>
                </a:solidFill>
                <a:latin typeface="Arial"/>
                <a:cs typeface="Arial"/>
              </a:rPr>
              <a:t>you </a:t>
            </a:r>
            <a:r>
              <a:rPr sz="650" spc="5" dirty="0">
                <a:solidFill>
                  <a:srgbClr val="424242"/>
                </a:solidFill>
                <a:latin typeface="Arial"/>
                <a:cs typeface="Arial"/>
              </a:rPr>
              <a:t>for </a:t>
            </a:r>
            <a:r>
              <a:rPr sz="650" spc="10" dirty="0">
                <a:solidFill>
                  <a:srgbClr val="424242"/>
                </a:solidFill>
                <a:latin typeface="Arial"/>
                <a:cs typeface="Arial"/>
              </a:rPr>
              <a:t>joining </a:t>
            </a:r>
            <a:r>
              <a:rPr sz="650" spc="-5" dirty="0">
                <a:solidFill>
                  <a:srgbClr val="424242"/>
                </a:solidFill>
                <a:latin typeface="Arial"/>
                <a:cs typeface="Arial"/>
              </a:rPr>
              <a:t>us </a:t>
            </a:r>
            <a:r>
              <a:rPr sz="650" dirty="0">
                <a:solidFill>
                  <a:srgbClr val="424242"/>
                </a:solidFill>
                <a:latin typeface="Arial"/>
                <a:cs typeface="Arial"/>
              </a:rPr>
              <a:t>on </a:t>
            </a:r>
            <a:r>
              <a:rPr sz="650" spc="5" dirty="0">
                <a:solidFill>
                  <a:srgbClr val="424242"/>
                </a:solidFill>
                <a:latin typeface="Arial"/>
                <a:cs typeface="Arial"/>
              </a:rPr>
              <a:t>this </a:t>
            </a:r>
            <a:r>
              <a:rPr sz="650" spc="-5" dirty="0">
                <a:solidFill>
                  <a:srgbClr val="424242"/>
                </a:solidFill>
                <a:latin typeface="Arial"/>
                <a:cs typeface="Arial"/>
              </a:rPr>
              <a:t>journey </a:t>
            </a:r>
            <a:r>
              <a:rPr sz="650" dirty="0">
                <a:solidFill>
                  <a:srgbClr val="424242"/>
                </a:solidFill>
                <a:latin typeface="Arial"/>
                <a:cs typeface="Arial"/>
              </a:rPr>
              <a:t>to </a:t>
            </a:r>
            <a:r>
              <a:rPr sz="650" spc="-5" dirty="0">
                <a:solidFill>
                  <a:srgbClr val="424242"/>
                </a:solidFill>
                <a:latin typeface="Arial"/>
                <a:cs typeface="Arial"/>
              </a:rPr>
              <a:t>become more  </a:t>
            </a:r>
            <a:r>
              <a:rPr sz="650" spc="30" dirty="0">
                <a:solidFill>
                  <a:srgbClr val="424242"/>
                </a:solidFill>
                <a:latin typeface="Arial"/>
                <a:cs typeface="Arial"/>
              </a:rPr>
              <a:t>eficient </a:t>
            </a:r>
            <a:r>
              <a:rPr sz="650" spc="-15" dirty="0">
                <a:solidFill>
                  <a:srgbClr val="424242"/>
                </a:solidFill>
                <a:latin typeface="Arial"/>
                <a:cs typeface="Arial"/>
              </a:rPr>
              <a:t>Python</a:t>
            </a:r>
            <a:r>
              <a:rPr sz="650" spc="40" dirty="0">
                <a:solidFill>
                  <a:srgbClr val="424242"/>
                </a:solidFill>
                <a:latin typeface="Arial"/>
                <a:cs typeface="Arial"/>
              </a:rPr>
              <a:t> </a:t>
            </a:r>
            <a:r>
              <a:rPr sz="650" dirty="0">
                <a:solidFill>
                  <a:srgbClr val="424242"/>
                </a:solidFill>
                <a:latin typeface="Arial"/>
                <a:cs typeface="Arial"/>
              </a:rPr>
              <a:t>programmers!</a:t>
            </a:r>
            <a:endParaRPr sz="65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14400"/>
            <a:ext cx="3352800" cy="430887"/>
          </a:xfrm>
        </p:spPr>
        <p:txBody>
          <a:bodyPr/>
          <a:lstStyle/>
          <a:p>
            <a:r>
              <a:rPr lang="en-IN" sz="2800" dirty="0" smtClean="0"/>
              <a:t>Thank you!!!</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283</Words>
  <Application>Microsoft Office PowerPoint</Application>
  <PresentationFormat>Custom</PresentationFormat>
  <Paragraphs>12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INTRODUCTION</vt:lpstr>
      <vt:lpstr>FUNCTIONS</vt:lpstr>
      <vt:lpstr>MODULES</vt:lpstr>
      <vt:lpstr>DATA MANIPULATION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Jayavarapu Vinayaka</dc:creator>
  <cp:lastModifiedBy>Jayavarapu Vinayaka</cp:lastModifiedBy>
  <cp:revision>1</cp:revision>
  <dcterms:created xsi:type="dcterms:W3CDTF">2023-10-10T16:20:12Z</dcterms:created>
  <dcterms:modified xsi:type="dcterms:W3CDTF">2023-10-10T16:31:41Z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2023-10-10T00:00:00Z</vt:filetime>
  </property>
</Properties>
</file>