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0" r:id="rId2"/>
    <p:sldId id="318" r:id="rId3"/>
    <p:sldId id="319" r:id="rId4"/>
    <p:sldId id="292" r:id="rId5"/>
    <p:sldId id="336" r:id="rId6"/>
    <p:sldId id="363" r:id="rId7"/>
    <p:sldId id="331" r:id="rId8"/>
    <p:sldId id="333" r:id="rId9"/>
    <p:sldId id="337" r:id="rId10"/>
    <p:sldId id="368" r:id="rId11"/>
    <p:sldId id="340" r:id="rId12"/>
    <p:sldId id="339" r:id="rId13"/>
    <p:sldId id="364" r:id="rId14"/>
    <p:sldId id="334" r:id="rId15"/>
    <p:sldId id="350" r:id="rId16"/>
    <p:sldId id="346" r:id="rId17"/>
    <p:sldId id="347" r:id="rId18"/>
    <p:sldId id="365" r:id="rId19"/>
    <p:sldId id="343" r:id="rId20"/>
    <p:sldId id="349" r:id="rId21"/>
    <p:sldId id="351" r:id="rId22"/>
    <p:sldId id="352" r:id="rId23"/>
    <p:sldId id="366" r:id="rId24"/>
    <p:sldId id="345" r:id="rId25"/>
    <p:sldId id="348" r:id="rId26"/>
    <p:sldId id="356" r:id="rId27"/>
    <p:sldId id="354" r:id="rId28"/>
    <p:sldId id="355" r:id="rId29"/>
    <p:sldId id="360" r:id="rId30"/>
    <p:sldId id="357" r:id="rId31"/>
    <p:sldId id="358" r:id="rId32"/>
    <p:sldId id="361" r:id="rId33"/>
    <p:sldId id="367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3098" autoAdjust="0"/>
  </p:normalViewPr>
  <p:slideViewPr>
    <p:cSldViewPr snapToGrid="0" snapToObjects="1">
      <p:cViewPr varScale="1">
        <p:scale>
          <a:sx n="105" d="100"/>
          <a:sy n="105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2C58-40E7-F04D-8569-3C1D61FFFEEF}" type="datetime1">
              <a:rPr lang="it-IT" smtClean="0"/>
              <a:t>16/01/25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802B-FA27-B542-9DE4-A6E4563E5F5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79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05C29-802A-6546-B8A1-D75473FC0C16}" type="datetime1">
              <a:rPr lang="it-IT" smtClean="0"/>
              <a:t>16/01/25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07BD0-CCDD-6F40-AC62-E6B4AA67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1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149F-533C-4DFF-9D34-1367D8840BE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97AB-C7A4-4EE9-A59F-AE0894A29A2B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2E7-8940-4873-8DF6-481A15CB2B1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2E4-C387-462F-9EEA-236B1E80B1DA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019778" cy="836612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943-EBA4-46FE-AD97-60EFDB72B2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1F2F-943F-4133-9231-5C0BA70E41BF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8FE-8F58-4437-A545-61BF8F3AAFC8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1234-7B98-4F4B-8831-AF8ABB26E524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927C-AD56-4438-8FD8-D38759C4969B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407-A8BF-47D9-B252-EB60539D586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80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132"/>
            <a:ext cx="8229600" cy="498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4EFD-A269-4118-8C21-58C2DF9C195C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CC23-C840-F64A-868D-8B0138AB6D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ss.2024.11199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Experiments </a:t>
            </a:r>
            <a:br>
              <a:rPr lang="en-US" dirty="0"/>
            </a:br>
            <a:r>
              <a:rPr lang="en-US" dirty="0"/>
              <a:t>The FNI Experiment 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Fabio </a:t>
            </a:r>
            <a:r>
              <a:rPr lang="en-US" dirty="0" err="1"/>
              <a:t>Massacci</a:t>
            </a:r>
            <a:r>
              <a:rPr lang="en-US" dirty="0"/>
              <a:t>, Aurora </a:t>
            </a:r>
            <a:r>
              <a:rPr lang="en-US" dirty="0" err="1"/>
              <a:t>Papotti</a:t>
            </a:r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Fabio Massacci - Security </a:t>
            </a:r>
            <a:r>
              <a:rPr lang="it-IT" dirty="0" err="1"/>
              <a:t>Experiments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8D1-B34A-4AEE-8FE1-2907866B0B8C}" type="slidenum">
              <a:rPr lang="it-IT" smtClean="0"/>
              <a:t>1</a:t>
            </a:fld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1A0061-3244-9058-E5A9-8C2C671E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3ABE-F269-4697-AB09-02ED8291ADAD}" type="datetime6">
              <a:rPr lang="en-US" smtClean="0"/>
              <a:t>January 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9726-0F57-C943-9AEB-54990DBB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11" y="318295"/>
            <a:ext cx="7019778" cy="836612"/>
          </a:xfrm>
        </p:spPr>
        <p:txBody>
          <a:bodyPr/>
          <a:lstStyle/>
          <a:p>
            <a:r>
              <a:rPr lang="en-US" dirty="0"/>
              <a:t>Function containing the vulnerable lines – Slice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E2CA-6138-7D47-A52E-3B7FA991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0C4B-D4BE-2C43-8970-0292B65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BCDA-CD62-AE4A-B9CA-F0C8C56C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EAE00A-7C6C-8643-9682-9212844473C3}"/>
              </a:ext>
            </a:extLst>
          </p:cNvPr>
          <p:cNvSpPr txBox="1">
            <a:spLocks/>
          </p:cNvSpPr>
          <p:nvPr/>
        </p:nvSpPr>
        <p:spPr>
          <a:xfrm>
            <a:off x="457200" y="4546155"/>
            <a:ext cx="8138160" cy="181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vulnerable lines are preserved, but the irrelevant lines of the function are removed in the slice file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DDD08F-41A2-7844-8B8F-F40393F4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571" y="1662302"/>
            <a:ext cx="6207458" cy="2605600"/>
          </a:xfrm>
        </p:spPr>
      </p:pic>
    </p:spTree>
    <p:extLst>
      <p:ext uri="{BB962C8B-B14F-4D97-AF65-F5344CB8AC3E}">
        <p14:creationId xmlns:p14="http://schemas.microsoft.com/office/powerpoint/2010/main" val="296392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EF9-CBAE-3557-1589-839A9B6D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interventions are shown to different people – Original vs Slice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3CE1-10C1-F9CA-F28D-B0EB1053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3341-0110-DA31-151E-24617FCD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14D26-C7B0-8536-E4F2-950BAE2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11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21B90FE-824B-9846-9ECE-EF0A456749EE}"/>
              </a:ext>
            </a:extLst>
          </p:cNvPr>
          <p:cNvSpPr txBox="1">
            <a:spLocks/>
          </p:cNvSpPr>
          <p:nvPr/>
        </p:nvSpPr>
        <p:spPr>
          <a:xfrm>
            <a:off x="457200" y="4546155"/>
            <a:ext cx="8138160" cy="181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/>
              <a:t>The type of vulnerability is the same</a:t>
            </a:r>
          </a:p>
          <a:p>
            <a:r>
              <a:rPr lang="en-US" sz="2000" b="0" i="0" dirty="0"/>
              <a:t>The vulnerable lines are the same</a:t>
            </a:r>
          </a:p>
          <a:p>
            <a:r>
              <a:rPr lang="en-US" sz="2000" b="0" i="0" dirty="0"/>
              <a:t>What changes is the number of lines preserved in the slice file. The lines that are considered irrelevant are removed from the slicing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703EAF-3899-A842-A761-861576263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78452"/>
            <a:ext cx="4804666" cy="271116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6DFEE4FE-7421-CE4E-9B45-58BF3F25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80" y="1996927"/>
            <a:ext cx="3882134" cy="16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CCB6-BC93-E0B9-C1B6-3750562E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16" y="256687"/>
            <a:ext cx="9296400" cy="802600"/>
          </a:xfrm>
        </p:spPr>
        <p:txBody>
          <a:bodyPr/>
          <a:lstStyle/>
          <a:p>
            <a:r>
              <a:rPr lang="en-US" dirty="0"/>
              <a:t>So what we can conclude? Original vs Slice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727AB-D230-D16B-540C-1601B6A2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97993"/>
          </a:xfrm>
        </p:spPr>
        <p:txBody>
          <a:bodyPr anchor="t">
            <a:normAutofit/>
          </a:bodyPr>
          <a:lstStyle/>
          <a:p>
            <a:r>
              <a:rPr lang="en-US" dirty="0"/>
              <a:t>It is easier to </a:t>
            </a:r>
            <a:r>
              <a:rPr lang="en-US" u="sng" dirty="0"/>
              <a:t>identify the vulnerability</a:t>
            </a:r>
            <a:r>
              <a:rPr lang="en-US" dirty="0"/>
              <a:t> when inspecting the </a:t>
            </a:r>
            <a:r>
              <a:rPr lang="en-US" u="sng" dirty="0"/>
              <a:t>original</a:t>
            </a:r>
            <a:r>
              <a:rPr lang="en-US" dirty="0"/>
              <a:t> file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F05F8B-B1EB-8477-F775-34321E26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72153"/>
          </a:xfrm>
        </p:spPr>
        <p:txBody>
          <a:bodyPr anchor="t">
            <a:normAutofit/>
          </a:bodyPr>
          <a:lstStyle/>
          <a:p>
            <a:r>
              <a:rPr lang="en-US" dirty="0"/>
              <a:t>It is easier to </a:t>
            </a:r>
            <a:r>
              <a:rPr lang="en-US" u="sng" dirty="0"/>
              <a:t>identify the vulnerability</a:t>
            </a:r>
            <a:r>
              <a:rPr lang="en-US" dirty="0"/>
              <a:t> when inspecting the </a:t>
            </a:r>
            <a:r>
              <a:rPr lang="en-US" u="sng" dirty="0"/>
              <a:t>slice</a:t>
            </a:r>
            <a:r>
              <a:rPr lang="en-US" dirty="0"/>
              <a:t> file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B4E6-9CB9-F8F2-81AB-E970D020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0D22-D37F-7996-ECA6-96CEA556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1961-C1FA-B86E-B8F6-936A86BE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12</a:t>
            </a:fld>
            <a:endParaRPr lang="en-US"/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4F50666C-D51E-AA4D-BF1F-3B9598F6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049"/>
            <a:ext cx="4804666" cy="2711169"/>
          </a:xfrm>
          <a:prstGeom prst="rect">
            <a:avLst/>
          </a:prstGeom>
        </p:spPr>
      </p:pic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E154F411-7076-114C-92A4-531A97C5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80" y="3742524"/>
            <a:ext cx="3882134" cy="16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D142-DADA-BDAE-64AE-C3BF3911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the intervention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4434-C973-2485-BDCC-5F60B8D5D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D6DB-A5C5-8B43-ECA0-16407F3E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943-EBA4-46FE-AD97-60EFDB72B2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D557-9C4F-583E-36C9-25797232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DC61-855A-B23C-E09C-685CF06A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62F5-68B2-408D-8E0D-32C20E0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are possible measures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315B-ACF9-1132-6912-810BDA7F6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Actual Effectiveness</a:t>
            </a:r>
          </a:p>
          <a:p>
            <a:pPr lvl="1"/>
            <a:r>
              <a:rPr lang="en-US" dirty="0"/>
              <a:t>Number of correct questions (for a given time)</a:t>
            </a:r>
          </a:p>
          <a:p>
            <a:pPr lvl="2"/>
            <a:r>
              <a:rPr lang="en-US" dirty="0"/>
              <a:t>What is a correct answer here? </a:t>
            </a:r>
          </a:p>
          <a:p>
            <a:pPr lvl="2"/>
            <a:r>
              <a:rPr lang="en-US" dirty="0"/>
              <a:t>By using the notions of TP, FP, FN, what is a TP in this context? Do we consider correct only the lines perfectly matched or also the one around?</a:t>
            </a:r>
          </a:p>
          <a:p>
            <a:r>
              <a:rPr lang="en-US" dirty="0"/>
              <a:t>Actual Efficiency</a:t>
            </a:r>
          </a:p>
          <a:p>
            <a:pPr lvl="1"/>
            <a:r>
              <a:rPr lang="en-US" dirty="0"/>
              <a:t>Time to answer the questions (for the same number of correct questions)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1A852-693E-16CC-75D6-E256B80AC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Perceived Effectiveness/Usability</a:t>
            </a:r>
          </a:p>
          <a:p>
            <a:pPr lvl="1"/>
            <a:r>
              <a:rPr lang="en-US" dirty="0"/>
              <a:t>Do you think &lt;intervention&gt; helped you to find the correct questions </a:t>
            </a:r>
          </a:p>
          <a:p>
            <a:pPr lvl="2"/>
            <a:r>
              <a:rPr lang="en-US" dirty="0"/>
              <a:t>Gave wrong question is the same, you just revert.</a:t>
            </a:r>
          </a:p>
          <a:p>
            <a:r>
              <a:rPr lang="en-US" dirty="0"/>
              <a:t>Perceived Ease of Use</a:t>
            </a:r>
          </a:p>
          <a:p>
            <a:pPr lvl="1"/>
            <a:r>
              <a:rPr lang="en-US" dirty="0"/>
              <a:t>Do you think that &lt;intervention&gt; was easy to use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0F52-214B-4043-1B3D-CA07CD6B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250C-652F-0392-ADCC-2B5567DC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3A276-8491-8EA4-88A1-B34CCE9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56EF-681F-2A68-5AD0-0A827152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questions are on background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1122-EF0C-4BB3-1CC2-3D6638479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 you have professional experience as a coder (somebody paid you to develop code for at least a month Full-Time-Equivalent)</a:t>
            </a:r>
          </a:p>
          <a:p>
            <a:r>
              <a:rPr lang="en-US" dirty="0"/>
              <a:t>Do you have any experience working with Java (in any context, </a:t>
            </a:r>
            <a:r>
              <a:rPr lang="en-US" dirty="0" err="1"/>
              <a:t>uni</a:t>
            </a:r>
            <a:r>
              <a:rPr lang="en-US" dirty="0"/>
              <a:t> or outside </a:t>
            </a:r>
            <a:r>
              <a:rPr lang="en-US" dirty="0" err="1"/>
              <a:t>uni</a:t>
            </a:r>
            <a:r>
              <a:rPr lang="en-US" dirty="0"/>
              <a:t>)?</a:t>
            </a:r>
          </a:p>
          <a:p>
            <a:r>
              <a:rPr lang="en-US" dirty="0"/>
              <a:t>Do you have any experience finding software vulnerabilities in source code (in any context, </a:t>
            </a:r>
            <a:r>
              <a:rPr lang="en-US" dirty="0" err="1"/>
              <a:t>uni</a:t>
            </a:r>
            <a:r>
              <a:rPr lang="en-US" dirty="0"/>
              <a:t> or outside </a:t>
            </a:r>
            <a:r>
              <a:rPr lang="en-US" dirty="0" err="1"/>
              <a:t>uni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9F70F-7D72-975A-181C-A14E99BAE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 could also use to partition the dataset</a:t>
            </a:r>
          </a:p>
          <a:p>
            <a:pPr lvl="1"/>
            <a:r>
              <a:rPr lang="en-GB" dirty="0"/>
              <a:t>E.g. people who has more experience in finding vulnerabilities identifies more vulnerability</a:t>
            </a:r>
          </a:p>
          <a:p>
            <a:pPr lvl="1"/>
            <a:r>
              <a:rPr lang="en-GB" dirty="0"/>
              <a:t>Or conclude that the answer cannot be fully generalized</a:t>
            </a:r>
          </a:p>
          <a:p>
            <a:pPr lvl="1"/>
            <a:endParaRPr lang="en-GB" dirty="0"/>
          </a:p>
          <a:p>
            <a:r>
              <a:rPr lang="en-GB" dirty="0"/>
              <a:t>Or to discard data points</a:t>
            </a:r>
          </a:p>
          <a:p>
            <a:pPr lvl="1"/>
            <a:r>
              <a:rPr lang="en-GB" dirty="0"/>
              <a:t>E.g. people who do not have experience with Java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70E0-79D4-1222-AE97-FECB80F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5F22-3F7C-581F-6364-991BD01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39C9-8490-80F8-37BC-F6373EFC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4EA7-2D46-AF77-DEED-688DA96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in the FNI Case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9096-9CAB-4242-EB36-38871A2D19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 were sufficiently familiar with Java as a programming language to execute the task.</a:t>
            </a:r>
          </a:p>
          <a:p>
            <a:pPr lvl="1"/>
            <a:r>
              <a:rPr lang="en-US" sz="1800" dirty="0"/>
              <a:t>Strongly disagree (1) </a:t>
            </a:r>
            <a:r>
              <a:rPr lang="en-US" sz="1800" dirty="0">
                <a:sym typeface="Wingdings" panose="05000000000000000000" pitchFamily="2" charset="2"/>
              </a:rPr>
              <a:t> Strongly Agree (5)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You were sufficiently familiar with the concept of software vulnerabilities to execute the task</a:t>
            </a:r>
          </a:p>
          <a:p>
            <a:pPr lvl="1"/>
            <a:r>
              <a:rPr lang="en-US" sz="1800" dirty="0"/>
              <a:t>Strongly disagree (1) </a:t>
            </a:r>
            <a:r>
              <a:rPr lang="en-US" sz="1800" dirty="0">
                <a:sym typeface="Wingdings" panose="05000000000000000000" pitchFamily="2" charset="2"/>
              </a:rPr>
              <a:t> Strongly Agree (5)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88A8-CCFA-E346-A98C-F443B901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81400" cy="4093463"/>
          </a:xfrm>
        </p:spPr>
        <p:txBody>
          <a:bodyPr>
            <a:normAutofit/>
          </a:bodyPr>
          <a:lstStyle/>
          <a:p>
            <a:r>
              <a:rPr lang="en-US" sz="1700" dirty="0"/>
              <a:t>Rate the difficulty of marking the correct applicable lines of code.</a:t>
            </a:r>
          </a:p>
          <a:p>
            <a:pPr lvl="1"/>
            <a:r>
              <a:rPr lang="en-US" sz="1700" dirty="0"/>
              <a:t>Very easy (1) </a:t>
            </a:r>
            <a:r>
              <a:rPr lang="en-US" sz="1700" dirty="0">
                <a:sym typeface="Wingdings" panose="05000000000000000000" pitchFamily="2" charset="2"/>
              </a:rPr>
              <a:t> Very hard (5)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Rate your confidence that your solution is correct </a:t>
            </a:r>
            <a:r>
              <a:rPr lang="en-US" sz="1700" b="0" i="0" dirty="0"/>
              <a:t>(you selected the correct lines of code)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84D1-97D7-70AF-4B70-74CE5A13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588A-2859-5F00-B281-C2432129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EDA9-557F-346A-205A-89192A4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4EA7-2D46-AF77-DEED-688DA96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measures in the FNI case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9096-9CAB-4242-EB36-38871A2D19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 had a clear understanding of what the task asked you to do.</a:t>
            </a:r>
          </a:p>
          <a:p>
            <a:r>
              <a:rPr lang="en-US" sz="1800" dirty="0"/>
              <a:t>You were given sufficient time to read the material and complete the task.</a:t>
            </a:r>
          </a:p>
          <a:p>
            <a:r>
              <a:rPr lang="en-US" sz="1800" dirty="0"/>
              <a:t>The training prepared you sufficiently to carry out the task.</a:t>
            </a:r>
            <a:endParaRPr lang="en-NL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88A8-CCFA-E346-A98C-F443B901C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Any optional comments or remarks to improve the experiment experience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84D1-97D7-70AF-4B70-74CE5A13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588A-2859-5F00-B281-C2432129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EDA9-557F-346A-205A-89192A4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A815A4-64FA-57B8-54CF-605BE1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experiment</a:t>
            </a:r>
            <a:endParaRPr lang="en-N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7B452-BD50-A298-BBCB-2A4EE3100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0B80B-9A05-132C-F971-D45C8C7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F88D-39A3-A4CB-4118-C29D84A1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C2C2-9DB6-711F-1332-A1823E1D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9EA3-9C2B-9D3B-EB09-7C84445D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we should do…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D142-FE70-54A8-3414-D914B1D6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Randomly assign each participant to a configuration of</a:t>
            </a:r>
          </a:p>
          <a:p>
            <a:pPr lvl="1"/>
            <a:r>
              <a:rPr lang="en-GB" dirty="0"/>
              <a:t>L – Levels</a:t>
            </a:r>
          </a:p>
          <a:p>
            <a:pPr lvl="2"/>
            <a:r>
              <a:rPr lang="en-GB" dirty="0"/>
              <a:t>Original file</a:t>
            </a:r>
          </a:p>
          <a:p>
            <a:pPr lvl="2"/>
            <a:r>
              <a:rPr lang="en-GB" dirty="0"/>
              <a:t>Slice file</a:t>
            </a:r>
          </a:p>
          <a:p>
            <a:pPr lvl="1"/>
            <a:r>
              <a:rPr lang="en-GB" dirty="0"/>
              <a:t> K - Factors </a:t>
            </a:r>
          </a:p>
          <a:p>
            <a:pPr lvl="2"/>
            <a:r>
              <a:rPr lang="en-GB" dirty="0"/>
              <a:t>Path Traversal </a:t>
            </a:r>
          </a:p>
          <a:p>
            <a:pPr lvl="2"/>
            <a:r>
              <a:rPr lang="en-GB" dirty="0"/>
              <a:t>User Injection</a:t>
            </a:r>
          </a:p>
          <a:p>
            <a:pPr lvl="2"/>
            <a:r>
              <a:rPr lang="en-GB" dirty="0"/>
              <a:t>XSS</a:t>
            </a:r>
          </a:p>
          <a:p>
            <a:pPr lvl="2"/>
            <a:r>
              <a:rPr lang="en-GB" dirty="0" err="1"/>
              <a:t>DoS</a:t>
            </a:r>
            <a:endParaRPr lang="en-GB" dirty="0"/>
          </a:p>
          <a:p>
            <a:pPr lvl="1"/>
            <a:r>
              <a:rPr lang="en-GB" dirty="0"/>
              <a:t>S – Scenarios (say 6)</a:t>
            </a:r>
          </a:p>
          <a:p>
            <a:pPr lvl="2"/>
            <a:r>
              <a:rPr lang="en-GB" dirty="0"/>
              <a:t>Different configurations of pair (vulnerability-type of code)</a:t>
            </a:r>
          </a:p>
          <a:p>
            <a:r>
              <a:rPr lang="en-GB" dirty="0"/>
              <a:t>Ask the participants the questions</a:t>
            </a:r>
          </a:p>
          <a:p>
            <a:r>
              <a:rPr lang="en-GB" dirty="0" err="1"/>
              <a:t>Analyze</a:t>
            </a:r>
            <a:r>
              <a:rPr lang="en-GB" dirty="0"/>
              <a:t> the data</a:t>
            </a:r>
          </a:p>
          <a:p>
            <a:pPr lvl="1"/>
            <a:r>
              <a:rPr lang="en-GB" dirty="0"/>
              <a:t>Select one possible intervention</a:t>
            </a:r>
          </a:p>
          <a:p>
            <a:pPr lvl="2"/>
            <a:r>
              <a:rPr lang="en-GB" dirty="0"/>
              <a:t>Say Original vs Slice</a:t>
            </a:r>
          </a:p>
          <a:p>
            <a:pPr lvl="2"/>
            <a:r>
              <a:rPr lang="en-GB" dirty="0"/>
              <a:t>Is it easier to identify one type of vulnerability respect another one when inspecting a slice or original file?</a:t>
            </a:r>
          </a:p>
          <a:p>
            <a:pPr lvl="1"/>
            <a:r>
              <a:rPr lang="en-US" dirty="0"/>
              <a:t>Select all possible scenarios</a:t>
            </a:r>
          </a:p>
          <a:p>
            <a:pPr lvl="1"/>
            <a:r>
              <a:rPr lang="en-US" dirty="0"/>
              <a:t>Collect the data in a file and compare it with statistics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1E1C-D8F4-C2FB-5DE8-0F789322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C25E-6EE6-773D-784A-BBC8E963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5FA5-E2A6-4F16-8EBE-C05202D3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425C-DB5E-BEA2-87B7-3B618B0C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this Material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D73C-CCED-D257-B25E-3EEB6A13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document is to provide</a:t>
            </a:r>
          </a:p>
          <a:p>
            <a:pPr lvl="1"/>
            <a:r>
              <a:rPr lang="en-GB" dirty="0"/>
              <a:t>Explanation of the FNI Experiment</a:t>
            </a:r>
          </a:p>
          <a:p>
            <a:pPr lvl="1"/>
            <a:r>
              <a:rPr lang="en-GB" dirty="0"/>
              <a:t>How to move from the experimental data to the actual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9352-F728-96CC-7F17-EAC8925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93A5-A3F2-12A4-8110-F7D3C5F8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F4F0-D030-3218-61C6-E44CD94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17DB-497D-32E2-82FC-C3B88EF9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should get a dataset such as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EEE974-15C9-FC08-FBCF-5BA8BFA78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411"/>
              </p:ext>
            </p:extLst>
          </p:nvPr>
        </p:nvGraphicFramePr>
        <p:xfrm>
          <a:off x="853440" y="1363980"/>
          <a:ext cx="7688583" cy="4396742"/>
        </p:xfrm>
        <a:graphic>
          <a:graphicData uri="http://schemas.openxmlformats.org/drawingml/2006/table">
            <a:tbl>
              <a:tblPr/>
              <a:tblGrid>
                <a:gridCol w="706419">
                  <a:extLst>
                    <a:ext uri="{9D8B030D-6E8A-4147-A177-3AD203B41FA5}">
                      <a16:colId xmlns:a16="http://schemas.microsoft.com/office/drawing/2014/main" val="1004571148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3282596985"/>
                    </a:ext>
                  </a:extLst>
                </a:gridCol>
                <a:gridCol w="1430767">
                  <a:extLst>
                    <a:ext uri="{9D8B030D-6E8A-4147-A177-3AD203B41FA5}">
                      <a16:colId xmlns:a16="http://schemas.microsoft.com/office/drawing/2014/main" val="524901859"/>
                    </a:ext>
                  </a:extLst>
                </a:gridCol>
                <a:gridCol w="1530723">
                  <a:extLst>
                    <a:ext uri="{9D8B030D-6E8A-4147-A177-3AD203B41FA5}">
                      <a16:colId xmlns:a16="http://schemas.microsoft.com/office/drawing/2014/main" val="1014923665"/>
                    </a:ext>
                  </a:extLst>
                </a:gridCol>
                <a:gridCol w="382180">
                  <a:extLst>
                    <a:ext uri="{9D8B030D-6E8A-4147-A177-3AD203B41FA5}">
                      <a16:colId xmlns:a16="http://schemas.microsoft.com/office/drawing/2014/main" val="2365618413"/>
                    </a:ext>
                  </a:extLst>
                </a:gridCol>
                <a:gridCol w="1124062">
                  <a:extLst>
                    <a:ext uri="{9D8B030D-6E8A-4147-A177-3AD203B41FA5}">
                      <a16:colId xmlns:a16="http://schemas.microsoft.com/office/drawing/2014/main" val="258603508"/>
                    </a:ext>
                  </a:extLst>
                </a:gridCol>
                <a:gridCol w="1124062">
                  <a:extLst>
                    <a:ext uri="{9D8B030D-6E8A-4147-A177-3AD203B41FA5}">
                      <a16:colId xmlns:a16="http://schemas.microsoft.com/office/drawing/2014/main" val="4010568474"/>
                    </a:ext>
                  </a:extLst>
                </a:gridCol>
                <a:gridCol w="562031">
                  <a:extLst>
                    <a:ext uri="{9D8B030D-6E8A-4147-A177-3AD203B41FA5}">
                      <a16:colId xmlns:a16="http://schemas.microsoft.com/office/drawing/2014/main" val="3850105661"/>
                    </a:ext>
                  </a:extLst>
                </a:gridCol>
              </a:tblGrid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Treatment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Vulnerability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Metric 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Metric 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58712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12909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19028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42356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46571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44293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19930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>
                        <a:solidFill>
                          <a:srgbClr val="ADADAD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255293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69841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79906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27996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10845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41576"/>
                  </a:ext>
                </a:extLst>
              </a:tr>
              <a:tr h="31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706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7ACD-0F00-7B24-A16E-76F3ADA9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616A-2672-BEAE-213A-C760BFBF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9DA9-526C-1EFE-53A9-DB5D991C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CFB-4991-C76E-BBE9-0020187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then…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7FDB-4D90-7AAF-DAF0-67454D1A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177038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Use the Python code provided by the teachers</a:t>
            </a:r>
          </a:p>
          <a:p>
            <a:pPr lvl="1"/>
            <a:r>
              <a:rPr lang="en-GB" dirty="0"/>
              <a:t>Generate plots</a:t>
            </a:r>
          </a:p>
          <a:p>
            <a:pPr lvl="1"/>
            <a:r>
              <a:rPr lang="en-GB" dirty="0"/>
              <a:t>Test the statistical significance of the material</a:t>
            </a:r>
          </a:p>
          <a:p>
            <a:pPr lvl="1"/>
            <a:r>
              <a:rPr lang="en-GB" dirty="0"/>
              <a:t>Or any other code of your choice</a:t>
            </a:r>
          </a:p>
          <a:p>
            <a:r>
              <a:rPr lang="en-GB" dirty="0"/>
              <a:t>Conceptually what it does is just re-arranging and comparing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4866-856A-94B9-E215-157F86EF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FA15-D20C-9C9E-C998-85F99428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A1FF-5F7C-3D6C-6554-1C313DF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14A1A-0DBC-4E5C-6A2F-08FFBD91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88823"/>
              </p:ext>
            </p:extLst>
          </p:nvPr>
        </p:nvGraphicFramePr>
        <p:xfrm>
          <a:off x="796066" y="3129196"/>
          <a:ext cx="5490649" cy="3031574"/>
        </p:xfrm>
        <a:graphic>
          <a:graphicData uri="http://schemas.openxmlformats.org/drawingml/2006/table">
            <a:tbl>
              <a:tblPr/>
              <a:tblGrid>
                <a:gridCol w="430306">
                  <a:extLst>
                    <a:ext uri="{9D8B030D-6E8A-4147-A177-3AD203B41FA5}">
                      <a16:colId xmlns:a16="http://schemas.microsoft.com/office/drawing/2014/main" val="76836099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4024082985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3503112355"/>
                    </a:ext>
                  </a:extLst>
                </a:gridCol>
                <a:gridCol w="797507">
                  <a:extLst>
                    <a:ext uri="{9D8B030D-6E8A-4147-A177-3AD203B41FA5}">
                      <a16:colId xmlns:a16="http://schemas.microsoft.com/office/drawing/2014/main" val="1694302681"/>
                    </a:ext>
                  </a:extLst>
                </a:gridCol>
                <a:gridCol w="309701">
                  <a:extLst>
                    <a:ext uri="{9D8B030D-6E8A-4147-A177-3AD203B41FA5}">
                      <a16:colId xmlns:a16="http://schemas.microsoft.com/office/drawing/2014/main" val="2972912578"/>
                    </a:ext>
                  </a:extLst>
                </a:gridCol>
                <a:gridCol w="392792">
                  <a:extLst>
                    <a:ext uri="{9D8B030D-6E8A-4147-A177-3AD203B41FA5}">
                      <a16:colId xmlns:a16="http://schemas.microsoft.com/office/drawing/2014/main" val="1274480210"/>
                    </a:ext>
                  </a:extLst>
                </a:gridCol>
                <a:gridCol w="434952">
                  <a:extLst>
                    <a:ext uri="{9D8B030D-6E8A-4147-A177-3AD203B41FA5}">
                      <a16:colId xmlns:a16="http://schemas.microsoft.com/office/drawing/2014/main" val="4036873652"/>
                    </a:ext>
                  </a:extLst>
                </a:gridCol>
                <a:gridCol w="191219">
                  <a:extLst>
                    <a:ext uri="{9D8B030D-6E8A-4147-A177-3AD203B41FA5}">
                      <a16:colId xmlns:a16="http://schemas.microsoft.com/office/drawing/2014/main" val="191965661"/>
                    </a:ext>
                  </a:extLst>
                </a:gridCol>
                <a:gridCol w="597556">
                  <a:extLst>
                    <a:ext uri="{9D8B030D-6E8A-4147-A177-3AD203B41FA5}">
                      <a16:colId xmlns:a16="http://schemas.microsoft.com/office/drawing/2014/main" val="2121792593"/>
                    </a:ext>
                  </a:extLst>
                </a:gridCol>
                <a:gridCol w="442191">
                  <a:extLst>
                    <a:ext uri="{9D8B030D-6E8A-4147-A177-3AD203B41FA5}">
                      <a16:colId xmlns:a16="http://schemas.microsoft.com/office/drawing/2014/main" val="2821000361"/>
                    </a:ext>
                  </a:extLst>
                </a:gridCol>
                <a:gridCol w="391353">
                  <a:extLst>
                    <a:ext uri="{9D8B030D-6E8A-4147-A177-3AD203B41FA5}">
                      <a16:colId xmlns:a16="http://schemas.microsoft.com/office/drawing/2014/main" val="1307866349"/>
                    </a:ext>
                  </a:extLst>
                </a:gridCol>
                <a:gridCol w="373519">
                  <a:extLst>
                    <a:ext uri="{9D8B030D-6E8A-4147-A177-3AD203B41FA5}">
                      <a16:colId xmlns:a16="http://schemas.microsoft.com/office/drawing/2014/main" val="12879782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Treatment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Vulnerability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30869"/>
                  </a:ext>
                </a:extLst>
              </a:tr>
              <a:tr h="98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5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8159"/>
                  </a:ext>
                </a:extLst>
              </a:tr>
              <a:tr h="24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977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215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071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59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ADADAD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20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8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07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088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4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368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7414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362B21F-4E08-6CF7-EFBE-6C7D1CFD9FBD}"/>
              </a:ext>
            </a:extLst>
          </p:cNvPr>
          <p:cNvSpPr/>
          <p:nvPr/>
        </p:nvSpPr>
        <p:spPr>
          <a:xfrm>
            <a:off x="3824538" y="4511852"/>
            <a:ext cx="1135380" cy="44958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3500C-F467-E2CA-AD08-EE8F3B0A6D8A}"/>
              </a:ext>
            </a:extLst>
          </p:cNvPr>
          <p:cNvGrpSpPr/>
          <p:nvPr/>
        </p:nvGrpSpPr>
        <p:grpSpPr>
          <a:xfrm rot="16200000">
            <a:off x="5654014" y="4187946"/>
            <a:ext cx="1900094" cy="726432"/>
            <a:chOff x="1575220" y="4913117"/>
            <a:chExt cx="4722618" cy="72643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F253B3C-4E4C-D357-AADA-9A5959B9E9BF}"/>
                </a:ext>
              </a:extLst>
            </p:cNvPr>
            <p:cNvSpPr/>
            <p:nvPr/>
          </p:nvSpPr>
          <p:spPr>
            <a:xfrm rot="16200000">
              <a:off x="5567215" y="4866465"/>
              <a:ext cx="683972" cy="777275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D9A0C08-6DBD-307E-1802-61116DEA4D02}"/>
                </a:ext>
              </a:extLst>
            </p:cNvPr>
            <p:cNvSpPr/>
            <p:nvPr/>
          </p:nvSpPr>
          <p:spPr>
            <a:xfrm rot="16200000">
              <a:off x="1607510" y="4894563"/>
              <a:ext cx="712696" cy="777275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2FCED8-A8D0-0CB7-EF1F-18953EBB526F}"/>
                </a:ext>
              </a:extLst>
            </p:cNvPr>
            <p:cNvSpPr/>
            <p:nvPr/>
          </p:nvSpPr>
          <p:spPr>
            <a:xfrm>
              <a:off x="1757211" y="5400116"/>
              <a:ext cx="4358640" cy="23384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832DC6-5FFC-FFFB-5016-EECE6FAA95F3}"/>
              </a:ext>
            </a:extLst>
          </p:cNvPr>
          <p:cNvSpPr txBox="1"/>
          <p:nvPr/>
        </p:nvSpPr>
        <p:spPr>
          <a:xfrm>
            <a:off x="6961691" y="3910588"/>
            <a:ext cx="18634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Number of 1s of Slice is more than 1s for Full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081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CFB-4991-C76E-BBE9-0020187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then… (</a:t>
            </a:r>
            <a:r>
              <a:rPr lang="en-GB" dirty="0" err="1"/>
              <a:t>contd</a:t>
            </a:r>
            <a:r>
              <a:rPr lang="en-GB" dirty="0"/>
              <a:t>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7FDB-4D90-7AAF-DAF0-67454D1A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733173"/>
          </a:xfrm>
        </p:spPr>
        <p:txBody>
          <a:bodyPr>
            <a:normAutofit/>
          </a:bodyPr>
          <a:lstStyle/>
          <a:p>
            <a:r>
              <a:rPr lang="en-GB" dirty="0"/>
              <a:t>More re-arranging and comparing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4866-856A-94B9-E215-157F86EF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FA15-D20C-9C9E-C998-85F99428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A1FF-5F7C-3D6C-6554-1C313DF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32DC6-5FFC-FFFB-5016-EECE6FAA95F3}"/>
              </a:ext>
            </a:extLst>
          </p:cNvPr>
          <p:cNvSpPr txBox="1"/>
          <p:nvPr/>
        </p:nvSpPr>
        <p:spPr>
          <a:xfrm>
            <a:off x="5966534" y="2274101"/>
            <a:ext cx="312420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of getting the table below by chance if we  had</a:t>
            </a:r>
          </a:p>
          <a:p>
            <a:pPr marL="285750" indent="-285750">
              <a:buFontTx/>
              <a:buChar char="-"/>
            </a:pPr>
            <a:r>
              <a:rPr lang="en-US" dirty="0"/>
              <a:t>6 analysts to Full </a:t>
            </a:r>
          </a:p>
          <a:p>
            <a:pPr marL="285750" indent="-285750">
              <a:buFontTx/>
              <a:buChar char="-"/>
            </a:pPr>
            <a:r>
              <a:rPr lang="en-US" dirty="0"/>
              <a:t>6 analysts to Slice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9 analysts found the </a:t>
            </a:r>
            <a:r>
              <a:rPr lang="en-US" dirty="0" err="1"/>
              <a:t>vuln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3 analysts not found the </a:t>
            </a:r>
            <a:r>
              <a:rPr lang="en-US" dirty="0" err="1"/>
              <a:t>vuln</a:t>
            </a:r>
            <a:endParaRPr lang="en-NL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64A0EA6-D541-B093-BD68-5ED4D3941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8751"/>
              </p:ext>
            </p:extLst>
          </p:nvPr>
        </p:nvGraphicFramePr>
        <p:xfrm>
          <a:off x="5626249" y="5375067"/>
          <a:ext cx="3464485" cy="834390"/>
        </p:xfrm>
        <a:graphic>
          <a:graphicData uri="http://schemas.openxmlformats.org/drawingml/2006/table">
            <a:tbl>
              <a:tblPr/>
              <a:tblGrid>
                <a:gridCol w="906363">
                  <a:extLst>
                    <a:ext uri="{9D8B030D-6E8A-4147-A177-3AD203B41FA5}">
                      <a16:colId xmlns:a16="http://schemas.microsoft.com/office/drawing/2014/main" val="292196338"/>
                    </a:ext>
                  </a:extLst>
                </a:gridCol>
                <a:gridCol w="1177846">
                  <a:extLst>
                    <a:ext uri="{9D8B030D-6E8A-4147-A177-3AD203B41FA5}">
                      <a16:colId xmlns:a16="http://schemas.microsoft.com/office/drawing/2014/main" val="3199295757"/>
                    </a:ext>
                  </a:extLst>
                </a:gridCol>
                <a:gridCol w="1380276">
                  <a:extLst>
                    <a:ext uri="{9D8B030D-6E8A-4147-A177-3AD203B41FA5}">
                      <a16:colId xmlns:a16="http://schemas.microsoft.com/office/drawing/2014/main" val="354566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Found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Found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1118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NL" sz="18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NL" sz="18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936560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en-NL" sz="18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8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16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3A6AB5-70AE-484F-A53A-6364CA70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62921"/>
              </p:ext>
            </p:extLst>
          </p:nvPr>
        </p:nvGraphicFramePr>
        <p:xfrm>
          <a:off x="388513" y="2161925"/>
          <a:ext cx="5490649" cy="3031574"/>
        </p:xfrm>
        <a:graphic>
          <a:graphicData uri="http://schemas.openxmlformats.org/drawingml/2006/table">
            <a:tbl>
              <a:tblPr/>
              <a:tblGrid>
                <a:gridCol w="430306">
                  <a:extLst>
                    <a:ext uri="{9D8B030D-6E8A-4147-A177-3AD203B41FA5}">
                      <a16:colId xmlns:a16="http://schemas.microsoft.com/office/drawing/2014/main" val="76836099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4024082985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3503112355"/>
                    </a:ext>
                  </a:extLst>
                </a:gridCol>
                <a:gridCol w="797507">
                  <a:extLst>
                    <a:ext uri="{9D8B030D-6E8A-4147-A177-3AD203B41FA5}">
                      <a16:colId xmlns:a16="http://schemas.microsoft.com/office/drawing/2014/main" val="1694302681"/>
                    </a:ext>
                  </a:extLst>
                </a:gridCol>
                <a:gridCol w="309701">
                  <a:extLst>
                    <a:ext uri="{9D8B030D-6E8A-4147-A177-3AD203B41FA5}">
                      <a16:colId xmlns:a16="http://schemas.microsoft.com/office/drawing/2014/main" val="2972912578"/>
                    </a:ext>
                  </a:extLst>
                </a:gridCol>
                <a:gridCol w="392792">
                  <a:extLst>
                    <a:ext uri="{9D8B030D-6E8A-4147-A177-3AD203B41FA5}">
                      <a16:colId xmlns:a16="http://schemas.microsoft.com/office/drawing/2014/main" val="1274480210"/>
                    </a:ext>
                  </a:extLst>
                </a:gridCol>
                <a:gridCol w="434952">
                  <a:extLst>
                    <a:ext uri="{9D8B030D-6E8A-4147-A177-3AD203B41FA5}">
                      <a16:colId xmlns:a16="http://schemas.microsoft.com/office/drawing/2014/main" val="4036873652"/>
                    </a:ext>
                  </a:extLst>
                </a:gridCol>
                <a:gridCol w="191219">
                  <a:extLst>
                    <a:ext uri="{9D8B030D-6E8A-4147-A177-3AD203B41FA5}">
                      <a16:colId xmlns:a16="http://schemas.microsoft.com/office/drawing/2014/main" val="191965661"/>
                    </a:ext>
                  </a:extLst>
                </a:gridCol>
                <a:gridCol w="597556">
                  <a:extLst>
                    <a:ext uri="{9D8B030D-6E8A-4147-A177-3AD203B41FA5}">
                      <a16:colId xmlns:a16="http://schemas.microsoft.com/office/drawing/2014/main" val="2121792593"/>
                    </a:ext>
                  </a:extLst>
                </a:gridCol>
                <a:gridCol w="442191">
                  <a:extLst>
                    <a:ext uri="{9D8B030D-6E8A-4147-A177-3AD203B41FA5}">
                      <a16:colId xmlns:a16="http://schemas.microsoft.com/office/drawing/2014/main" val="2821000361"/>
                    </a:ext>
                  </a:extLst>
                </a:gridCol>
                <a:gridCol w="391353">
                  <a:extLst>
                    <a:ext uri="{9D8B030D-6E8A-4147-A177-3AD203B41FA5}">
                      <a16:colId xmlns:a16="http://schemas.microsoft.com/office/drawing/2014/main" val="1307866349"/>
                    </a:ext>
                  </a:extLst>
                </a:gridCol>
                <a:gridCol w="373519">
                  <a:extLst>
                    <a:ext uri="{9D8B030D-6E8A-4147-A177-3AD203B41FA5}">
                      <a16:colId xmlns:a16="http://schemas.microsoft.com/office/drawing/2014/main" val="12879782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Treatment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Vulnerability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30869"/>
                  </a:ext>
                </a:extLst>
              </a:tr>
              <a:tr h="98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695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8159"/>
                  </a:ext>
                </a:extLst>
              </a:tr>
              <a:tr h="24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977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215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071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593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ADADAD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ADADAD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20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8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07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088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4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368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7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22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A67E-3933-EFA3-5DE7-74E1E77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experiment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6064-5E0A-0F82-A30F-5B7CA6AFD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A92D-291B-7221-7380-27C4AFCA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943-EBA4-46FE-AD97-60EFDB72B2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167D-A8E0-8E54-B50F-4CB0955A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873-1899-0F1A-9EE6-569C7F89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9EA3-9C2B-9D3B-EB09-7C84445D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we often don’t have enough participants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D142-FE70-54A8-3414-D914B1D6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Randomly assign each participant to each configuration of</a:t>
            </a:r>
          </a:p>
          <a:p>
            <a:pPr lvl="1"/>
            <a:r>
              <a:rPr lang="en-GB" dirty="0"/>
              <a:t> K - Factors </a:t>
            </a:r>
          </a:p>
          <a:p>
            <a:pPr lvl="2"/>
            <a:r>
              <a:rPr lang="en-GB" dirty="0"/>
              <a:t>Path Traversal, User Injection, XSS, </a:t>
            </a:r>
            <a:r>
              <a:rPr lang="en-GB" dirty="0" err="1"/>
              <a:t>DoS</a:t>
            </a:r>
            <a:endParaRPr lang="en-GB" dirty="0"/>
          </a:p>
          <a:p>
            <a:pPr lvl="1"/>
            <a:r>
              <a:rPr lang="en-GB" dirty="0"/>
              <a:t>L – Levels</a:t>
            </a:r>
          </a:p>
          <a:p>
            <a:pPr lvl="2"/>
            <a:r>
              <a:rPr lang="en-GB" dirty="0"/>
              <a:t>Full vs Slice</a:t>
            </a:r>
          </a:p>
          <a:p>
            <a:r>
              <a:rPr lang="en-GB" dirty="0"/>
              <a:t>Not always feasible</a:t>
            </a:r>
          </a:p>
          <a:p>
            <a:pPr lvl="1"/>
            <a:r>
              <a:rPr lang="en-GB" dirty="0"/>
              <a:t>L</a:t>
            </a:r>
            <a:r>
              <a:rPr lang="en-GB" baseline="30000" dirty="0"/>
              <a:t>k</a:t>
            </a:r>
            <a:r>
              <a:rPr lang="en-GB" dirty="0"/>
              <a:t> (=2</a:t>
            </a:r>
            <a:r>
              <a:rPr lang="en-GB" baseline="30000" dirty="0"/>
              <a:t>4</a:t>
            </a:r>
            <a:r>
              <a:rPr lang="en-GB" dirty="0"/>
              <a:t> = 16) configurations</a:t>
            </a:r>
          </a:p>
          <a:p>
            <a:pPr lvl="1"/>
            <a:r>
              <a:rPr lang="en-GB" dirty="0"/>
              <a:t>for each large number of participants n &gt;= 16 (rule of thumb, but ideally n&gt;25)</a:t>
            </a:r>
          </a:p>
          <a:p>
            <a:pPr lvl="1"/>
            <a:r>
              <a:rPr lang="en-GB" dirty="0"/>
              <a:t>This means 1000 people before being able to conclude anything </a:t>
            </a:r>
            <a:r>
              <a:rPr lang="en-GB" dirty="0">
                <a:sym typeface="Wingdings" panose="05000000000000000000" pitchFamily="2" charset="2"/>
              </a:rPr>
              <a:t> doesn’t look usable in any practical case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1E1C-D8F4-C2FB-5DE8-0F789322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C25E-6EE6-773D-784A-BBC8E963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5FA5-E2A6-4F16-8EBE-C05202D3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9EA3-9C2B-9D3B-EB09-7C84445D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we should do…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D142-FE70-54A8-3414-D914B1D6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Ask each participant to repeatedly do the assessment for a sequence of different scenarios</a:t>
            </a:r>
          </a:p>
          <a:p>
            <a:pPr lvl="1"/>
            <a:r>
              <a:rPr lang="en-GB" dirty="0"/>
              <a:t>S – Scenarios (say 4)</a:t>
            </a:r>
          </a:p>
          <a:p>
            <a:pPr lvl="2"/>
            <a:r>
              <a:rPr lang="en-GB" dirty="0"/>
              <a:t>Different types of pair type of </a:t>
            </a:r>
            <a:r>
              <a:rPr lang="en-GB" dirty="0" err="1"/>
              <a:t>vulnerabilituy</a:t>
            </a:r>
            <a:endParaRPr lang="en-GB" dirty="0"/>
          </a:p>
          <a:p>
            <a:pPr lvl="1"/>
            <a:r>
              <a:rPr lang="en-GB" dirty="0"/>
              <a:t>Where each scenario is assigned to a different configuration of</a:t>
            </a:r>
          </a:p>
          <a:p>
            <a:pPr lvl="1"/>
            <a:r>
              <a:rPr lang="en-GB" dirty="0"/>
              <a:t> K - Factors (each with </a:t>
            </a:r>
          </a:p>
          <a:p>
            <a:pPr lvl="2"/>
            <a:r>
              <a:rPr lang="en-GB" dirty="0"/>
              <a:t>Original vs Slice</a:t>
            </a:r>
          </a:p>
          <a:p>
            <a:r>
              <a:rPr lang="en-GB" dirty="0"/>
              <a:t>Each participant is randomly assigned to a different sequence </a:t>
            </a:r>
          </a:p>
          <a:p>
            <a:pPr lvl="1"/>
            <a:r>
              <a:rPr lang="en-GB" dirty="0"/>
              <a:t>The sequence is designed using a special design called Taguchi design</a:t>
            </a:r>
          </a:p>
          <a:p>
            <a:pPr lvl="1"/>
            <a:r>
              <a:rPr lang="en-GB" dirty="0"/>
              <a:t>You can find more details and an even an excel file in this paper</a:t>
            </a:r>
          </a:p>
          <a:p>
            <a:pPr lvl="2"/>
            <a:r>
              <a:rPr lang="en-US" dirty="0"/>
              <a:t>Massacci, F., </a:t>
            </a:r>
            <a:r>
              <a:rPr lang="en-US" dirty="0" err="1"/>
              <a:t>Papotti</a:t>
            </a:r>
            <a:r>
              <a:rPr lang="en-US" dirty="0"/>
              <a:t>, A., &amp; </a:t>
            </a:r>
            <a:r>
              <a:rPr lang="en-US" dirty="0" err="1"/>
              <a:t>Paramitha</a:t>
            </a:r>
            <a:r>
              <a:rPr lang="en-US" dirty="0"/>
              <a:t>, R. (2024). Addressing combinatorial experiments and scarcity of subjects by provably orthogonal and crossover experimental designs. </a:t>
            </a:r>
            <a:r>
              <a:rPr lang="en-US" i="1" dirty="0"/>
              <a:t>Journal of Systems and Software</a:t>
            </a:r>
            <a:r>
              <a:rPr lang="en-US" dirty="0"/>
              <a:t>, </a:t>
            </a:r>
            <a:r>
              <a:rPr lang="en-US" i="1" dirty="0"/>
              <a:t>211</a:t>
            </a:r>
            <a:r>
              <a:rPr lang="en-US" dirty="0"/>
              <a:t>, 111990</a:t>
            </a:r>
            <a:endParaRPr lang="en-GB" dirty="0"/>
          </a:p>
          <a:p>
            <a:pPr lvl="2"/>
            <a:r>
              <a:rPr lang="en-GB" dirty="0">
                <a:hlinkClick r:id="rId2"/>
              </a:rPr>
              <a:t>https://doi.org/10.1016/j.jss.2024.111990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For the report just use the ground truth design that is provided to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1E1C-D8F4-C2FB-5DE8-0F789322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C25E-6EE6-773D-784A-BBC8E963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5FA5-E2A6-4F16-8EBE-C05202D3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12D5-10E9-23A4-3D0F-F7014711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start as raw data…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127819-C918-5BD8-79C6-4165029EA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314298"/>
              </p:ext>
            </p:extLst>
          </p:nvPr>
        </p:nvGraphicFramePr>
        <p:xfrm>
          <a:off x="618187" y="1576054"/>
          <a:ext cx="7817859" cy="2465070"/>
        </p:xfrm>
        <a:graphic>
          <a:graphicData uri="http://schemas.openxmlformats.org/drawingml/2006/table">
            <a:tbl>
              <a:tblPr/>
              <a:tblGrid>
                <a:gridCol w="569891">
                  <a:extLst>
                    <a:ext uri="{9D8B030D-6E8A-4147-A177-3AD203B41FA5}">
                      <a16:colId xmlns:a16="http://schemas.microsoft.com/office/drawing/2014/main" val="2144706326"/>
                    </a:ext>
                  </a:extLst>
                </a:gridCol>
                <a:gridCol w="660040">
                  <a:extLst>
                    <a:ext uri="{9D8B030D-6E8A-4147-A177-3AD203B41FA5}">
                      <a16:colId xmlns:a16="http://schemas.microsoft.com/office/drawing/2014/main" val="2227711823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3546449012"/>
                    </a:ext>
                  </a:extLst>
                </a:gridCol>
                <a:gridCol w="895082">
                  <a:extLst>
                    <a:ext uri="{9D8B030D-6E8A-4147-A177-3AD203B41FA5}">
                      <a16:colId xmlns:a16="http://schemas.microsoft.com/office/drawing/2014/main" val="859876309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391254275"/>
                    </a:ext>
                  </a:extLst>
                </a:gridCol>
                <a:gridCol w="818522">
                  <a:extLst>
                    <a:ext uri="{9D8B030D-6E8A-4147-A177-3AD203B41FA5}">
                      <a16:colId xmlns:a16="http://schemas.microsoft.com/office/drawing/2014/main" val="700546400"/>
                    </a:ext>
                  </a:extLst>
                </a:gridCol>
                <a:gridCol w="1579360">
                  <a:extLst>
                    <a:ext uri="{9D8B030D-6E8A-4147-A177-3AD203B41FA5}">
                      <a16:colId xmlns:a16="http://schemas.microsoft.com/office/drawing/2014/main" val="1655654909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2125677333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1189764776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222209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B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486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55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502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68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724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444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18EA-E313-AB00-F127-4677632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5686-93DA-DF3D-98F3-DC6F13D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D69B-210E-3DB3-ABFD-3AD0D7CD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26</a:t>
            </a:fld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1FA13D6-8A40-71F7-387D-8F9E8B43FF00}"/>
              </a:ext>
            </a:extLst>
          </p:cNvPr>
          <p:cNvSpPr/>
          <p:nvPr/>
        </p:nvSpPr>
        <p:spPr>
          <a:xfrm>
            <a:off x="3396734" y="4064826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E976E34-6555-E7CD-96F1-74026F52539D}"/>
              </a:ext>
            </a:extLst>
          </p:cNvPr>
          <p:cNvSpPr/>
          <p:nvPr/>
        </p:nvSpPr>
        <p:spPr>
          <a:xfrm>
            <a:off x="551509" y="4064826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4232CAB-1DEF-9CB6-2E41-1234CF8A5F7C}"/>
              </a:ext>
            </a:extLst>
          </p:cNvPr>
          <p:cNvSpPr/>
          <p:nvPr/>
        </p:nvSpPr>
        <p:spPr>
          <a:xfrm>
            <a:off x="5376928" y="4041124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F20BD-1778-45AC-9ADC-08054E6B8F48}"/>
              </a:ext>
            </a:extLst>
          </p:cNvPr>
          <p:cNvSpPr txBox="1"/>
          <p:nvPr/>
        </p:nvSpPr>
        <p:spPr>
          <a:xfrm>
            <a:off x="293771" y="5065852"/>
            <a:ext cx="179260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Participants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84877-7E91-A159-2101-C05E877FF6EC}"/>
              </a:ext>
            </a:extLst>
          </p:cNvPr>
          <p:cNvSpPr txBox="1"/>
          <p:nvPr/>
        </p:nvSpPr>
        <p:spPr>
          <a:xfrm>
            <a:off x="5138668" y="5065852"/>
            <a:ext cx="345153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Answer to scenario 1, … scenario 4</a:t>
            </a:r>
            <a:endParaRPr lang="en-NL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ACD1BE9-98A0-551C-A8C6-918651BBF0FD}"/>
              </a:ext>
            </a:extLst>
          </p:cNvPr>
          <p:cNvSpPr/>
          <p:nvPr/>
        </p:nvSpPr>
        <p:spPr>
          <a:xfrm>
            <a:off x="6437289" y="4041123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5CAC767-2140-152A-32DA-F2CB348B9730}"/>
              </a:ext>
            </a:extLst>
          </p:cNvPr>
          <p:cNvSpPr/>
          <p:nvPr/>
        </p:nvSpPr>
        <p:spPr>
          <a:xfrm>
            <a:off x="7729853" y="4041124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F855C-5E2C-74FF-3BD9-B010F6954798}"/>
              </a:ext>
            </a:extLst>
          </p:cNvPr>
          <p:cNvSpPr txBox="1"/>
          <p:nvPr/>
        </p:nvSpPr>
        <p:spPr>
          <a:xfrm>
            <a:off x="2215166" y="5097691"/>
            <a:ext cx="289559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Design Group which is </a:t>
            </a:r>
            <a:r>
              <a:rPr lang="en-US" b="1" dirty="0"/>
              <a:t>NOT </a:t>
            </a:r>
            <a:r>
              <a:rPr lang="en-US" dirty="0"/>
              <a:t>the intervention group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624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8381-F1AE-1777-252D-E1F3816E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Taguchi Design of the Ground Truth Table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1EDA-B09A-5816-0AFC-58998ECB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E2A3-7F99-C0A0-46BD-B1A296AA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0A20-731C-8E20-117D-3CD660CC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AC0556B-DA76-BE09-5F79-ADB034E40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51482"/>
              </p:ext>
            </p:extLst>
          </p:nvPr>
        </p:nvGraphicFramePr>
        <p:xfrm>
          <a:off x="653300" y="1805765"/>
          <a:ext cx="7837400" cy="38560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4779">
                  <a:extLst>
                    <a:ext uri="{9D8B030D-6E8A-4147-A177-3AD203B41FA5}">
                      <a16:colId xmlns:a16="http://schemas.microsoft.com/office/drawing/2014/main" val="3375236813"/>
                    </a:ext>
                  </a:extLst>
                </a:gridCol>
                <a:gridCol w="1717062">
                  <a:extLst>
                    <a:ext uri="{9D8B030D-6E8A-4147-A177-3AD203B41FA5}">
                      <a16:colId xmlns:a16="http://schemas.microsoft.com/office/drawing/2014/main" val="1708580035"/>
                    </a:ext>
                  </a:extLst>
                </a:gridCol>
                <a:gridCol w="1711853">
                  <a:extLst>
                    <a:ext uri="{9D8B030D-6E8A-4147-A177-3AD203B41FA5}">
                      <a16:colId xmlns:a16="http://schemas.microsoft.com/office/drawing/2014/main" val="2963650794"/>
                    </a:ext>
                  </a:extLst>
                </a:gridCol>
                <a:gridCol w="1711853">
                  <a:extLst>
                    <a:ext uri="{9D8B030D-6E8A-4147-A177-3AD203B41FA5}">
                      <a16:colId xmlns:a16="http://schemas.microsoft.com/office/drawing/2014/main" val="1308926591"/>
                    </a:ext>
                  </a:extLst>
                </a:gridCol>
                <a:gridCol w="1711853">
                  <a:extLst>
                    <a:ext uri="{9D8B030D-6E8A-4147-A177-3AD203B41FA5}">
                      <a16:colId xmlns:a16="http://schemas.microsoft.com/office/drawing/2014/main" val="2637114347"/>
                    </a:ext>
                  </a:extLst>
                </a:gridCol>
              </a:tblGrid>
              <a:tr h="358490">
                <a:tc>
                  <a:txBody>
                    <a:bodyPr/>
                    <a:lstStyle/>
                    <a:p>
                      <a:pPr algn="l" fontAlgn="t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Path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XSS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</a:rPr>
                        <a:t>DoS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003065"/>
                  </a:ext>
                </a:extLst>
              </a:tr>
              <a:tr h="2866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[368,383,384,385,386,388, 432, 846, 853, 854, 859, 860, 864]</a:t>
                      </a:r>
                    </a:p>
                    <a:p>
                      <a:pPr algn="l" fontAlgn="t"/>
                      <a:endParaRPr lang="en-US" sz="1200" dirty="0"/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[59, 61, 62, 87, 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[441, 444, 450, 451]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[48,50,51]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526025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[76, 78, 79, 80, 81, 83, 95, 108, 113, 114, 119, 120, 123]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[144, 147, 151, 287, 290]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[73, 74, 75, 76]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[459, 462, 463]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65483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[76, 78, 79, 80, 81, 83, 95, 108, 113, 114, 119, 120, 123]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[59, 61, 62, 87, 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[441, 444, 450, 451]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[459, 462, 463]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905289"/>
                  </a:ext>
                </a:extLst>
              </a:tr>
              <a:tr h="257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[368,383,384,385,386,388, 432, 846, 853, 854, 859, 860, 864]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[144, 147, 151, 287, 290]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[73, 74, 75, 76]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[48,50,51]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59130"/>
                  </a:ext>
                </a:extLst>
              </a:tr>
              <a:tr h="2689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[368,383,384,385,386,388, 432, 846, 853, 854, 859, 860, 864]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[59, 61, 62, 87, 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[73, 74, 75, 76]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[459, 462, 463]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66166"/>
                  </a:ext>
                </a:extLst>
              </a:tr>
              <a:tr h="250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Group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[76, 78, 79, 80, 81, 83, 95, 108, 113, 114, 119, 120, 123]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[144, 147, 151, 287, 290]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[441, 444, 450, 451]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[48,50,51]</a:t>
                      </a:r>
                    </a:p>
                  </a:txBody>
                  <a:tcPr marL="3810" marR="3810" marT="381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0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3753-7D7B-3F78-60DA-89CEF007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must re-arrange the 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03CC-9782-9C5F-70EA-F01606BD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the ideal design experiment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one line per participant</a:t>
            </a:r>
          </a:p>
          <a:p>
            <a:pPr lvl="1"/>
            <a:r>
              <a:rPr lang="en-GB" dirty="0"/>
              <a:t>N participants / K groups </a:t>
            </a:r>
          </a:p>
          <a:p>
            <a:r>
              <a:rPr lang="en-GB" dirty="0"/>
              <a:t>In the Taguchi design experiment </a:t>
            </a:r>
            <a:r>
              <a:rPr lang="en-GB" dirty="0">
                <a:sym typeface="Wingdings" panose="05000000000000000000" pitchFamily="2" charset="2"/>
              </a:rPr>
              <a:t> one line per participant-scenario</a:t>
            </a:r>
          </a:p>
          <a:p>
            <a:pPr lvl="1"/>
            <a:r>
              <a:rPr lang="en-GB" dirty="0"/>
              <a:t>With N participants randomly assigned to each of the K Groups each doing S scenarios </a:t>
            </a:r>
            <a:r>
              <a:rPr lang="en-GB" dirty="0">
                <a:sym typeface="Wingdings" panose="05000000000000000000" pitchFamily="2" charset="2"/>
              </a:rPr>
              <a:t> N /K x S rows in the final file</a:t>
            </a:r>
            <a:endParaRPr lang="en-NL" dirty="0"/>
          </a:p>
          <a:p>
            <a:r>
              <a:rPr lang="en-GB" dirty="0"/>
              <a:t>Restructuring</a:t>
            </a:r>
          </a:p>
          <a:p>
            <a:pPr lvl="1"/>
            <a:r>
              <a:rPr lang="en-GB" dirty="0"/>
              <a:t>The AI intervention is now done by</a:t>
            </a:r>
          </a:p>
          <a:p>
            <a:pPr lvl="2"/>
            <a:r>
              <a:rPr lang="en-GB" dirty="0"/>
              <a:t>Participant X in Group B doing </a:t>
            </a:r>
            <a:r>
              <a:rPr lang="en-US" u="none" strike="noStrike" dirty="0">
                <a:effectLst/>
              </a:rPr>
              <a:t>XSS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GB" dirty="0"/>
              <a:t>Participant Y in Group K doing </a:t>
            </a:r>
            <a:r>
              <a:rPr lang="en-US" dirty="0"/>
              <a:t>Path Traversal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GB" dirty="0"/>
              <a:t>Participant Y in Group K doing </a:t>
            </a:r>
            <a:r>
              <a:rPr lang="en-US" u="none" strike="noStrike" dirty="0">
                <a:effectLst/>
              </a:rPr>
              <a:t>User Injection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GB" dirty="0"/>
              <a:t>Etc.</a:t>
            </a:r>
          </a:p>
          <a:p>
            <a:r>
              <a:rPr lang="en-GB" dirty="0"/>
              <a:t>We just create a table for remapping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A042-68DC-60BA-265C-30556A95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ADD7-3CB4-B4FF-9846-7612D63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5084-568E-288A-2BA0-E5EC71E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97DD-1055-A359-25C6-5C2867C7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Lookup Table</a:t>
            </a:r>
            <a:endParaRPr lang="en-NL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3CE7B5-5096-23B0-3038-7FA25B6A3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972862"/>
              </p:ext>
            </p:extLst>
          </p:nvPr>
        </p:nvGraphicFramePr>
        <p:xfrm>
          <a:off x="1900673" y="1502320"/>
          <a:ext cx="5070281" cy="3612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250">
                  <a:extLst>
                    <a:ext uri="{9D8B030D-6E8A-4147-A177-3AD203B41FA5}">
                      <a16:colId xmlns:a16="http://schemas.microsoft.com/office/drawing/2014/main" val="1027387483"/>
                    </a:ext>
                  </a:extLst>
                </a:gridCol>
                <a:gridCol w="2328395">
                  <a:extLst>
                    <a:ext uri="{9D8B030D-6E8A-4147-A177-3AD203B41FA5}">
                      <a16:colId xmlns:a16="http://schemas.microsoft.com/office/drawing/2014/main" val="1077161624"/>
                    </a:ext>
                  </a:extLst>
                </a:gridCol>
                <a:gridCol w="1470636">
                  <a:extLst>
                    <a:ext uri="{9D8B030D-6E8A-4147-A177-3AD203B41FA5}">
                      <a16:colId xmlns:a16="http://schemas.microsoft.com/office/drawing/2014/main" val="773105533"/>
                    </a:ext>
                  </a:extLst>
                </a:gridCol>
              </a:tblGrid>
              <a:tr h="27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Design Group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Interv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28548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355398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XSS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63526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>
                          <a:effectLst/>
                        </a:rPr>
                        <a:t> </a:t>
                      </a:r>
                      <a:endParaRPr lang="en-N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92035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88226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26297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Slice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300489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XSS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567604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5661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550410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09928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</a:t>
                      </a: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Slice</a:t>
                      </a: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759260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XSS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805905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400" u="none" strike="noStrike" dirty="0">
                          <a:effectLst/>
                        </a:rPr>
                        <a:t> </a:t>
                      </a:r>
                      <a:endParaRPr lang="en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13869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7824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73DE-5924-2CBD-63AC-8D11EEC5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8C0C-E757-8323-1D98-D1C355E8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830A-B4B0-A691-FF0D-0CF1D546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29</a:t>
            </a:fld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7C87E2-5AFE-EFB3-3BB3-0AB7BC6C8D18}"/>
              </a:ext>
            </a:extLst>
          </p:cNvPr>
          <p:cNvSpPr/>
          <p:nvPr/>
        </p:nvSpPr>
        <p:spPr>
          <a:xfrm>
            <a:off x="5757238" y="5217071"/>
            <a:ext cx="525124" cy="391071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B83D6-C9D0-35E7-F043-CC38C264C03D}"/>
              </a:ext>
            </a:extLst>
          </p:cNvPr>
          <p:cNvSpPr txBox="1"/>
          <p:nvPr/>
        </p:nvSpPr>
        <p:spPr>
          <a:xfrm>
            <a:off x="4775611" y="5608142"/>
            <a:ext cx="38081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Intervention</a:t>
            </a:r>
            <a:r>
              <a:rPr lang="en-US" dirty="0"/>
              <a:t> Group we really care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55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9EAD-E69C-5158-197B-9404E73D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Happened During the Experiment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F020-0AAB-A9E5-2499-779812ABD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45B6-712F-ED94-725E-CCFF644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943-EBA4-46FE-AD97-60EFDB72B2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22BE-03C3-0F84-49A2-09D91BEE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A3A8-F628-CDDA-753E-BEFDC933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12D5-10E9-23A4-3D0F-F7014711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start as raw data…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127819-C918-5BD8-79C6-4165029EAC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8187" y="1576054"/>
          <a:ext cx="7817859" cy="2465070"/>
        </p:xfrm>
        <a:graphic>
          <a:graphicData uri="http://schemas.openxmlformats.org/drawingml/2006/table">
            <a:tbl>
              <a:tblPr/>
              <a:tblGrid>
                <a:gridCol w="569891">
                  <a:extLst>
                    <a:ext uri="{9D8B030D-6E8A-4147-A177-3AD203B41FA5}">
                      <a16:colId xmlns:a16="http://schemas.microsoft.com/office/drawing/2014/main" val="2144706326"/>
                    </a:ext>
                  </a:extLst>
                </a:gridCol>
                <a:gridCol w="660040">
                  <a:extLst>
                    <a:ext uri="{9D8B030D-6E8A-4147-A177-3AD203B41FA5}">
                      <a16:colId xmlns:a16="http://schemas.microsoft.com/office/drawing/2014/main" val="2227711823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3546449012"/>
                    </a:ext>
                  </a:extLst>
                </a:gridCol>
                <a:gridCol w="895082">
                  <a:extLst>
                    <a:ext uri="{9D8B030D-6E8A-4147-A177-3AD203B41FA5}">
                      <a16:colId xmlns:a16="http://schemas.microsoft.com/office/drawing/2014/main" val="859876309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391254275"/>
                    </a:ext>
                  </a:extLst>
                </a:gridCol>
                <a:gridCol w="818522">
                  <a:extLst>
                    <a:ext uri="{9D8B030D-6E8A-4147-A177-3AD203B41FA5}">
                      <a16:colId xmlns:a16="http://schemas.microsoft.com/office/drawing/2014/main" val="700546400"/>
                    </a:ext>
                  </a:extLst>
                </a:gridCol>
                <a:gridCol w="1579360">
                  <a:extLst>
                    <a:ext uri="{9D8B030D-6E8A-4147-A177-3AD203B41FA5}">
                      <a16:colId xmlns:a16="http://schemas.microsoft.com/office/drawing/2014/main" val="1655654909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2125677333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1189764776"/>
                    </a:ext>
                  </a:extLst>
                </a:gridCol>
                <a:gridCol w="638975">
                  <a:extLst>
                    <a:ext uri="{9D8B030D-6E8A-4147-A177-3AD203B41FA5}">
                      <a16:colId xmlns:a16="http://schemas.microsoft.com/office/drawing/2014/main" val="222209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B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1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486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55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502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68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724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A6A6A6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444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18EA-E313-AB00-F127-4677632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5686-93DA-DF3D-98F3-DC6F13D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D69B-210E-3DB3-ABFD-3AD0D7CD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30</a:t>
            </a:fld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E976E34-6555-E7CD-96F1-74026F52539D}"/>
              </a:ext>
            </a:extLst>
          </p:cNvPr>
          <p:cNvSpPr/>
          <p:nvPr/>
        </p:nvSpPr>
        <p:spPr>
          <a:xfrm>
            <a:off x="816586" y="4080367"/>
            <a:ext cx="746975" cy="882203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F20BD-1778-45AC-9ADC-08054E6B8F48}"/>
              </a:ext>
            </a:extLst>
          </p:cNvPr>
          <p:cNvSpPr txBox="1"/>
          <p:nvPr/>
        </p:nvSpPr>
        <p:spPr>
          <a:xfrm>
            <a:off x="1703645" y="4138149"/>
            <a:ext cx="230168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this entire block below for all Scenarios</a:t>
            </a:r>
            <a:endParaRPr lang="en-NL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86A13B5-E62C-E9FD-DE85-6D0B7AD01CFE}"/>
              </a:ext>
            </a:extLst>
          </p:cNvPr>
          <p:cNvSpPr/>
          <p:nvPr/>
        </p:nvSpPr>
        <p:spPr>
          <a:xfrm rot="16200000" flipH="1">
            <a:off x="6764457" y="4612074"/>
            <a:ext cx="1855405" cy="898810"/>
          </a:xfrm>
          <a:prstGeom prst="bent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AF520AF-BF9E-8A40-94AF-9D1C928D7D08}"/>
              </a:ext>
            </a:extLst>
          </p:cNvPr>
          <p:cNvSpPr/>
          <p:nvPr/>
        </p:nvSpPr>
        <p:spPr>
          <a:xfrm rot="16200000" flipH="1">
            <a:off x="6012642" y="4155511"/>
            <a:ext cx="1064960" cy="746975"/>
          </a:xfrm>
          <a:prstGeom prst="bent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5CA7F-602E-07B3-3FB2-C421AC0451B7}"/>
              </a:ext>
            </a:extLst>
          </p:cNvPr>
          <p:cNvSpPr txBox="1"/>
          <p:nvPr/>
        </p:nvSpPr>
        <p:spPr>
          <a:xfrm>
            <a:off x="4363103" y="4284050"/>
            <a:ext cx="1792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Move below in correspondence to scenario 2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59743-9A4B-4B23-88E4-B371EB46AE9F}"/>
              </a:ext>
            </a:extLst>
          </p:cNvPr>
          <p:cNvSpPr txBox="1"/>
          <p:nvPr/>
        </p:nvSpPr>
        <p:spPr>
          <a:xfrm>
            <a:off x="343140" y="5126471"/>
            <a:ext cx="1792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a column for the Scenario Number here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AB44F-F1A9-AB3A-49AD-E66A2D6594DE}"/>
              </a:ext>
            </a:extLst>
          </p:cNvPr>
          <p:cNvSpPr txBox="1"/>
          <p:nvPr/>
        </p:nvSpPr>
        <p:spPr>
          <a:xfrm>
            <a:off x="4906059" y="5455505"/>
            <a:ext cx="233669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Move this below in correspondence to the S-</a:t>
            </a:r>
            <a:r>
              <a:rPr lang="en-US" dirty="0" err="1"/>
              <a:t>th</a:t>
            </a:r>
            <a:r>
              <a:rPr lang="en-US" dirty="0"/>
              <a:t> scenario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125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EE2D-DADE-BFF5-FF3E-62E9612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we get…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1524-02C8-A5A4-5973-0F705F7D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D4BF-0809-328C-4A1D-3E90B4EB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48D5-FFB9-32BD-5331-25EF8BA8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0574C9B-36A1-57BB-979D-8B63E307C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921880"/>
              </p:ext>
            </p:extLst>
          </p:nvPr>
        </p:nvGraphicFramePr>
        <p:xfrm>
          <a:off x="585989" y="1026235"/>
          <a:ext cx="7386033" cy="5317899"/>
        </p:xfrm>
        <a:graphic>
          <a:graphicData uri="http://schemas.openxmlformats.org/drawingml/2006/table">
            <a:tbl>
              <a:tblPr/>
              <a:tblGrid>
                <a:gridCol w="613518">
                  <a:extLst>
                    <a:ext uri="{9D8B030D-6E8A-4147-A177-3AD203B41FA5}">
                      <a16:colId xmlns:a16="http://schemas.microsoft.com/office/drawing/2014/main" val="2135869925"/>
                    </a:ext>
                  </a:extLst>
                </a:gridCol>
                <a:gridCol w="1137686">
                  <a:extLst>
                    <a:ext uri="{9D8B030D-6E8A-4147-A177-3AD203B41FA5}">
                      <a16:colId xmlns:a16="http://schemas.microsoft.com/office/drawing/2014/main" val="2514935779"/>
                    </a:ext>
                  </a:extLst>
                </a:gridCol>
                <a:gridCol w="1125774">
                  <a:extLst>
                    <a:ext uri="{9D8B030D-6E8A-4147-A177-3AD203B41FA5}">
                      <a16:colId xmlns:a16="http://schemas.microsoft.com/office/drawing/2014/main" val="190148082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234392806"/>
                    </a:ext>
                  </a:extLst>
                </a:gridCol>
                <a:gridCol w="547996">
                  <a:extLst>
                    <a:ext uri="{9D8B030D-6E8A-4147-A177-3AD203B41FA5}">
                      <a16:colId xmlns:a16="http://schemas.microsoft.com/office/drawing/2014/main" val="3224262084"/>
                    </a:ext>
                  </a:extLst>
                </a:gridCol>
                <a:gridCol w="1018557">
                  <a:extLst>
                    <a:ext uri="{9D8B030D-6E8A-4147-A177-3AD203B41FA5}">
                      <a16:colId xmlns:a16="http://schemas.microsoft.com/office/drawing/2014/main" val="3826894267"/>
                    </a:ext>
                  </a:extLst>
                </a:gridCol>
                <a:gridCol w="629467">
                  <a:extLst>
                    <a:ext uri="{9D8B030D-6E8A-4147-A177-3AD203B41FA5}">
                      <a16:colId xmlns:a16="http://schemas.microsoft.com/office/drawing/2014/main" val="4267898579"/>
                    </a:ext>
                  </a:extLst>
                </a:gridCol>
                <a:gridCol w="1467215">
                  <a:extLst>
                    <a:ext uri="{9D8B030D-6E8A-4147-A177-3AD203B41FA5}">
                      <a16:colId xmlns:a16="http://schemas.microsoft.com/office/drawing/2014/main" val="2783002634"/>
                    </a:ext>
                  </a:extLst>
                </a:gridCol>
              </a:tblGrid>
              <a:tr h="63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Scenario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2 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K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14576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3465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NCSC-2023-0428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79283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NCSC-2023-0428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002757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NCSC-2023-0428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118139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6358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68137"/>
                  </a:ext>
                </a:extLst>
              </a:tr>
              <a:tr h="91842">
                <a:tc>
                  <a:txBody>
                    <a:bodyPr/>
                    <a:lstStyle/>
                    <a:p>
                      <a:pPr algn="l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5491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30602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604709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NCSC-2023-0277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9621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NCSC-2023-0277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71317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590561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21340"/>
                  </a:ext>
                </a:extLst>
              </a:tr>
              <a:tr h="213636">
                <a:tc>
                  <a:txBody>
                    <a:bodyPr/>
                    <a:lstStyle/>
                    <a:p>
                      <a:pPr algn="l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6359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672217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65815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NCSC-2023-0346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0572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NCSC-2023-0346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18318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92405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6454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09062CD-7A36-14C1-C7EE-9C058E9CCA50}"/>
              </a:ext>
            </a:extLst>
          </p:cNvPr>
          <p:cNvSpPr/>
          <p:nvPr/>
        </p:nvSpPr>
        <p:spPr>
          <a:xfrm>
            <a:off x="2498501" y="1026235"/>
            <a:ext cx="3651161" cy="177492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514D6-4896-0BB2-2827-ECD98DC6AEEF}"/>
              </a:ext>
            </a:extLst>
          </p:cNvPr>
          <p:cNvSpPr/>
          <p:nvPr/>
        </p:nvSpPr>
        <p:spPr>
          <a:xfrm>
            <a:off x="2498500" y="3078268"/>
            <a:ext cx="3651162" cy="147441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0DFDE-EAE3-A4DA-01D9-2D8B664102AD}"/>
              </a:ext>
            </a:extLst>
          </p:cNvPr>
          <p:cNvSpPr/>
          <p:nvPr/>
        </p:nvSpPr>
        <p:spPr>
          <a:xfrm>
            <a:off x="2498500" y="4829794"/>
            <a:ext cx="3651162" cy="1514339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F47A0E-82DB-7E7F-A4FD-D0C5B3974AAE}"/>
              </a:ext>
            </a:extLst>
          </p:cNvPr>
          <p:cNvSpPr/>
          <p:nvPr/>
        </p:nvSpPr>
        <p:spPr>
          <a:xfrm rot="10800000">
            <a:off x="6149662" y="1774241"/>
            <a:ext cx="683972" cy="312728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876DF5-EC1D-73DB-101D-1C7FC091FBE6}"/>
              </a:ext>
            </a:extLst>
          </p:cNvPr>
          <p:cNvSpPr/>
          <p:nvPr/>
        </p:nvSpPr>
        <p:spPr>
          <a:xfrm rot="10800000">
            <a:off x="6120938" y="5530228"/>
            <a:ext cx="712696" cy="312728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A15ECE-C022-F90D-72D4-5F311D97350E}"/>
              </a:ext>
            </a:extLst>
          </p:cNvPr>
          <p:cNvSpPr/>
          <p:nvPr/>
        </p:nvSpPr>
        <p:spPr>
          <a:xfrm rot="16200000">
            <a:off x="4831578" y="3707058"/>
            <a:ext cx="3922273" cy="2338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E1E51B-BA26-7F2F-E798-B89212751C1E}"/>
              </a:ext>
            </a:extLst>
          </p:cNvPr>
          <p:cNvSpPr txBox="1"/>
          <p:nvPr/>
        </p:nvSpPr>
        <p:spPr>
          <a:xfrm>
            <a:off x="5386890" y="3235528"/>
            <a:ext cx="112727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Repeated</a:t>
            </a:r>
          </a:p>
          <a:p>
            <a:r>
              <a:rPr lang="en-US" dirty="0"/>
              <a:t>block</a:t>
            </a:r>
            <a:endParaRPr lang="en-NL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753923-2ED5-D25B-352F-52B0CE190FA0}"/>
              </a:ext>
            </a:extLst>
          </p:cNvPr>
          <p:cNvSpPr/>
          <p:nvPr/>
        </p:nvSpPr>
        <p:spPr>
          <a:xfrm rot="10800000">
            <a:off x="6157815" y="3944796"/>
            <a:ext cx="712696" cy="312728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DBF2-23C3-4AB6-15BC-E91A6204D3ED}"/>
              </a:ext>
            </a:extLst>
          </p:cNvPr>
          <p:cNvSpPr txBox="1"/>
          <p:nvPr/>
        </p:nvSpPr>
        <p:spPr>
          <a:xfrm>
            <a:off x="7476979" y="1607438"/>
            <a:ext cx="117930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Values for</a:t>
            </a:r>
          </a:p>
          <a:p>
            <a:r>
              <a:rPr lang="en-US" dirty="0"/>
              <a:t>Scenario 1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51EA2-6740-B9FF-152A-F8794A97977E}"/>
              </a:ext>
            </a:extLst>
          </p:cNvPr>
          <p:cNvSpPr txBox="1"/>
          <p:nvPr/>
        </p:nvSpPr>
        <p:spPr>
          <a:xfrm>
            <a:off x="7472519" y="3156495"/>
            <a:ext cx="117930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Values for</a:t>
            </a:r>
          </a:p>
          <a:p>
            <a:r>
              <a:rPr lang="en-US" dirty="0"/>
              <a:t>Scenario 2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CFC60-0E1D-1941-8F2A-9ACB89B2CC72}"/>
              </a:ext>
            </a:extLst>
          </p:cNvPr>
          <p:cNvSpPr txBox="1"/>
          <p:nvPr/>
        </p:nvSpPr>
        <p:spPr>
          <a:xfrm>
            <a:off x="7458420" y="4930138"/>
            <a:ext cx="128477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Values for</a:t>
            </a:r>
          </a:p>
          <a:p>
            <a:r>
              <a:rPr lang="en-US" dirty="0"/>
              <a:t>Scenario …</a:t>
            </a:r>
            <a:endParaRPr lang="en-NL" dirty="0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AAB01FEE-192E-E4FD-1C64-CC3D270189B5}"/>
              </a:ext>
            </a:extLst>
          </p:cNvPr>
          <p:cNvSpPr/>
          <p:nvPr/>
        </p:nvSpPr>
        <p:spPr>
          <a:xfrm>
            <a:off x="2084783" y="1389014"/>
            <a:ext cx="426909" cy="1403797"/>
          </a:xfrm>
          <a:prstGeom prst="up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36CF3D-E4C9-B14A-4E9E-DF4B1832B603}"/>
              </a:ext>
            </a:extLst>
          </p:cNvPr>
          <p:cNvSpPr txBox="1"/>
          <p:nvPr/>
        </p:nvSpPr>
        <p:spPr>
          <a:xfrm>
            <a:off x="1132885" y="1651793"/>
            <a:ext cx="117930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 of Scenario 1</a:t>
            </a:r>
            <a:endParaRPr lang="en-NL" dirty="0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02D67E90-F705-B43A-9FB1-EE78ABCD25F0}"/>
              </a:ext>
            </a:extLst>
          </p:cNvPr>
          <p:cNvSpPr/>
          <p:nvPr/>
        </p:nvSpPr>
        <p:spPr>
          <a:xfrm>
            <a:off x="2043587" y="3115013"/>
            <a:ext cx="426909" cy="1403797"/>
          </a:xfrm>
          <a:prstGeom prst="up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EE3EC7D-72F7-188E-FD9A-4F17D0CB951F}"/>
              </a:ext>
            </a:extLst>
          </p:cNvPr>
          <p:cNvSpPr/>
          <p:nvPr/>
        </p:nvSpPr>
        <p:spPr>
          <a:xfrm>
            <a:off x="2043586" y="4898745"/>
            <a:ext cx="426909" cy="1403797"/>
          </a:xfrm>
          <a:prstGeom prst="upDown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7A8FD-E59C-8B7C-48B5-060D119700A6}"/>
              </a:ext>
            </a:extLst>
          </p:cNvPr>
          <p:cNvSpPr txBox="1"/>
          <p:nvPr/>
        </p:nvSpPr>
        <p:spPr>
          <a:xfrm>
            <a:off x="1132884" y="3500817"/>
            <a:ext cx="117930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 of Scenario 2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9AA32-C65F-A93E-CE3B-F3B0234FCD66}"/>
              </a:ext>
            </a:extLst>
          </p:cNvPr>
          <p:cNvSpPr txBox="1"/>
          <p:nvPr/>
        </p:nvSpPr>
        <p:spPr>
          <a:xfrm>
            <a:off x="1132884" y="5382572"/>
            <a:ext cx="128961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 of Scenario …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82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518B-D21C-0787-FC24-E4B76DF4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final table for the analysis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DA65D1-0684-E2D9-61E4-63ED5B83B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406673"/>
              </p:ext>
            </p:extLst>
          </p:nvPr>
        </p:nvGraphicFramePr>
        <p:xfrm>
          <a:off x="579549" y="1026235"/>
          <a:ext cx="7501944" cy="5226459"/>
        </p:xfrm>
        <a:graphic>
          <a:graphicData uri="http://schemas.openxmlformats.org/drawingml/2006/table">
            <a:tbl>
              <a:tblPr/>
              <a:tblGrid>
                <a:gridCol w="592428">
                  <a:extLst>
                    <a:ext uri="{9D8B030D-6E8A-4147-A177-3AD203B41FA5}">
                      <a16:colId xmlns:a16="http://schemas.microsoft.com/office/drawing/2014/main" val="890935229"/>
                    </a:ext>
                  </a:extLst>
                </a:gridCol>
                <a:gridCol w="1627080">
                  <a:extLst>
                    <a:ext uri="{9D8B030D-6E8A-4147-A177-3AD203B41FA5}">
                      <a16:colId xmlns:a16="http://schemas.microsoft.com/office/drawing/2014/main" val="1619667224"/>
                    </a:ext>
                  </a:extLst>
                </a:gridCol>
                <a:gridCol w="1020973">
                  <a:extLst>
                    <a:ext uri="{9D8B030D-6E8A-4147-A177-3AD203B41FA5}">
                      <a16:colId xmlns:a16="http://schemas.microsoft.com/office/drawing/2014/main" val="448015916"/>
                    </a:ext>
                  </a:extLst>
                </a:gridCol>
                <a:gridCol w="865610">
                  <a:extLst>
                    <a:ext uri="{9D8B030D-6E8A-4147-A177-3AD203B41FA5}">
                      <a16:colId xmlns:a16="http://schemas.microsoft.com/office/drawing/2014/main" val="149521862"/>
                    </a:ext>
                  </a:extLst>
                </a:gridCol>
                <a:gridCol w="865610">
                  <a:extLst>
                    <a:ext uri="{9D8B030D-6E8A-4147-A177-3AD203B41FA5}">
                      <a16:colId xmlns:a16="http://schemas.microsoft.com/office/drawing/2014/main" val="3146605893"/>
                    </a:ext>
                  </a:extLst>
                </a:gridCol>
                <a:gridCol w="865610">
                  <a:extLst>
                    <a:ext uri="{9D8B030D-6E8A-4147-A177-3AD203B41FA5}">
                      <a16:colId xmlns:a16="http://schemas.microsoft.com/office/drawing/2014/main" val="1213504653"/>
                    </a:ext>
                  </a:extLst>
                </a:gridCol>
                <a:gridCol w="865610">
                  <a:extLst>
                    <a:ext uri="{9D8B030D-6E8A-4147-A177-3AD203B41FA5}">
                      <a16:colId xmlns:a16="http://schemas.microsoft.com/office/drawing/2014/main" val="2223398419"/>
                    </a:ext>
                  </a:extLst>
                </a:gridCol>
                <a:gridCol w="799023">
                  <a:extLst>
                    <a:ext uri="{9D8B030D-6E8A-4147-A177-3AD203B41FA5}">
                      <a16:colId xmlns:a16="http://schemas.microsoft.com/office/drawing/2014/main" val="2187584403"/>
                    </a:ext>
                  </a:extLst>
                </a:gridCol>
              </a:tblGrid>
              <a:tr h="9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Scenario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 K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961187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Path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090767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Path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796511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Path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6570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Path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09483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Path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1950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68103"/>
                  </a:ext>
                </a:extLst>
              </a:tr>
              <a:tr h="91842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36095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NCSC-2023-0277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739915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38769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User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17447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User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61934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User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989165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1228"/>
                  </a:ext>
                </a:extLst>
              </a:tr>
              <a:tr h="91842"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89510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403456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23033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A125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900241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A126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Slice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28169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2923"/>
                  </a:ext>
                </a:extLst>
              </a:tr>
              <a:tr h="254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XSS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13" marR="1913" marT="1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1082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67D-A80C-0735-69C1-5F28D930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B590-E437-516E-4E25-55A52EF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B5BE-0F26-0B42-2EAE-00AB3A27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BDDB2-686A-F304-B9DB-54B1BB552250}"/>
              </a:ext>
            </a:extLst>
          </p:cNvPr>
          <p:cNvSpPr/>
          <p:nvPr/>
        </p:nvSpPr>
        <p:spPr>
          <a:xfrm>
            <a:off x="3755052" y="1026234"/>
            <a:ext cx="3206840" cy="5226459"/>
          </a:xfrm>
          <a:prstGeom prst="rect">
            <a:avLst/>
          </a:prstGeom>
          <a:solidFill>
            <a:srgbClr val="0099FF">
              <a:alpha val="4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01FC-9E62-5AAC-9AB3-5DC98B8114F1}"/>
              </a:ext>
            </a:extLst>
          </p:cNvPr>
          <p:cNvSpPr txBox="1"/>
          <p:nvPr/>
        </p:nvSpPr>
        <p:spPr>
          <a:xfrm>
            <a:off x="4061168" y="2481641"/>
            <a:ext cx="276673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use this part  with the scenarios to create the final group we really want and then we can delete it</a:t>
            </a:r>
            <a:endParaRPr lang="en-NL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48D41CB-4B48-89F6-0776-7CE994A78D5A}"/>
              </a:ext>
            </a:extLst>
          </p:cNvPr>
          <p:cNvSpPr/>
          <p:nvPr/>
        </p:nvSpPr>
        <p:spPr>
          <a:xfrm rot="16200000">
            <a:off x="2750712" y="2327051"/>
            <a:ext cx="746975" cy="1530401"/>
          </a:xfrm>
          <a:prstGeom prst="up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80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D54-DDEB-C4C7-603E-E9BE508F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Caveat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A07B-89C3-176C-4BC5-E8F8B5E7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have “recycled” the participants</a:t>
            </a:r>
          </a:p>
          <a:p>
            <a:pPr lvl="1"/>
            <a:r>
              <a:rPr lang="en-GB" dirty="0"/>
              <a:t>This cannot be done in medicine as the participant is typically “radically changed” after the intervention </a:t>
            </a:r>
            <a:r>
              <a:rPr lang="en-GB" dirty="0">
                <a:sym typeface="Wingdings" panose="05000000000000000000" pitchFamily="2" charset="2"/>
              </a:rPr>
              <a:t> vaccine, used antibiotics, surgery vs chemistry for cancer etc.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Here depends  a single vulnerability assessment is not going to change you much</a:t>
            </a:r>
          </a:p>
          <a:p>
            <a:pPr lvl="2"/>
            <a:r>
              <a:rPr lang="en-GB" dirty="0"/>
              <a:t>In some case you don’t know (e.g. pen-tested planes not used for flights)</a:t>
            </a:r>
          </a:p>
          <a:p>
            <a:r>
              <a:rPr lang="en-GB" dirty="0"/>
              <a:t>This is called a cross-over design since the same participant crosses over from an intervention to another</a:t>
            </a:r>
          </a:p>
          <a:p>
            <a:r>
              <a:rPr lang="en-GB" dirty="0"/>
              <a:t>What can happen?</a:t>
            </a:r>
          </a:p>
          <a:p>
            <a:pPr lvl="1"/>
            <a:r>
              <a:rPr lang="en-GB" dirty="0"/>
              <a:t>If the scenario is sufficiently different it should not be a problem</a:t>
            </a:r>
          </a:p>
          <a:p>
            <a:pPr lvl="1"/>
            <a:r>
              <a:rPr lang="en-GB" dirty="0"/>
              <a:t>If the scenario is too similar then there could be a learning effect and it must be mitigated</a:t>
            </a:r>
          </a:p>
          <a:p>
            <a:pPr lvl="2"/>
            <a:r>
              <a:rPr lang="en-GB" dirty="0"/>
              <a:t>the second time is better just because I have done it twice.. The eight is better because …</a:t>
            </a:r>
          </a:p>
          <a:p>
            <a:pPr lvl="2"/>
            <a:r>
              <a:rPr lang="en-GB" dirty="0"/>
              <a:t>So there must be also some balance in the order in which interventions are presented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Some sequence starts with X, and others starts with  Y etc.</a:t>
            </a:r>
          </a:p>
          <a:p>
            <a:r>
              <a:rPr lang="en-GB" dirty="0"/>
              <a:t>Check the paper for more formal details.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8C59-2201-BD70-F953-BA7DC994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1FDE-D0C9-7905-E2EF-35C3211C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0383-64C5-893D-2920-B5F0CE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8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FCD7-58A3-F545-258E-7ADF1F83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Story Short…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A11-CBF0-FD7C-DE2B-C4B2F9AB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are using Groups 1, 2, …, K in your report then the report is wrong </a:t>
            </a:r>
          </a:p>
          <a:p>
            <a:pPr lvl="1"/>
            <a:r>
              <a:rPr lang="en-GB" dirty="0"/>
              <a:t>you are not actually testing any intervention, just the Taguchi design group</a:t>
            </a:r>
          </a:p>
          <a:p>
            <a:pPr lvl="1"/>
            <a:r>
              <a:rPr lang="en-GB" dirty="0"/>
              <a:t>Could make sense as an advanced control but not at this point</a:t>
            </a:r>
          </a:p>
          <a:p>
            <a:r>
              <a:rPr lang="en-GB" dirty="0"/>
              <a:t>Process just shown can be done for any of preferred intervention and any preferred metric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1244-D35B-357A-AFFE-981F5B85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591D-2178-11FD-2C78-44BDB5F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748A-7130-BEF5-F753-ECE81B9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 a brief description of the task</a:t>
            </a:r>
          </a:p>
          <a:p>
            <a:r>
              <a:rPr lang="en-US" dirty="0"/>
              <a:t>Accepted the possibility of using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didn’t accept your data will not be shared, so can’t be there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Answered some general questions on the background</a:t>
            </a:r>
          </a:p>
          <a:p>
            <a:r>
              <a:rPr lang="en-US" dirty="0">
                <a:sym typeface="Wingdings" panose="05000000000000000000" pitchFamily="2" charset="2"/>
              </a:rPr>
              <a:t>Inspected four different code files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each source code fragments answered a number of questions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Identified the vulnerable lines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Write the motivation for choosing the vulnerable lines</a:t>
            </a:r>
          </a:p>
          <a:p>
            <a:r>
              <a:rPr lang="en-US" dirty="0">
                <a:sym typeface="Wingdings" panose="05000000000000000000" pitchFamily="2" charset="2"/>
              </a:rPr>
              <a:t>The source code fragments files were randomly assigned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Security Experiments and Measurements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8D1-B34A-4AEE-8FE1-2907866B0B8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3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0D27-BC87-C6D8-4FEF-A1D1963B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19825" cy="836612"/>
          </a:xfrm>
        </p:spPr>
        <p:txBody>
          <a:bodyPr/>
          <a:lstStyle/>
          <a:p>
            <a:r>
              <a:rPr lang="en-US" dirty="0"/>
              <a:t>Example of a </a:t>
            </a:r>
            <a:r>
              <a:rPr lang="en-US" dirty="0">
                <a:sym typeface="Wingdings" panose="05000000000000000000" pitchFamily="2" charset="2"/>
              </a:rPr>
              <a:t>source code fragments 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4731-62A9-7B8F-88FD-5CEFA8B2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BA67-DE66-916D-01D7-73C0A75B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3E87-CC24-AA05-1F75-2E396853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FD8B2-0440-E449-86D0-34D8C080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988"/>
            <a:ext cx="9144000" cy="40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1043-EB35-77A1-A23E-2ED3E2CB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experiment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D6F8-2ABE-10D2-5040-92C637A32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12C6-EDE4-8F12-95C4-B9E21AB6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943-EBA4-46FE-AD97-60EFDB72B2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999F-021F-8D8C-32E7-6E7A56E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6266-71A1-2015-F247-3253325C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3560-E500-77B6-2C8C-07C40E96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– 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869C-6724-568F-6443-F8938636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scenario has different manipulations/intervention</a:t>
            </a:r>
          </a:p>
          <a:p>
            <a:r>
              <a:rPr lang="en-US" dirty="0"/>
              <a:t>The type of vulnerability </a:t>
            </a:r>
          </a:p>
          <a:p>
            <a:pPr lvl="1"/>
            <a:r>
              <a:rPr lang="en-US" dirty="0"/>
              <a:t>Path Traversal, User Injection, XSS, </a:t>
            </a:r>
            <a:r>
              <a:rPr lang="en-US" dirty="0" err="1"/>
              <a:t>DoS</a:t>
            </a:r>
            <a:endParaRPr lang="en-US" dirty="0"/>
          </a:p>
          <a:p>
            <a:r>
              <a:rPr lang="en-US" dirty="0"/>
              <a:t>Type of </a:t>
            </a:r>
            <a:r>
              <a:rPr lang="en-US" dirty="0">
                <a:sym typeface="Wingdings" panose="05000000000000000000" pitchFamily="2" charset="2"/>
              </a:rPr>
              <a:t>source code fragments </a:t>
            </a:r>
            <a:endParaRPr lang="en-US" dirty="0"/>
          </a:p>
          <a:p>
            <a:pPr lvl="1"/>
            <a:r>
              <a:rPr lang="en-US" dirty="0"/>
              <a:t>Original file vs slice of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16C3-F0CF-01ED-0A7D-B91C50D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FECC-FB5E-E0EC-8906-A1760F06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A4BD-906D-9D9A-0979-7B948BC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C935-9E5F-EB5E-8E31-55C02E9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intervention?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37C0-DA54-44E1-699E-BF91DE8D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Depend on what is interesting for you</a:t>
            </a:r>
          </a:p>
          <a:p>
            <a:pPr lvl="1"/>
            <a:r>
              <a:rPr lang="en-US" dirty="0"/>
              <a:t>Inspecting a slice of </a:t>
            </a:r>
            <a:r>
              <a:rPr lang="en-US" dirty="0">
                <a:sym typeface="Wingdings" panose="05000000000000000000" pitchFamily="2" charset="2"/>
              </a:rPr>
              <a:t>source code fragment</a:t>
            </a:r>
            <a:r>
              <a:rPr lang="en-US" dirty="0"/>
              <a:t> helps to identify more vulnerabilities </a:t>
            </a:r>
          </a:p>
          <a:p>
            <a:pPr lvl="1"/>
            <a:r>
              <a:rPr lang="en-US" dirty="0"/>
              <a:t>It is easier to identify one type of vulnerability respect another one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6DBAD7-F62B-4732-BC4F-CBD680CCC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we expect:</a:t>
            </a:r>
          </a:p>
          <a:p>
            <a:pPr lvl="1"/>
            <a:r>
              <a:rPr lang="en-US" dirty="0"/>
              <a:t>There should be a difference between in the intervention levels </a:t>
            </a:r>
          </a:p>
          <a:p>
            <a:pPr lvl="1"/>
            <a:r>
              <a:rPr lang="en-US" dirty="0"/>
              <a:t>Difference, if we expect to check equivalence this is possible but more complicated.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When inspecting a slice of </a:t>
            </a:r>
            <a:r>
              <a:rPr lang="en-US" dirty="0">
                <a:sym typeface="Wingdings" panose="05000000000000000000" pitchFamily="2" charset="2"/>
              </a:rPr>
              <a:t>source code fragment</a:t>
            </a:r>
            <a:r>
              <a:rPr lang="en-US" dirty="0"/>
              <a:t> more vulnerabilities are found</a:t>
            </a:r>
          </a:p>
          <a:p>
            <a:pPr lvl="1"/>
            <a:r>
              <a:rPr lang="en-US" dirty="0"/>
              <a:t>It is easier to identify the vulnerable lines for vulnerability X rather than vulnerability Y</a:t>
            </a: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C7FD-C42D-42AF-4671-CD4296FB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8D-B3E1-4E63-BF84-BA3F61B237E8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E0B1-59EF-3D0E-FEE5-C24D2B60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1D16-139C-9666-136D-B22E39B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EF9-CBAE-3557-1589-839A9B6D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6" y="274638"/>
            <a:ext cx="7019778" cy="836612"/>
          </a:xfrm>
        </p:spPr>
        <p:txBody>
          <a:bodyPr/>
          <a:lstStyle/>
          <a:p>
            <a:r>
              <a:rPr lang="en-US" dirty="0"/>
              <a:t>Function containing the vulnerable lines – Original file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3CE1-10C1-F9CA-F28D-B0EB1053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E29-27BE-40BA-B193-1486B0A2238C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3341-0110-DA31-151E-24617FCD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Fabio Massacci - Security Experiments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14D26-C7B0-8536-E4F2-950BAE2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CC23-C840-F64A-868D-8B0138AB6D4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6DC12-23D0-0D44-B9D6-CEB2A09A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" y="1411420"/>
            <a:ext cx="8541572" cy="4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22930</TotalTime>
  <Words>3111</Words>
  <Application>Microsoft Macintosh PowerPoint</Application>
  <PresentationFormat>On-screen Show (4:3)</PresentationFormat>
  <Paragraphs>1224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 Narrow</vt:lpstr>
      <vt:lpstr>Arial</vt:lpstr>
      <vt:lpstr>Calibri</vt:lpstr>
      <vt:lpstr>Wingdings</vt:lpstr>
      <vt:lpstr>Office Theme</vt:lpstr>
      <vt:lpstr>Security Experiments  The FNI Experiment </vt:lpstr>
      <vt:lpstr>Purpose of this Material</vt:lpstr>
      <vt:lpstr>What Happened During the Experiment</vt:lpstr>
      <vt:lpstr>What Happened</vt:lpstr>
      <vt:lpstr>Example of a source code fragments </vt:lpstr>
      <vt:lpstr>Understanding the experiment</vt:lpstr>
      <vt:lpstr>What happened – II</vt:lpstr>
      <vt:lpstr>What is the intervention?</vt:lpstr>
      <vt:lpstr>Function containing the vulnerable lines – Original file</vt:lpstr>
      <vt:lpstr>Function containing the vulnerable lines – Slice file</vt:lpstr>
      <vt:lpstr>Different interventions are shown to different people – Original vs Slice</vt:lpstr>
      <vt:lpstr>So what we can conclude? Original vs Slice</vt:lpstr>
      <vt:lpstr>Measuring the intervention</vt:lpstr>
      <vt:lpstr>The questions are possible measures</vt:lpstr>
      <vt:lpstr>More questions are on background</vt:lpstr>
      <vt:lpstr>Measures in the FNI Case</vt:lpstr>
      <vt:lpstr>More measures in the FNI case</vt:lpstr>
      <vt:lpstr>Ideal experiment</vt:lpstr>
      <vt:lpstr>So what we should do… </vt:lpstr>
      <vt:lpstr>We should get a dataset such as</vt:lpstr>
      <vt:lpstr>And then…</vt:lpstr>
      <vt:lpstr>And then… (contd)</vt:lpstr>
      <vt:lpstr>Real experiment</vt:lpstr>
      <vt:lpstr>But we often don’t have enough participants</vt:lpstr>
      <vt:lpstr>So what we should do… </vt:lpstr>
      <vt:lpstr>What we start as raw data…</vt:lpstr>
      <vt:lpstr>Taguchi Design of the Ground Truth Table</vt:lpstr>
      <vt:lpstr>We must re-arrange the data</vt:lpstr>
      <vt:lpstr>Lookup Table</vt:lpstr>
      <vt:lpstr>What we start as raw data…</vt:lpstr>
      <vt:lpstr>So we get…</vt:lpstr>
      <vt:lpstr>The final table for the analysis</vt:lpstr>
      <vt:lpstr>Some Caveat</vt:lpstr>
      <vt:lpstr>Long Story Short…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technologies</dc:title>
  <dc:creator>Luca</dc:creator>
  <cp:lastModifiedBy>Microsoft Office User</cp:lastModifiedBy>
  <cp:revision>668</cp:revision>
  <cp:lastPrinted>2020-05-28T02:50:51Z</cp:lastPrinted>
  <dcterms:created xsi:type="dcterms:W3CDTF">2015-09-10T08:38:36Z</dcterms:created>
  <dcterms:modified xsi:type="dcterms:W3CDTF">2025-01-16T11:26:37Z</dcterms:modified>
</cp:coreProperties>
</file>