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9C6A29F-80E6-2D4D-862B-0388E9A99F70}">
          <p14:sldIdLst>
            <p14:sldId id="256"/>
            <p14:sldId id="257"/>
            <p14:sldId id="258"/>
            <p14:sldId id="259"/>
            <p14:sldId id="260"/>
            <p14:sldId id="261"/>
            <p14:sldId id="262"/>
            <p14:sldId id="263"/>
            <p14:sldId id="264"/>
            <p14:sldId id="265"/>
            <p14:sldId id="266"/>
            <p14:sldId id="267"/>
            <p14:sldId id="268"/>
            <p14:sldId id="269"/>
            <p14:sldId id="270"/>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2"/>
    <p:restoredTop sz="96053"/>
  </p:normalViewPr>
  <p:slideViewPr>
    <p:cSldViewPr snapToGrid="0" snapToObjects="1">
      <p:cViewPr varScale="1">
        <p:scale>
          <a:sx n="102" d="100"/>
          <a:sy n="102" d="100"/>
        </p:scale>
        <p:origin x="216"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7/6/20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7/6/20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7/6/20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7/6/20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7/6/20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7/6/20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15C93-AD05-4447-91EA-0902FAC22466}"/>
              </a:ext>
            </a:extLst>
          </p:cNvPr>
          <p:cNvSpPr>
            <a:spLocks noGrp="1"/>
          </p:cNvSpPr>
          <p:nvPr>
            <p:ph type="ctrTitle"/>
          </p:nvPr>
        </p:nvSpPr>
        <p:spPr/>
        <p:txBody>
          <a:bodyPr/>
          <a:lstStyle/>
          <a:p>
            <a:r>
              <a:rPr lang="en-US" b="1" dirty="0"/>
              <a:t>Predicting the Ideal Location for a New Restaurant in Baton Rouge, Louisiana</a:t>
            </a:r>
            <a:endParaRPr lang="en-US" dirty="0"/>
          </a:p>
        </p:txBody>
      </p:sp>
      <p:sp>
        <p:nvSpPr>
          <p:cNvPr id="3" name="Subtitle 2">
            <a:extLst>
              <a:ext uri="{FF2B5EF4-FFF2-40B4-BE49-F238E27FC236}">
                <a16:creationId xmlns:a16="http://schemas.microsoft.com/office/drawing/2014/main" id="{B89412C9-B468-5F41-9CBB-3F73C6CAC575}"/>
              </a:ext>
            </a:extLst>
          </p:cNvPr>
          <p:cNvSpPr>
            <a:spLocks noGrp="1"/>
          </p:cNvSpPr>
          <p:nvPr>
            <p:ph type="subTitle" idx="1"/>
          </p:nvPr>
        </p:nvSpPr>
        <p:spPr/>
        <p:txBody>
          <a:bodyPr/>
          <a:lstStyle/>
          <a:p>
            <a:r>
              <a:rPr lang="en-US" dirty="0"/>
              <a:t>Olevia Sharbaugh</a:t>
            </a:r>
          </a:p>
          <a:p>
            <a:r>
              <a:rPr lang="en-US" dirty="0"/>
              <a:t>July 6, 2020</a:t>
            </a:r>
          </a:p>
          <a:p>
            <a:endParaRPr lang="en-US" dirty="0"/>
          </a:p>
        </p:txBody>
      </p:sp>
    </p:spTree>
    <p:extLst>
      <p:ext uri="{BB962C8B-B14F-4D97-AF65-F5344CB8AC3E}">
        <p14:creationId xmlns:p14="http://schemas.microsoft.com/office/powerpoint/2010/main" val="1278027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3F69A-21AC-5B42-BD5C-9DB17B70B36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7623111-9555-C740-9972-4363008A4C35}"/>
              </a:ext>
            </a:extLst>
          </p:cNvPr>
          <p:cNvSpPr>
            <a:spLocks noGrp="1"/>
          </p:cNvSpPr>
          <p:nvPr>
            <p:ph idx="1"/>
          </p:nvPr>
        </p:nvSpPr>
        <p:spPr>
          <a:xfrm>
            <a:off x="1104293" y="1276305"/>
            <a:ext cx="8946541" cy="1842677"/>
          </a:xfrm>
        </p:spPr>
        <p:txBody>
          <a:bodyPr/>
          <a:lstStyle/>
          <a:p>
            <a:pPr marL="0" indent="0">
              <a:buNone/>
            </a:pPr>
            <a:r>
              <a:rPr lang="en-US" dirty="0"/>
              <a:t>Cluster 5</a:t>
            </a:r>
          </a:p>
          <a:p>
            <a:pPr lvl="1"/>
            <a:r>
              <a:rPr lang="en-US" dirty="0"/>
              <a:t>The final cluster includes only 3 neighborhoods whose top five most common venues include a “food” venue. </a:t>
            </a:r>
          </a:p>
          <a:p>
            <a:pPr lvl="1"/>
            <a:r>
              <a:rPr lang="en-US" dirty="0"/>
              <a:t>This cluster also lists the most common venue for two out of the three neighborhoods as an intersection. </a:t>
            </a:r>
          </a:p>
        </p:txBody>
      </p:sp>
      <p:pic>
        <p:nvPicPr>
          <p:cNvPr id="4" name="Picture 3">
            <a:extLst>
              <a:ext uri="{FF2B5EF4-FFF2-40B4-BE49-F238E27FC236}">
                <a16:creationId xmlns:a16="http://schemas.microsoft.com/office/drawing/2014/main" id="{53E41241-702A-BA4E-B9EF-6D3953DB5864}"/>
              </a:ext>
            </a:extLst>
          </p:cNvPr>
          <p:cNvPicPr/>
          <p:nvPr/>
        </p:nvPicPr>
        <p:blipFill>
          <a:blip r:embed="rId2">
            <a:extLst>
              <a:ext uri="{28A0092B-C50C-407E-A947-70E740481C1C}">
                <a14:useLocalDpi xmlns:a14="http://schemas.microsoft.com/office/drawing/2010/main" val="0"/>
              </a:ext>
            </a:extLst>
          </a:blip>
          <a:stretch>
            <a:fillRect/>
          </a:stretch>
        </p:blipFill>
        <p:spPr>
          <a:xfrm>
            <a:off x="305844" y="3356787"/>
            <a:ext cx="11643986" cy="1929197"/>
          </a:xfrm>
          <a:prstGeom prst="rect">
            <a:avLst/>
          </a:prstGeom>
        </p:spPr>
      </p:pic>
    </p:spTree>
    <p:extLst>
      <p:ext uri="{BB962C8B-B14F-4D97-AF65-F5344CB8AC3E}">
        <p14:creationId xmlns:p14="http://schemas.microsoft.com/office/powerpoint/2010/main" val="296820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75B39-F075-5145-A38B-3EC16B5C50D3}"/>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542A6CF7-ADC4-024E-A110-4797DDAF5E79}"/>
              </a:ext>
            </a:extLst>
          </p:cNvPr>
          <p:cNvSpPr>
            <a:spLocks noGrp="1"/>
          </p:cNvSpPr>
          <p:nvPr>
            <p:ph idx="1"/>
          </p:nvPr>
        </p:nvSpPr>
        <p:spPr/>
        <p:txBody>
          <a:bodyPr>
            <a:normAutofit fontScale="92500" lnSpcReduction="20000"/>
          </a:bodyPr>
          <a:lstStyle/>
          <a:p>
            <a:r>
              <a:rPr lang="en-US" dirty="0"/>
              <a:t>farmers markets do not appear on any neighborhoods top ten most common venues, therefore, the presence of farmers markets in Baton Rouge neighborhoods cannot be considered </a:t>
            </a:r>
          </a:p>
          <a:p>
            <a:r>
              <a:rPr lang="en-US" dirty="0"/>
              <a:t>Examining Cluster 5,</a:t>
            </a:r>
          </a:p>
          <a:p>
            <a:pPr lvl="1"/>
            <a:r>
              <a:rPr lang="en-US" dirty="0"/>
              <a:t>only three neighborhoods located in this cluster and two of those three have an intersection listed as their most common venue. </a:t>
            </a:r>
          </a:p>
          <a:p>
            <a:pPr lvl="1"/>
            <a:r>
              <a:rPr lang="en-US" dirty="0"/>
              <a:t>an intersection is not ideal as a population drawing venue. </a:t>
            </a:r>
          </a:p>
          <a:p>
            <a:pPr lvl="1"/>
            <a:r>
              <a:rPr lang="en-US" dirty="0"/>
              <a:t>They have a “food” venue listed in their top five most common so this cluster may already be saturated.</a:t>
            </a:r>
          </a:p>
          <a:p>
            <a:pPr lvl="1"/>
            <a:r>
              <a:rPr lang="en-US" dirty="0"/>
              <a:t> The neighborhoods also have below average population counts at 5966, 4430, and 1624. </a:t>
            </a:r>
          </a:p>
          <a:p>
            <a:pPr lvl="1"/>
            <a:r>
              <a:rPr lang="en-US" dirty="0"/>
              <a:t>The average population for neighborhoods in Baton Rouge City is around 7,065. </a:t>
            </a:r>
          </a:p>
          <a:p>
            <a:pPr lvl="1"/>
            <a:r>
              <a:rPr lang="en-US" dirty="0"/>
              <a:t>Due to these factors, opening a restaurant in the neighborhoods located in cluster 5 is not ideal. </a:t>
            </a:r>
          </a:p>
        </p:txBody>
      </p:sp>
    </p:spTree>
    <p:extLst>
      <p:ext uri="{BB962C8B-B14F-4D97-AF65-F5344CB8AC3E}">
        <p14:creationId xmlns:p14="http://schemas.microsoft.com/office/powerpoint/2010/main" val="4086543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5E8C8-C5EF-654A-8978-10C68CD5279F}"/>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DC702CC4-5331-5744-BEB9-7BB0E807848D}"/>
              </a:ext>
            </a:extLst>
          </p:cNvPr>
          <p:cNvSpPr>
            <a:spLocks noGrp="1"/>
          </p:cNvSpPr>
          <p:nvPr>
            <p:ph idx="1"/>
          </p:nvPr>
        </p:nvSpPr>
        <p:spPr/>
        <p:txBody>
          <a:bodyPr/>
          <a:lstStyle/>
          <a:p>
            <a:r>
              <a:rPr lang="en-US" dirty="0"/>
              <a:t>Cluster 4</a:t>
            </a:r>
          </a:p>
          <a:p>
            <a:pPr lvl="1"/>
            <a:r>
              <a:rPr lang="en-US" dirty="0"/>
              <a:t>there are only two neighborhoods located in this cluster and the top venue for one of these is a pizza place and it is the second most common venue for the other. </a:t>
            </a:r>
          </a:p>
          <a:p>
            <a:pPr lvl="1"/>
            <a:r>
              <a:rPr lang="en-US" dirty="0"/>
              <a:t>There are no population drawing venues located in the top ten most common venues of this cluster. </a:t>
            </a:r>
          </a:p>
          <a:p>
            <a:pPr lvl="1"/>
            <a:r>
              <a:rPr lang="en-US" dirty="0"/>
              <a:t>They have a various food service venues located in their top ten so this cluster may also be saturated.</a:t>
            </a:r>
          </a:p>
          <a:p>
            <a:pPr lvl="1"/>
            <a:r>
              <a:rPr lang="en-US" dirty="0"/>
              <a:t> The neighborhoods also have below average population counts at 6857, and 4152. </a:t>
            </a:r>
          </a:p>
          <a:p>
            <a:pPr lvl="1"/>
            <a:r>
              <a:rPr lang="en-US" dirty="0"/>
              <a:t>Due to these factors, opening a restaurant in the neighborhoods located in cluster 4 is also not ideal. </a:t>
            </a:r>
          </a:p>
        </p:txBody>
      </p:sp>
    </p:spTree>
    <p:extLst>
      <p:ext uri="{BB962C8B-B14F-4D97-AF65-F5344CB8AC3E}">
        <p14:creationId xmlns:p14="http://schemas.microsoft.com/office/powerpoint/2010/main" val="160026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51811-DBD9-FB4E-93FC-BD7E8A262A82}"/>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A42E5186-44BB-FE47-BD3E-45B386A15FD4}"/>
              </a:ext>
            </a:extLst>
          </p:cNvPr>
          <p:cNvSpPr>
            <a:spLocks noGrp="1"/>
          </p:cNvSpPr>
          <p:nvPr>
            <p:ph idx="1"/>
          </p:nvPr>
        </p:nvSpPr>
        <p:spPr/>
        <p:txBody>
          <a:bodyPr/>
          <a:lstStyle/>
          <a:p>
            <a:r>
              <a:rPr lang="en-US" dirty="0"/>
              <a:t>Cluster 3</a:t>
            </a:r>
          </a:p>
          <a:p>
            <a:pPr lvl="1"/>
            <a:r>
              <a:rPr lang="en-US" dirty="0"/>
              <a:t>has only one neighborhood whose top venues include “food” and no population drawing venues. </a:t>
            </a:r>
          </a:p>
          <a:p>
            <a:pPr lvl="1"/>
            <a:r>
              <a:rPr lang="en-US" dirty="0"/>
              <a:t>It also have a very small population of only 3916. </a:t>
            </a:r>
          </a:p>
          <a:p>
            <a:pPr lvl="1"/>
            <a:r>
              <a:rPr lang="en-US" dirty="0"/>
              <a:t>Due to these factors, opening a restaurant in the Pollard neighborhood located in cluster 3 is not ideal. </a:t>
            </a:r>
          </a:p>
        </p:txBody>
      </p:sp>
    </p:spTree>
    <p:extLst>
      <p:ext uri="{BB962C8B-B14F-4D97-AF65-F5344CB8AC3E}">
        <p14:creationId xmlns:p14="http://schemas.microsoft.com/office/powerpoint/2010/main" val="3817354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507BF-BE3C-194F-9F0F-7AB214F14B16}"/>
              </a:ext>
            </a:extLst>
          </p:cNvPr>
          <p:cNvSpPr>
            <a:spLocks noGrp="1"/>
          </p:cNvSpPr>
          <p:nvPr>
            <p:ph type="title"/>
          </p:nvPr>
        </p:nvSpPr>
        <p:spPr/>
        <p:txBody>
          <a:bodyPr/>
          <a:lstStyle/>
          <a:p>
            <a:r>
              <a:rPr lang="en-US" dirty="0"/>
              <a:t>Discussion </a:t>
            </a:r>
          </a:p>
        </p:txBody>
      </p:sp>
      <p:sp>
        <p:nvSpPr>
          <p:cNvPr id="3" name="Content Placeholder 2">
            <a:extLst>
              <a:ext uri="{FF2B5EF4-FFF2-40B4-BE49-F238E27FC236}">
                <a16:creationId xmlns:a16="http://schemas.microsoft.com/office/drawing/2014/main" id="{BFAB8F09-F512-8B44-9A9F-2FC0B57DD704}"/>
              </a:ext>
            </a:extLst>
          </p:cNvPr>
          <p:cNvSpPr>
            <a:spLocks noGrp="1"/>
          </p:cNvSpPr>
          <p:nvPr>
            <p:ph idx="1"/>
          </p:nvPr>
        </p:nvSpPr>
        <p:spPr/>
        <p:txBody>
          <a:bodyPr>
            <a:normAutofit/>
          </a:bodyPr>
          <a:lstStyle/>
          <a:p>
            <a:r>
              <a:rPr lang="en-US" dirty="0"/>
              <a:t>Cluster 2</a:t>
            </a:r>
          </a:p>
          <a:p>
            <a:pPr lvl="1"/>
            <a:r>
              <a:rPr lang="en-US" dirty="0"/>
              <a:t>the largest cluster with a total of 44 neighborhoods.</a:t>
            </a:r>
          </a:p>
          <a:p>
            <a:pPr lvl="1"/>
            <a:r>
              <a:rPr lang="en-US" dirty="0"/>
              <a:t>a large majority include a restaurant of some capacity in their top five most common venues.</a:t>
            </a:r>
          </a:p>
          <a:p>
            <a:pPr lvl="1"/>
            <a:r>
              <a:rPr lang="en-US" dirty="0"/>
              <a:t>Many of the neighborhoods located in this cluster include population drawing venues like bars, parks, scenic lookouts, art galleries, and many more. </a:t>
            </a:r>
          </a:p>
          <a:p>
            <a:pPr lvl="1"/>
            <a:r>
              <a:rPr lang="en-US" dirty="0"/>
              <a:t>The population of many of these neighborhoods is also way above the average, though there is much variation. </a:t>
            </a:r>
          </a:p>
          <a:p>
            <a:pPr lvl="1"/>
            <a:r>
              <a:rPr lang="en-US" dirty="0"/>
              <a:t>When considering all of these factors together it is difficult to say with certainty if any of the neighborhoods in cluster 2 are viable to the opening of a new restaurant. </a:t>
            </a:r>
          </a:p>
        </p:txBody>
      </p:sp>
    </p:spTree>
    <p:extLst>
      <p:ext uri="{BB962C8B-B14F-4D97-AF65-F5344CB8AC3E}">
        <p14:creationId xmlns:p14="http://schemas.microsoft.com/office/powerpoint/2010/main" val="1961731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7EA12-6D01-E041-A29E-1DD64B6A5BAF}"/>
              </a:ext>
            </a:extLst>
          </p:cNvPr>
          <p:cNvSpPr>
            <a:spLocks noGrp="1"/>
          </p:cNvSpPr>
          <p:nvPr>
            <p:ph type="title"/>
          </p:nvPr>
        </p:nvSpPr>
        <p:spPr/>
        <p:txBody>
          <a:bodyPr/>
          <a:lstStyle/>
          <a:p>
            <a:r>
              <a:rPr lang="en-US" dirty="0"/>
              <a:t>Discussion </a:t>
            </a:r>
          </a:p>
        </p:txBody>
      </p:sp>
      <p:sp>
        <p:nvSpPr>
          <p:cNvPr id="3" name="Content Placeholder 2">
            <a:extLst>
              <a:ext uri="{FF2B5EF4-FFF2-40B4-BE49-F238E27FC236}">
                <a16:creationId xmlns:a16="http://schemas.microsoft.com/office/drawing/2014/main" id="{E4F81ABB-4741-FC44-81DF-C19F5E4C853C}"/>
              </a:ext>
            </a:extLst>
          </p:cNvPr>
          <p:cNvSpPr>
            <a:spLocks noGrp="1"/>
          </p:cNvSpPr>
          <p:nvPr>
            <p:ph idx="1"/>
          </p:nvPr>
        </p:nvSpPr>
        <p:spPr/>
        <p:txBody>
          <a:bodyPr>
            <a:normAutofit fontScale="92500"/>
          </a:bodyPr>
          <a:lstStyle/>
          <a:p>
            <a:r>
              <a:rPr lang="en-US" dirty="0"/>
              <a:t>Cluster 1</a:t>
            </a:r>
          </a:p>
          <a:p>
            <a:pPr lvl="1"/>
            <a:r>
              <a:rPr lang="en-US" dirty="0"/>
              <a:t>Cluster 1 contains three neighborhoods who all contain the same top ten most common venues. </a:t>
            </a:r>
          </a:p>
          <a:p>
            <a:pPr lvl="1"/>
            <a:r>
              <a:rPr lang="en-US" dirty="0"/>
              <a:t>Their first most common venue is a park which could certainly draw populations to these neighborhoods.</a:t>
            </a:r>
          </a:p>
          <a:p>
            <a:pPr lvl="1"/>
            <a:r>
              <a:rPr lang="en-US" dirty="0"/>
              <a:t>None of the top five most common venues of these neighborhoods include a restaurant, and in fact, there is not a legitimate restaurant listed in their top 10 most common venues, but rather a deli, dessert shop, and donut shop. </a:t>
            </a:r>
          </a:p>
          <a:p>
            <a:pPr lvl="1"/>
            <a:r>
              <a:rPr lang="en-US" dirty="0"/>
              <a:t>Lastly, the average population of all of the neighborhoods located in cluster 1 is 600 above the average population of Baton Rouge. </a:t>
            </a:r>
          </a:p>
          <a:p>
            <a:pPr lvl="1"/>
            <a:r>
              <a:rPr lang="en-US" dirty="0"/>
              <a:t>Due to these factors, opening a restaurant in the neighborhoods located in cluster 1 is seems to be the most ideal of any other neighborhoods.</a:t>
            </a:r>
          </a:p>
          <a:p>
            <a:pPr lvl="1"/>
            <a:endParaRPr lang="en-US" dirty="0"/>
          </a:p>
        </p:txBody>
      </p:sp>
    </p:spTree>
    <p:extLst>
      <p:ext uri="{BB962C8B-B14F-4D97-AF65-F5344CB8AC3E}">
        <p14:creationId xmlns:p14="http://schemas.microsoft.com/office/powerpoint/2010/main" val="2383088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A696E-E792-3E47-9E3B-E537A99F949D}"/>
              </a:ext>
            </a:extLst>
          </p:cNvPr>
          <p:cNvSpPr>
            <a:spLocks noGrp="1"/>
          </p:cNvSpPr>
          <p:nvPr>
            <p:ph type="title"/>
          </p:nvPr>
        </p:nvSpPr>
        <p:spPr>
          <a:xfrm>
            <a:off x="645130" y="289880"/>
            <a:ext cx="9404723" cy="1400530"/>
          </a:xfrm>
        </p:spPr>
        <p:txBody>
          <a:bodyPr/>
          <a:lstStyle/>
          <a:p>
            <a:r>
              <a:rPr lang="en-US" dirty="0"/>
              <a:t>Conclusion</a:t>
            </a:r>
          </a:p>
        </p:txBody>
      </p:sp>
      <p:sp>
        <p:nvSpPr>
          <p:cNvPr id="3" name="Content Placeholder 2">
            <a:extLst>
              <a:ext uri="{FF2B5EF4-FFF2-40B4-BE49-F238E27FC236}">
                <a16:creationId xmlns:a16="http://schemas.microsoft.com/office/drawing/2014/main" id="{A1C84016-C573-DB45-AD39-5360669A5D15}"/>
              </a:ext>
            </a:extLst>
          </p:cNvPr>
          <p:cNvSpPr>
            <a:spLocks noGrp="1"/>
          </p:cNvSpPr>
          <p:nvPr>
            <p:ph idx="1"/>
          </p:nvPr>
        </p:nvSpPr>
        <p:spPr>
          <a:xfrm>
            <a:off x="1103312" y="1164922"/>
            <a:ext cx="8946541" cy="5373664"/>
          </a:xfrm>
        </p:spPr>
        <p:txBody>
          <a:bodyPr>
            <a:normAutofit fontScale="92500" lnSpcReduction="20000"/>
          </a:bodyPr>
          <a:lstStyle/>
          <a:p>
            <a:r>
              <a:rPr lang="en-US" dirty="0"/>
              <a:t>Louisiana is a beautiful and culturally diverse state and it’s capital, Baton Rouge,  is an up and coming financial powerhouse with many new business opportunities developing every day.</a:t>
            </a:r>
          </a:p>
          <a:p>
            <a:r>
              <a:rPr lang="en-US" dirty="0"/>
              <a:t>It’s food tourism also makes it an ideal place to open a restaurant</a:t>
            </a:r>
          </a:p>
          <a:p>
            <a:r>
              <a:rPr lang="en-US" dirty="0"/>
              <a:t>However, there is intense competition in this market that make additional analysis imperative for a new business’ success</a:t>
            </a:r>
          </a:p>
          <a:p>
            <a:r>
              <a:rPr lang="en-US" dirty="0"/>
              <a:t>After thorough analysis, I conclude that Cluster 1 which includes Glen Oaks / Zion City, Fairwood, and Eden Park would be the best place to open an new restaurant in Baton Rouge. </a:t>
            </a:r>
          </a:p>
          <a:p>
            <a:r>
              <a:rPr lang="en-US" dirty="0"/>
              <a:t>These neighborhoods have population drawing venues located among their top ten most common venues, no legitimate restaurants in their top ten, and a population that could sustain a business in the long run. </a:t>
            </a:r>
          </a:p>
          <a:p>
            <a:r>
              <a:rPr lang="en-US" dirty="0"/>
              <a:t>Though Cluster 2 also showed promise in its large population and many population drawing venues, it had a relatively saturated restaurant market that could present problems at the beginning of the business venture. </a:t>
            </a:r>
          </a:p>
          <a:p>
            <a:r>
              <a:rPr lang="en-US" dirty="0"/>
              <a:t>Therefore, my analysis provides evidence that opening a restaurant in Glen Oaks / Zion City, Fairwood, or Eden Park would prove most successful. </a:t>
            </a:r>
          </a:p>
          <a:p>
            <a:endParaRPr lang="en-US" dirty="0"/>
          </a:p>
          <a:p>
            <a:endParaRPr lang="en-US" dirty="0"/>
          </a:p>
        </p:txBody>
      </p:sp>
    </p:spTree>
    <p:extLst>
      <p:ext uri="{BB962C8B-B14F-4D97-AF65-F5344CB8AC3E}">
        <p14:creationId xmlns:p14="http://schemas.microsoft.com/office/powerpoint/2010/main" val="1664889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B50CA-EB0B-CB45-9D69-5C8F3734D217}"/>
              </a:ext>
            </a:extLst>
          </p:cNvPr>
          <p:cNvSpPr>
            <a:spLocks noGrp="1"/>
          </p:cNvSpPr>
          <p:nvPr>
            <p:ph type="title"/>
          </p:nvPr>
        </p:nvSpPr>
        <p:spPr/>
        <p:txBody>
          <a:bodyPr/>
          <a:lstStyle/>
          <a:p>
            <a:r>
              <a:rPr lang="en-US" dirty="0"/>
              <a:t>Introduction to the Problem</a:t>
            </a:r>
          </a:p>
        </p:txBody>
      </p:sp>
      <p:sp>
        <p:nvSpPr>
          <p:cNvPr id="3" name="Content Placeholder 2">
            <a:extLst>
              <a:ext uri="{FF2B5EF4-FFF2-40B4-BE49-F238E27FC236}">
                <a16:creationId xmlns:a16="http://schemas.microsoft.com/office/drawing/2014/main" id="{516171E4-A384-8A44-82F1-CCF5815632C7}"/>
              </a:ext>
            </a:extLst>
          </p:cNvPr>
          <p:cNvSpPr>
            <a:spLocks noGrp="1"/>
          </p:cNvSpPr>
          <p:nvPr>
            <p:ph idx="1"/>
          </p:nvPr>
        </p:nvSpPr>
        <p:spPr/>
        <p:txBody>
          <a:bodyPr/>
          <a:lstStyle/>
          <a:p>
            <a:r>
              <a:rPr lang="en-US" dirty="0"/>
              <a:t>Baton Rouge is one of the most culturally diverse cities in the United States and has made a name for itself</a:t>
            </a:r>
          </a:p>
          <a:p>
            <a:r>
              <a:rPr lang="en-US" dirty="0"/>
              <a:t>It is slowly transforming into a global hub of business and commerce</a:t>
            </a:r>
          </a:p>
          <a:p>
            <a:r>
              <a:rPr lang="en-US" dirty="0"/>
              <a:t>Baton Rouge, and Louisiana as a whole, is known for its Cajun cuisine and it is a big part of their culture as a whole</a:t>
            </a:r>
          </a:p>
          <a:p>
            <a:r>
              <a:rPr lang="en-US" dirty="0"/>
              <a:t> Food tourism is a very large industry in this state which makes entering into this competitive market in Louisiana difficult, and necessitates further analysis</a:t>
            </a:r>
          </a:p>
          <a:p>
            <a:endParaRPr lang="en-US" dirty="0"/>
          </a:p>
          <a:p>
            <a:endParaRPr lang="en-US" dirty="0"/>
          </a:p>
        </p:txBody>
      </p:sp>
    </p:spTree>
    <p:extLst>
      <p:ext uri="{BB962C8B-B14F-4D97-AF65-F5344CB8AC3E}">
        <p14:creationId xmlns:p14="http://schemas.microsoft.com/office/powerpoint/2010/main" val="235074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5837-67CD-4B46-B476-62C9D5BAF4BA}"/>
              </a:ext>
            </a:extLst>
          </p:cNvPr>
          <p:cNvSpPr>
            <a:spLocks noGrp="1"/>
          </p:cNvSpPr>
          <p:nvPr>
            <p:ph type="title"/>
          </p:nvPr>
        </p:nvSpPr>
        <p:spPr/>
        <p:txBody>
          <a:bodyPr/>
          <a:lstStyle/>
          <a:p>
            <a:r>
              <a:rPr lang="en-US" dirty="0"/>
              <a:t>Introduction to the Problem</a:t>
            </a:r>
          </a:p>
        </p:txBody>
      </p:sp>
      <p:sp>
        <p:nvSpPr>
          <p:cNvPr id="3" name="Content Placeholder 2">
            <a:extLst>
              <a:ext uri="{FF2B5EF4-FFF2-40B4-BE49-F238E27FC236}">
                <a16:creationId xmlns:a16="http://schemas.microsoft.com/office/drawing/2014/main" id="{5C817FA2-E81A-FF47-805D-6C57B40882CA}"/>
              </a:ext>
            </a:extLst>
          </p:cNvPr>
          <p:cNvSpPr>
            <a:spLocks noGrp="1"/>
          </p:cNvSpPr>
          <p:nvPr>
            <p:ph idx="1"/>
          </p:nvPr>
        </p:nvSpPr>
        <p:spPr/>
        <p:txBody>
          <a:bodyPr/>
          <a:lstStyle/>
          <a:p>
            <a:r>
              <a:rPr lang="en-US" dirty="0"/>
              <a:t>Those interested in opening a restaurant in Baton Rouge must consider:</a:t>
            </a:r>
          </a:p>
          <a:p>
            <a:pPr lvl="1"/>
            <a:r>
              <a:rPr lang="en-US" dirty="0"/>
              <a:t> the population breakdown of the city</a:t>
            </a:r>
          </a:p>
          <a:p>
            <a:pPr lvl="1"/>
            <a:r>
              <a:rPr lang="en-US" dirty="0"/>
              <a:t>the presence of any Farmers Markets or anything of the like to obtain ingredients</a:t>
            </a:r>
          </a:p>
          <a:p>
            <a:pPr lvl="1"/>
            <a:r>
              <a:rPr lang="en-US" dirty="0"/>
              <a:t>the presence of population drawing venues such as bars, movie theatres, or parks</a:t>
            </a:r>
          </a:p>
          <a:p>
            <a:pPr lvl="1"/>
            <a:r>
              <a:rPr lang="en-US" dirty="0"/>
              <a:t>the presence and identity of competitors in that location as well as their cuisine</a:t>
            </a:r>
          </a:p>
          <a:p>
            <a:pPr lvl="1"/>
            <a:r>
              <a:rPr lang="en-US" dirty="0"/>
              <a:t>the presence of any untapped or saturated markets </a:t>
            </a:r>
          </a:p>
        </p:txBody>
      </p:sp>
    </p:spTree>
    <p:extLst>
      <p:ext uri="{BB962C8B-B14F-4D97-AF65-F5344CB8AC3E}">
        <p14:creationId xmlns:p14="http://schemas.microsoft.com/office/powerpoint/2010/main" val="927338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5735-39B1-BC45-A56F-CDFDE523FBE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50DD8079-03D7-DF4E-98D9-464C43DB4EDD}"/>
              </a:ext>
            </a:extLst>
          </p:cNvPr>
          <p:cNvSpPr>
            <a:spLocks noGrp="1"/>
          </p:cNvSpPr>
          <p:nvPr>
            <p:ph idx="1"/>
          </p:nvPr>
        </p:nvSpPr>
        <p:spPr>
          <a:xfrm>
            <a:off x="1103312" y="1152396"/>
            <a:ext cx="8946541" cy="5096004"/>
          </a:xfrm>
        </p:spPr>
        <p:txBody>
          <a:bodyPr>
            <a:normAutofit/>
          </a:bodyPr>
          <a:lstStyle/>
          <a:p>
            <a:r>
              <a:rPr lang="en-US" dirty="0"/>
              <a:t>Data on Baton Rouge and its many neighborhoods </a:t>
            </a:r>
          </a:p>
          <a:p>
            <a:pPr lvl="1"/>
            <a:r>
              <a:rPr lang="en-US" dirty="0"/>
              <a:t>includes the name of the neighborhood, the community in which it resides, the population of people in each neighborhood, and the latitude and longitude coordinates of the neighborhood</a:t>
            </a:r>
          </a:p>
          <a:p>
            <a:pPr lvl="1"/>
            <a:r>
              <a:rPr lang="en-US" dirty="0"/>
              <a:t>obtained from an official Baton Rouge website</a:t>
            </a:r>
          </a:p>
          <a:p>
            <a:pPr lvl="1"/>
            <a:r>
              <a:rPr lang="en-US" dirty="0"/>
              <a:t>latitude and longitude coordinates of each neighborhood were added manually</a:t>
            </a:r>
          </a:p>
          <a:p>
            <a:pPr lvl="1"/>
            <a:r>
              <a:rPr lang="en-US" dirty="0"/>
              <a:t>there are 9 communities and 45 neighborhoods</a:t>
            </a:r>
          </a:p>
          <a:p>
            <a:r>
              <a:rPr lang="en-US" dirty="0"/>
              <a:t>Foursquare data to determine the best location to open a brand new restaurant.</a:t>
            </a:r>
          </a:p>
          <a:p>
            <a:pPr lvl="1"/>
            <a:r>
              <a:rPr lang="en-US" dirty="0"/>
              <a:t>This data will help to determine other venues in Baton Rouge, details about them, and their location. </a:t>
            </a:r>
          </a:p>
        </p:txBody>
      </p:sp>
    </p:spTree>
    <p:extLst>
      <p:ext uri="{BB962C8B-B14F-4D97-AF65-F5344CB8AC3E}">
        <p14:creationId xmlns:p14="http://schemas.microsoft.com/office/powerpoint/2010/main" val="1734816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6EAB3-345E-0C42-B304-C2AD92D612A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86E7315B-F1F8-4D46-9667-C32BE14EFF80}"/>
              </a:ext>
            </a:extLst>
          </p:cNvPr>
          <p:cNvSpPr>
            <a:spLocks noGrp="1"/>
          </p:cNvSpPr>
          <p:nvPr>
            <p:ph idx="1"/>
          </p:nvPr>
        </p:nvSpPr>
        <p:spPr/>
        <p:txBody>
          <a:bodyPr>
            <a:normAutofit fontScale="85000" lnSpcReduction="10000"/>
          </a:bodyPr>
          <a:lstStyle/>
          <a:p>
            <a:r>
              <a:rPr lang="en-US" dirty="0"/>
              <a:t>This analysis was completed using many python libraries including; </a:t>
            </a:r>
            <a:r>
              <a:rPr lang="en-US" dirty="0" err="1"/>
              <a:t>numpy</a:t>
            </a:r>
            <a:r>
              <a:rPr lang="en-US" dirty="0"/>
              <a:t>, pandas, </a:t>
            </a:r>
            <a:r>
              <a:rPr lang="en-US" dirty="0" err="1"/>
              <a:t>json</a:t>
            </a:r>
            <a:r>
              <a:rPr lang="en-US" dirty="0"/>
              <a:t>, </a:t>
            </a:r>
            <a:r>
              <a:rPr lang="en-US" dirty="0" err="1"/>
              <a:t>nominatim</a:t>
            </a:r>
            <a:r>
              <a:rPr lang="en-US" dirty="0"/>
              <a:t>, requests, matplotlib, </a:t>
            </a:r>
            <a:r>
              <a:rPr lang="en-US" dirty="0" err="1"/>
              <a:t>KMeans</a:t>
            </a:r>
            <a:r>
              <a:rPr lang="en-US" dirty="0"/>
              <a:t>, and folium. </a:t>
            </a:r>
          </a:p>
          <a:p>
            <a:r>
              <a:rPr lang="en-US" dirty="0"/>
              <a:t>The first step in this analysis was to confirm the amount of communities and neighborhoods, and plot them on a map using folium. </a:t>
            </a:r>
          </a:p>
          <a:p>
            <a:r>
              <a:rPr lang="en-US" dirty="0"/>
              <a:t>I then used my Foursquare credentials to create a function that returned all nearby venues for the neighborhoods in Baton Rouge, </a:t>
            </a:r>
          </a:p>
          <a:p>
            <a:r>
              <a:rPr lang="en-US" dirty="0"/>
              <a:t>There were a total of 119 unique venues located in Baton Rouge and created a dummy variable for each of these. </a:t>
            </a:r>
          </a:p>
          <a:p>
            <a:r>
              <a:rPr lang="en-US" dirty="0"/>
              <a:t>I was then able to find the ten most common venues in each neighborhood and put this information into a pandas </a:t>
            </a:r>
            <a:r>
              <a:rPr lang="en-US" dirty="0" err="1"/>
              <a:t>dataframe</a:t>
            </a:r>
            <a:r>
              <a:rPr lang="en-US" dirty="0"/>
              <a:t>. </a:t>
            </a:r>
          </a:p>
          <a:p>
            <a:r>
              <a:rPr lang="en-US" dirty="0"/>
              <a:t>Lastly, I began to cluster the neighborhoods into five different clusters and examined those clusters in more detail by looking at the most common venues of each, and the neighborhoods with the most promise when considering opening a new restaurant. </a:t>
            </a:r>
          </a:p>
          <a:p>
            <a:endParaRPr lang="en-US" dirty="0"/>
          </a:p>
        </p:txBody>
      </p:sp>
    </p:spTree>
    <p:extLst>
      <p:ext uri="{BB962C8B-B14F-4D97-AF65-F5344CB8AC3E}">
        <p14:creationId xmlns:p14="http://schemas.microsoft.com/office/powerpoint/2010/main" val="519929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71E2-D96F-8B4D-B3AC-7D5E311B20B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04985996-AAAF-544B-A7EE-423379592C38}"/>
              </a:ext>
            </a:extLst>
          </p:cNvPr>
          <p:cNvSpPr>
            <a:spLocks noGrp="1"/>
          </p:cNvSpPr>
          <p:nvPr>
            <p:ph idx="1"/>
          </p:nvPr>
        </p:nvSpPr>
        <p:spPr>
          <a:xfrm>
            <a:off x="790161" y="1589526"/>
            <a:ext cx="10696206" cy="1942814"/>
          </a:xfrm>
        </p:spPr>
        <p:txBody>
          <a:bodyPr>
            <a:normAutofit fontScale="85000" lnSpcReduction="10000"/>
          </a:bodyPr>
          <a:lstStyle/>
          <a:p>
            <a:pPr marL="0" indent="0">
              <a:buNone/>
            </a:pPr>
            <a:r>
              <a:rPr lang="en-US" dirty="0"/>
              <a:t>Cluster 1</a:t>
            </a:r>
          </a:p>
          <a:p>
            <a:r>
              <a:rPr lang="en-US" dirty="0"/>
              <a:t>Cluster one demonstrates surprising homogeneity among the neighborhoods that belong to it. </a:t>
            </a:r>
          </a:p>
          <a:p>
            <a:r>
              <a:rPr lang="en-US" dirty="0"/>
              <a:t>Their first five most common venues in descending order are a park, a women’s store, a flower shop, a cosmetics shop, and a dance studio. </a:t>
            </a:r>
          </a:p>
          <a:p>
            <a:r>
              <a:rPr lang="en-US" dirty="0"/>
              <a:t>None of these top five include a restaurant, and in fact, there is not a legitimate restaurant listed in their top 10 most common venues, but rather a deli, dessert shop, and donut shop. </a:t>
            </a:r>
          </a:p>
        </p:txBody>
      </p:sp>
      <p:pic>
        <p:nvPicPr>
          <p:cNvPr id="4" name="Picture 3">
            <a:extLst>
              <a:ext uri="{FF2B5EF4-FFF2-40B4-BE49-F238E27FC236}">
                <a16:creationId xmlns:a16="http://schemas.microsoft.com/office/drawing/2014/main" id="{5B5098E0-2A20-DA47-BD57-61B21C97C6E7}"/>
              </a:ext>
            </a:extLst>
          </p:cNvPr>
          <p:cNvPicPr/>
          <p:nvPr/>
        </p:nvPicPr>
        <p:blipFill>
          <a:blip r:embed="rId2">
            <a:extLst>
              <a:ext uri="{28A0092B-C50C-407E-A947-70E740481C1C}">
                <a14:useLocalDpi xmlns:a14="http://schemas.microsoft.com/office/drawing/2010/main" val="0"/>
              </a:ext>
            </a:extLst>
          </a:blip>
          <a:stretch>
            <a:fillRect/>
          </a:stretch>
        </p:blipFill>
        <p:spPr>
          <a:xfrm>
            <a:off x="288466" y="3941250"/>
            <a:ext cx="11498525" cy="2472075"/>
          </a:xfrm>
          <a:prstGeom prst="rect">
            <a:avLst/>
          </a:prstGeom>
        </p:spPr>
      </p:pic>
    </p:spTree>
    <p:extLst>
      <p:ext uri="{BB962C8B-B14F-4D97-AF65-F5344CB8AC3E}">
        <p14:creationId xmlns:p14="http://schemas.microsoft.com/office/powerpoint/2010/main" val="598437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DAD19-E620-C840-A871-5B74F5EB607D}"/>
              </a:ext>
            </a:extLst>
          </p:cNvPr>
          <p:cNvSpPr>
            <a:spLocks noGrp="1"/>
          </p:cNvSpPr>
          <p:nvPr>
            <p:ph type="title"/>
          </p:nvPr>
        </p:nvSpPr>
        <p:spPr>
          <a:xfrm>
            <a:off x="2324600" y="274266"/>
            <a:ext cx="9404723" cy="1400530"/>
          </a:xfrm>
        </p:spPr>
        <p:txBody>
          <a:bodyPr/>
          <a:lstStyle/>
          <a:p>
            <a:r>
              <a:rPr lang="en-US" dirty="0"/>
              <a:t>Results</a:t>
            </a:r>
          </a:p>
        </p:txBody>
      </p:sp>
      <p:sp>
        <p:nvSpPr>
          <p:cNvPr id="3" name="Content Placeholder 2">
            <a:extLst>
              <a:ext uri="{FF2B5EF4-FFF2-40B4-BE49-F238E27FC236}">
                <a16:creationId xmlns:a16="http://schemas.microsoft.com/office/drawing/2014/main" id="{5111640D-B1BC-1149-86BA-EE02DDA1A3E7}"/>
              </a:ext>
            </a:extLst>
          </p:cNvPr>
          <p:cNvSpPr>
            <a:spLocks noGrp="1"/>
          </p:cNvSpPr>
          <p:nvPr>
            <p:ph idx="1"/>
          </p:nvPr>
        </p:nvSpPr>
        <p:spPr>
          <a:xfrm>
            <a:off x="6068860" y="557851"/>
            <a:ext cx="4985359" cy="5448233"/>
          </a:xfrm>
        </p:spPr>
        <p:txBody>
          <a:bodyPr/>
          <a:lstStyle/>
          <a:p>
            <a:pPr marL="0" indent="0">
              <a:buNone/>
            </a:pPr>
            <a:r>
              <a:rPr lang="en-US" dirty="0"/>
              <a:t>Cluster 2</a:t>
            </a:r>
          </a:p>
          <a:p>
            <a:pPr lvl="1"/>
            <a:r>
              <a:rPr lang="en-US" dirty="0"/>
              <a:t>Cluster 2 is much larger than cluster 1.</a:t>
            </a:r>
          </a:p>
          <a:p>
            <a:pPr lvl="1"/>
            <a:r>
              <a:rPr lang="en-US" dirty="0"/>
              <a:t>Only six of the 44 neighborhoods located in this cluster have a restaurant listed as their number 1 most common venue, but a large majority include a restaurant of some capacity in their top five most common venues. </a:t>
            </a:r>
          </a:p>
        </p:txBody>
      </p:sp>
      <p:pic>
        <p:nvPicPr>
          <p:cNvPr id="4" name="Picture 3">
            <a:extLst>
              <a:ext uri="{FF2B5EF4-FFF2-40B4-BE49-F238E27FC236}">
                <a16:creationId xmlns:a16="http://schemas.microsoft.com/office/drawing/2014/main" id="{8B1D68AA-63F0-3241-ABB3-AC088ECC19D3}"/>
              </a:ext>
            </a:extLst>
          </p:cNvPr>
          <p:cNvPicPr/>
          <p:nvPr/>
        </p:nvPicPr>
        <p:blipFill>
          <a:blip r:embed="rId2">
            <a:extLst>
              <a:ext uri="{28A0092B-C50C-407E-A947-70E740481C1C}">
                <a14:useLocalDpi xmlns:a14="http://schemas.microsoft.com/office/drawing/2010/main" val="0"/>
              </a:ext>
            </a:extLst>
          </a:blip>
          <a:stretch>
            <a:fillRect/>
          </a:stretch>
        </p:blipFill>
        <p:spPr>
          <a:xfrm>
            <a:off x="125260" y="1343948"/>
            <a:ext cx="5943600" cy="2442210"/>
          </a:xfrm>
          <a:prstGeom prst="rect">
            <a:avLst/>
          </a:prstGeom>
        </p:spPr>
      </p:pic>
      <p:pic>
        <p:nvPicPr>
          <p:cNvPr id="5" name="Picture 4">
            <a:extLst>
              <a:ext uri="{FF2B5EF4-FFF2-40B4-BE49-F238E27FC236}">
                <a16:creationId xmlns:a16="http://schemas.microsoft.com/office/drawing/2014/main" id="{6A466123-2376-8447-A867-B8DEF50F299D}"/>
              </a:ext>
            </a:extLst>
          </p:cNvPr>
          <p:cNvPicPr/>
          <p:nvPr/>
        </p:nvPicPr>
        <p:blipFill>
          <a:blip r:embed="rId3">
            <a:extLst>
              <a:ext uri="{28A0092B-C50C-407E-A947-70E740481C1C}">
                <a14:useLocalDpi xmlns:a14="http://schemas.microsoft.com/office/drawing/2010/main" val="0"/>
              </a:ext>
            </a:extLst>
          </a:blip>
          <a:stretch>
            <a:fillRect/>
          </a:stretch>
        </p:blipFill>
        <p:spPr>
          <a:xfrm>
            <a:off x="125260" y="3767108"/>
            <a:ext cx="5943600" cy="2573655"/>
          </a:xfrm>
          <a:prstGeom prst="rect">
            <a:avLst/>
          </a:prstGeom>
        </p:spPr>
      </p:pic>
      <p:pic>
        <p:nvPicPr>
          <p:cNvPr id="6" name="Picture 5">
            <a:extLst>
              <a:ext uri="{FF2B5EF4-FFF2-40B4-BE49-F238E27FC236}">
                <a16:creationId xmlns:a16="http://schemas.microsoft.com/office/drawing/2014/main" id="{B2DB60F5-6F41-8F42-9A9C-ECE6FA9A75E2}"/>
              </a:ext>
            </a:extLst>
          </p:cNvPr>
          <p:cNvPicPr/>
          <p:nvPr/>
        </p:nvPicPr>
        <p:blipFill>
          <a:blip r:embed="rId4">
            <a:extLst>
              <a:ext uri="{28A0092B-C50C-407E-A947-70E740481C1C}">
                <a14:useLocalDpi xmlns:a14="http://schemas.microsoft.com/office/drawing/2010/main" val="0"/>
              </a:ext>
            </a:extLst>
          </a:blip>
          <a:stretch>
            <a:fillRect/>
          </a:stretch>
        </p:blipFill>
        <p:spPr>
          <a:xfrm>
            <a:off x="6068860" y="3786158"/>
            <a:ext cx="5943600" cy="2554605"/>
          </a:xfrm>
          <a:prstGeom prst="rect">
            <a:avLst/>
          </a:prstGeom>
        </p:spPr>
      </p:pic>
      <p:pic>
        <p:nvPicPr>
          <p:cNvPr id="7" name="Picture 6">
            <a:extLst>
              <a:ext uri="{FF2B5EF4-FFF2-40B4-BE49-F238E27FC236}">
                <a16:creationId xmlns:a16="http://schemas.microsoft.com/office/drawing/2014/main" id="{D96692C7-C8AA-BD45-8CC0-CFA89349F1B5}"/>
              </a:ext>
            </a:extLst>
          </p:cNvPr>
          <p:cNvPicPr/>
          <p:nvPr/>
        </p:nvPicPr>
        <p:blipFill>
          <a:blip r:embed="rId5">
            <a:extLst>
              <a:ext uri="{28A0092B-C50C-407E-A947-70E740481C1C}">
                <a14:useLocalDpi xmlns:a14="http://schemas.microsoft.com/office/drawing/2010/main" val="0"/>
              </a:ext>
            </a:extLst>
          </a:blip>
          <a:stretch>
            <a:fillRect/>
          </a:stretch>
        </p:blipFill>
        <p:spPr>
          <a:xfrm>
            <a:off x="6068860" y="6340763"/>
            <a:ext cx="5895975" cy="504190"/>
          </a:xfrm>
          <a:prstGeom prst="rect">
            <a:avLst/>
          </a:prstGeom>
        </p:spPr>
      </p:pic>
    </p:spTree>
    <p:extLst>
      <p:ext uri="{BB962C8B-B14F-4D97-AF65-F5344CB8AC3E}">
        <p14:creationId xmlns:p14="http://schemas.microsoft.com/office/powerpoint/2010/main" val="3947191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DD51-6B26-6D45-8446-AC515BADB7A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8D18997-85DF-424D-BDC2-635093FCF2AD}"/>
              </a:ext>
            </a:extLst>
          </p:cNvPr>
          <p:cNvSpPr>
            <a:spLocks noGrp="1"/>
          </p:cNvSpPr>
          <p:nvPr>
            <p:ph idx="1"/>
          </p:nvPr>
        </p:nvSpPr>
        <p:spPr/>
        <p:txBody>
          <a:bodyPr/>
          <a:lstStyle/>
          <a:p>
            <a:pPr marL="0" indent="0">
              <a:buNone/>
            </a:pPr>
            <a:r>
              <a:rPr lang="en-US" dirty="0"/>
              <a:t>Cluster 3</a:t>
            </a:r>
          </a:p>
          <a:p>
            <a:pPr lvl="1"/>
            <a:r>
              <a:rPr lang="en-US" dirty="0"/>
              <a:t>Cluster 3 is the smallest cluster and includes home service, women’s store, food, cosmetics shop, and dance studio as its most popular venues. </a:t>
            </a:r>
          </a:p>
        </p:txBody>
      </p:sp>
      <p:pic>
        <p:nvPicPr>
          <p:cNvPr id="4" name="Picture 3">
            <a:extLst>
              <a:ext uri="{FF2B5EF4-FFF2-40B4-BE49-F238E27FC236}">
                <a16:creationId xmlns:a16="http://schemas.microsoft.com/office/drawing/2014/main" id="{D21C2137-DB98-8B4F-82B5-49A25DA93D8B}"/>
              </a:ext>
            </a:extLst>
          </p:cNvPr>
          <p:cNvPicPr/>
          <p:nvPr/>
        </p:nvPicPr>
        <p:blipFill>
          <a:blip r:embed="rId2">
            <a:extLst>
              <a:ext uri="{28A0092B-C50C-407E-A947-70E740481C1C}">
                <a14:useLocalDpi xmlns:a14="http://schemas.microsoft.com/office/drawing/2010/main" val="0"/>
              </a:ext>
            </a:extLst>
          </a:blip>
          <a:stretch>
            <a:fillRect/>
          </a:stretch>
        </p:blipFill>
        <p:spPr>
          <a:xfrm>
            <a:off x="313152" y="3770333"/>
            <a:ext cx="11373632" cy="1290181"/>
          </a:xfrm>
          <a:prstGeom prst="rect">
            <a:avLst/>
          </a:prstGeom>
        </p:spPr>
      </p:pic>
    </p:spTree>
    <p:extLst>
      <p:ext uri="{BB962C8B-B14F-4D97-AF65-F5344CB8AC3E}">
        <p14:creationId xmlns:p14="http://schemas.microsoft.com/office/powerpoint/2010/main" val="1415848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EE42-AA44-4D48-8C94-CB4A760DF47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BC42F970-BDD2-4543-9866-BC5C005416C0}"/>
              </a:ext>
            </a:extLst>
          </p:cNvPr>
          <p:cNvSpPr>
            <a:spLocks noGrp="1"/>
          </p:cNvSpPr>
          <p:nvPr>
            <p:ph idx="1"/>
          </p:nvPr>
        </p:nvSpPr>
        <p:spPr>
          <a:xfrm>
            <a:off x="1104293" y="1702190"/>
            <a:ext cx="8946541" cy="1692363"/>
          </a:xfrm>
        </p:spPr>
        <p:txBody>
          <a:bodyPr/>
          <a:lstStyle/>
          <a:p>
            <a:pPr marL="0" indent="0">
              <a:buNone/>
            </a:pPr>
            <a:r>
              <a:rPr lang="en-US" dirty="0"/>
              <a:t>Cluster 4</a:t>
            </a:r>
          </a:p>
          <a:p>
            <a:pPr lvl="1"/>
            <a:r>
              <a:rPr lang="en-US" dirty="0"/>
              <a:t>Cluster 4 has only two neighborhoods located within it, but their top five most common venues include a pizza place which could provide competition to any restaurants interested in opening in this area</a:t>
            </a:r>
          </a:p>
        </p:txBody>
      </p:sp>
      <p:pic>
        <p:nvPicPr>
          <p:cNvPr id="4" name="Picture 3">
            <a:extLst>
              <a:ext uri="{FF2B5EF4-FFF2-40B4-BE49-F238E27FC236}">
                <a16:creationId xmlns:a16="http://schemas.microsoft.com/office/drawing/2014/main" id="{A9B07879-9997-EB46-8638-69051FBD6B7F}"/>
              </a:ext>
            </a:extLst>
          </p:cNvPr>
          <p:cNvPicPr/>
          <p:nvPr/>
        </p:nvPicPr>
        <p:blipFill>
          <a:blip r:embed="rId2">
            <a:extLst>
              <a:ext uri="{28A0092B-C50C-407E-A947-70E740481C1C}">
                <a14:useLocalDpi xmlns:a14="http://schemas.microsoft.com/office/drawing/2010/main" val="0"/>
              </a:ext>
            </a:extLst>
          </a:blip>
          <a:stretch>
            <a:fillRect/>
          </a:stretch>
        </p:blipFill>
        <p:spPr>
          <a:xfrm>
            <a:off x="646110" y="3394553"/>
            <a:ext cx="11078251" cy="1402915"/>
          </a:xfrm>
          <a:prstGeom prst="rect">
            <a:avLst/>
          </a:prstGeom>
        </p:spPr>
      </p:pic>
    </p:spTree>
    <p:extLst>
      <p:ext uri="{BB962C8B-B14F-4D97-AF65-F5344CB8AC3E}">
        <p14:creationId xmlns:p14="http://schemas.microsoft.com/office/powerpoint/2010/main" val="18181705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TotalTime>
  <Words>1430</Words>
  <Application>Microsoft Macintosh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Predicting the Ideal Location for a New Restaurant in Baton Rouge, Louisiana</vt:lpstr>
      <vt:lpstr>Introduction to the Problem</vt:lpstr>
      <vt:lpstr>Introduction to the Problem</vt:lpstr>
      <vt:lpstr>Data</vt:lpstr>
      <vt:lpstr>Methodology</vt:lpstr>
      <vt:lpstr>Results</vt:lpstr>
      <vt:lpstr>Results</vt:lpstr>
      <vt:lpstr>Results</vt:lpstr>
      <vt:lpstr>Results</vt:lpstr>
      <vt:lpstr>Results</vt:lpstr>
      <vt:lpstr>Discussion</vt:lpstr>
      <vt:lpstr>Discussion</vt:lpstr>
      <vt:lpstr>Discussion</vt:lpstr>
      <vt:lpstr>Discussion </vt:lpstr>
      <vt:lpstr>Discussion </vt:lpstr>
      <vt:lpstr>Conclusion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Ideal Location for a New Restaurant in Baton Rouge, Louisiana</dc:title>
  <dc:creator>Microsoft Office User</dc:creator>
  <cp:lastModifiedBy>Microsoft Office User</cp:lastModifiedBy>
  <cp:revision>3</cp:revision>
  <dcterms:created xsi:type="dcterms:W3CDTF">2020-07-06T19:58:53Z</dcterms:created>
  <dcterms:modified xsi:type="dcterms:W3CDTF">2020-07-06T20:21:48Z</dcterms:modified>
</cp:coreProperties>
</file>