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ий слайд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7937"/>
            <a:ext cx="12192000" cy="6865938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8466"/>
              <a:ext cx="863599" cy="569797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8627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3" y="-528"/>
              <a:ext cx="1219199" cy="685852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4737" y="3681167"/>
              <a:ext cx="4764087" cy="3176831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2100" y="-8466"/>
              <a:ext cx="3006724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4509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2788" y="-8466"/>
              <a:ext cx="2589212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863" y="3047706"/>
              <a:ext cx="3259137" cy="381029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4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8627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188" y="-8466"/>
              <a:ext cx="1290636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8627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9463" y="-8466"/>
              <a:ext cx="1249361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138" y="3589085"/>
              <a:ext cx="1817686" cy="326891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азва та підпис">
  <p:cSld name="Назва та підпис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з підписом">
  <p:cSld name="Цитата з підписом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541337" y="790575"/>
            <a:ext cx="609599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8000" u="none" cap="none" strike="noStrike">
              <a:solidFill>
                <a:srgbClr val="9EDF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893175" y="2886075"/>
            <a:ext cx="609599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8000" u="none" cap="none" strike="noStrike">
              <a:solidFill>
                <a:srgbClr val="9EDF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ка назви">
  <p:cSld name="Картка назв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ка назви цитати">
  <p:cSld name="Картка назви цитат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541337" y="790575"/>
            <a:ext cx="609599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8000" u="none" cap="none" strike="noStrike">
              <a:solidFill>
                <a:srgbClr val="9EDF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893175" y="2886075"/>
            <a:ext cx="609599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FF5"/>
              </a:buClr>
              <a:buSzPts val="2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8000" u="none" cap="none" strike="noStrike">
              <a:solidFill>
                <a:srgbClr val="9EDF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Істина/хибність">
  <p:cSld name="Істина/хибніст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вертикальни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300" y="-196849"/>
            <a:ext cx="3881436" cy="8596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ий заголовок і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і об'єкт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862" y="2160588"/>
            <a:ext cx="8596311" cy="3881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ише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и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озділу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'єкти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рівняння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1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1" i="0" sz="2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1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rebuchet M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міст із підписом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ображення з підписом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Trebuchet M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7937"/>
            <a:ext cx="12192000" cy="6865938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3" y="-528"/>
              <a:ext cx="1219199" cy="685852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4737" y="3681167"/>
              <a:ext cx="4764087" cy="3176831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2100" y="-8466"/>
              <a:ext cx="3006724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4509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2788" y="-8466"/>
              <a:ext cx="2589212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863" y="3047706"/>
              <a:ext cx="3259137" cy="381029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4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8627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188" y="-8466"/>
              <a:ext cx="1290636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8627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9463" y="-8466"/>
              <a:ext cx="1249361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138" y="3589085"/>
              <a:ext cx="1817686" cy="326891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2980"/>
              <a:ext cx="449262" cy="2845018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862" y="609600"/>
            <a:ext cx="859631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862" y="2160588"/>
            <a:ext cx="8596311" cy="3881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663" y="6042025"/>
            <a:ext cx="9112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862" y="6042025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89963" y="6042025"/>
            <a:ext cx="6842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ooking.uz.gov.ua/train_search" TargetMode="External"/><Relationship Id="rId4" Type="http://schemas.openxmlformats.org/officeDocument/2006/relationships/hyperlink" Target="https://booking.uz.gov.ua/train_search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en-us/powershell/scripting/powershell-scripting?view=powershell-6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booking.uz.gov.ua/train_search" TargetMode="External"/><Relationship Id="rId5" Type="http://schemas.openxmlformats.org/officeDocument/2006/relationships/hyperlink" Target="https://booking.uz.gov.ua/train_search" TargetMode="External"/><Relationship Id="rId6" Type="http://schemas.openxmlformats.org/officeDocument/2006/relationships/hyperlink" Target="https://booking.uz.gov.ua/train_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Trebuchet MS"/>
              <a:buNone/>
            </a:pPr>
            <a:r>
              <a:rPr b="1" lang="en-US" sz="3600">
                <a:solidFill>
                  <a:schemeClr val="accent2"/>
                </a:solidFill>
              </a:rPr>
              <a:t>REST API </a:t>
            </a:r>
            <a:endParaRPr b="1" sz="36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Trebuchet MS"/>
              <a:buNone/>
            </a:pPr>
            <a:r>
              <a:rPr b="1" lang="en-US" sz="3600">
                <a:solidFill>
                  <a:schemeClr val="accent2"/>
                </a:solidFill>
              </a:rPr>
              <a:t>Automation</a:t>
            </a:r>
            <a:endParaRPr b="1" sz="36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Trebuchet MS"/>
              <a:buNone/>
            </a:pPr>
            <a:r>
              <a:rPr b="1" lang="en-US" sz="3600">
                <a:solidFill>
                  <a:schemeClr val="accent2"/>
                </a:solidFill>
              </a:rPr>
              <a:t>Uncommon tools for common tasks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6537" y="4051300"/>
            <a:ext cx="7767637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</a:pPr>
            <a:r>
              <a:t/>
            </a:r>
            <a:endParaRPr>
              <a:solidFill>
                <a:srgbClr val="404040"/>
              </a:solidFill>
            </a:endParaRPr>
          </a:p>
        </p:txBody>
      </p:sp>
      <p:pic>
        <p:nvPicPr>
          <p:cNvPr descr="4teGroup_Cup_mockup_large_01.pn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Powershell tools (</a:t>
            </a:r>
            <a:r>
              <a:rPr b="1" lang="en-US">
                <a:solidFill>
                  <a:schemeClr val="accent2"/>
                </a:solidFill>
              </a:rPr>
              <a:t>request analysis</a:t>
            </a:r>
            <a:r>
              <a:rPr b="1" lang="en-US">
                <a:solidFill>
                  <a:schemeClr val="accent2"/>
                </a:solidFill>
              </a:rPr>
              <a:t>)</a:t>
            </a:r>
            <a:endParaRPr b="1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26375" y="1244225"/>
            <a:ext cx="9934500" cy="4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/>
              <a:t>Regular expression analysis: </a:t>
            </a:r>
            <a:r>
              <a:rPr b="1" lang="en-US"/>
              <a:t>Select-String</a:t>
            </a:r>
            <a:r>
              <a:rPr lang="en-US"/>
              <a:t>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(Invoke-WebRequest https://booking.uz.gov.ua/train_search/station/?term=Ternopil).content | </a:t>
            </a:r>
            <a:r>
              <a:rPr b="1" lang="en-US"/>
              <a:t>Select-String</a:t>
            </a:r>
            <a:r>
              <a:rPr lang="en-US"/>
              <a:t>  -Pattern '2218300'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/>
              <a:t>Word count: </a:t>
            </a:r>
            <a:r>
              <a:rPr b="1" lang="en-US"/>
              <a:t>Measure-Object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((Invoke-WebRequest https://booking.uz.gov.ua/train_search/station/?term=Something).content |  </a:t>
            </a:r>
            <a:r>
              <a:rPr b="1" lang="en-US"/>
              <a:t>Measure-Object</a:t>
            </a:r>
            <a:r>
              <a:rPr lang="en-US"/>
              <a:t> –Char ).characters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4teGroup_Cup_mockup_large_01.png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Powershell tools (request analysis)</a:t>
            </a:r>
            <a:endParaRPr b="1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26375" y="1244225"/>
            <a:ext cx="9934500" cy="4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/>
              <a:t>JSON formatting: </a:t>
            </a:r>
            <a:r>
              <a:rPr b="1" lang="en-US"/>
              <a:t>ConvertFrom-Json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((echo $res | </a:t>
            </a:r>
            <a:r>
              <a:rPr b="1" lang="en-US"/>
              <a:t>ConvertFrom-Json</a:t>
            </a:r>
            <a:r>
              <a:rPr lang="en-US"/>
              <a:t>).data.list.num  |  Measure-Object -line).lines -eq 24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(echo $res | ConvertFrom-Json).data.list[1].num 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(echo $res | ConvertFrom-Json).data.list.length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/>
              <a:t>Date processing: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Get-date -UFormat "%Y-%m-%d"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4teGroup_Cup_mockup_large_01.png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HTA</a:t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26375" y="1529975"/>
            <a:ext cx="89559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HTA Example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&lt;html&gt;&lt;head&gt;&lt;title&gt;Runner&lt;/title&gt;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</a:rPr>
              <a:t>&lt;hta:application id="rest_runner" </a:t>
            </a:r>
            <a:r>
              <a:rPr lang="en-US" sz="1400">
                <a:solidFill>
                  <a:srgbClr val="000000"/>
                </a:solidFill>
              </a:rPr>
              <a:t>applicationname="Runner"&gt;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&lt;/head&gt;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&lt;script language="VBScript"&gt;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 	Sub TestSub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	Document.getelementbyid("results").innerhtml = "Done"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	end sub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400">
                <a:solidFill>
                  <a:srgbClr val="000000"/>
                </a:solidFill>
              </a:rPr>
              <a:t>&lt;/script&gt;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&lt;body&gt;&lt;center&gt;&lt;h1&gt;Example&lt;/h1&gt;&lt;/center&gt;&lt;hr&gt;&lt;div id="results"&gt;Results&lt;/div&gt;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&lt;input type="button" value="Run" onClick="TestSub"&gt;&lt;/input&gt;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&lt;/body&gt;&lt;/html&gt;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4teGroup_Cup_mockup_large_01.png"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HTA (execution of external commands)</a:t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26375" y="1529975"/>
            <a:ext cx="89559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000000"/>
                </a:solidFill>
              </a:rPr>
              <a:t>VBScript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Set WshShell = CreateObject("WScript.Shell")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return = WshShell.Run("powershell.exe -ExecutionPolicy Unrestricted -File testsuite.ps1", 0, true)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sz="1400"/>
              <a:t>JavaScript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400"/>
              <a:t>var objShell = new ActiveXObject("WScript.shell");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400"/>
              <a:t>objShell.run(</a:t>
            </a:r>
            <a:r>
              <a:rPr lang="en-US" sz="1400">
                <a:solidFill>
                  <a:schemeClr val="dk1"/>
                </a:solidFill>
              </a:rPr>
              <a:t>powershell.exe -ExecutionPolicy Unrestricted -File testsuite.ps1")</a:t>
            </a:r>
            <a:endParaRPr sz="1400"/>
          </a:p>
        </p:txBody>
      </p:sp>
      <p:pic>
        <p:nvPicPr>
          <p:cNvPr descr="4teGroup_Cup_mockup_large_01.png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HTA (execution of requests)</a:t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26375" y="1529975"/>
            <a:ext cx="89559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sz="1400"/>
              <a:t>JavaScript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function searchRobots){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var xmlhttp = new XMLHttpRequest();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xmlhttp.open("GET", "http://jsonapi-robot-wars.herokuapp.com/robotModels", false);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xmlhttp.send();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document.write(xmlhttp.responseText);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	}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400"/>
          </a:p>
        </p:txBody>
      </p:sp>
      <p:pic>
        <p:nvPicPr>
          <p:cNvPr descr="4teGroup_Cup_mockup_large_01.png"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Automation Tools for REST testing Overview</a:t>
            </a:r>
            <a:endParaRPr b="1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26375" y="1811800"/>
            <a:ext cx="4178100" cy="4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Automation tools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2400">
                <a:solidFill>
                  <a:srgbClr val="000000"/>
                </a:solidFill>
              </a:rPr>
              <a:t>SoapUI + Groovy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RestAssured + Java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Performance testing tools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JMeter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Gatling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4teGroup_Cup_mockup_large_01.png"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1" type="body"/>
          </p:nvPr>
        </p:nvSpPr>
        <p:spPr>
          <a:xfrm>
            <a:off x="5006300" y="1811800"/>
            <a:ext cx="4178100" cy="4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</a:rPr>
              <a:t>“Native” testing tools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CURL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-US" sz="2400">
                <a:solidFill>
                  <a:srgbClr val="000000"/>
                </a:solidFill>
              </a:rPr>
              <a:t>Invoke-RestMethod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Automation Tools available “from-box”</a:t>
            </a:r>
            <a:endParaRPr b="1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26375" y="1529975"/>
            <a:ext cx="46347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</a:rPr>
              <a:t>UNIX: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>
                <a:solidFill>
                  <a:srgbClr val="000000"/>
                </a:solidFill>
              </a:rPr>
              <a:t>Rest operations:</a:t>
            </a:r>
            <a:r>
              <a:rPr lang="en-US">
                <a:solidFill>
                  <a:srgbClr val="000000"/>
                </a:solidFill>
              </a:rPr>
              <a:t> 	curl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>
                <a:solidFill>
                  <a:srgbClr val="000000"/>
                </a:solidFill>
              </a:rPr>
              <a:t>Scripting</a:t>
            </a:r>
            <a:r>
              <a:rPr lang="en-US">
                <a:solidFill>
                  <a:srgbClr val="000000"/>
                </a:solidFill>
              </a:rPr>
              <a:t>: 	sh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>
                <a:solidFill>
                  <a:srgbClr val="000000"/>
                </a:solidFill>
              </a:rPr>
              <a:t>Additional tools: </a:t>
            </a:r>
            <a:r>
              <a:rPr lang="en-US">
                <a:solidFill>
                  <a:srgbClr val="000000"/>
                </a:solidFill>
              </a:rPr>
              <a:t>	</a:t>
            </a:r>
            <a:r>
              <a:rPr b="0" i="0" lang="en-US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grep</a:t>
            </a:r>
            <a:r>
              <a:rPr lang="en-US">
                <a:solidFill>
                  <a:srgbClr val="000000"/>
                </a:solidFill>
              </a:rPr>
              <a:t>, sed, awk, perl and many other interesting tools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4teGroup_Cup_mockup_large_01.png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>
            <p:ph idx="1" type="body"/>
          </p:nvPr>
        </p:nvSpPr>
        <p:spPr>
          <a:xfrm>
            <a:off x="5502875" y="1529975"/>
            <a:ext cx="46347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</a:rPr>
              <a:t>Windows: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>
                <a:solidFill>
                  <a:srgbClr val="000000"/>
                </a:solidFill>
              </a:rPr>
              <a:t>Rest operations: 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Invoke-WebRequest, Invoke-RestMethod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u="none" cap="none" strike="noStrike">
                <a:solidFill>
                  <a:srgbClr val="000000"/>
                </a:solidFill>
              </a:rPr>
              <a:t>Scripting: </a:t>
            </a:r>
            <a:r>
              <a:rPr i="0" lang="en-US" u="none" cap="none" strike="noStrike">
                <a:solidFill>
                  <a:srgbClr val="000000"/>
                </a:solidFill>
              </a:rPr>
              <a:t> Powershell, VBScript, JavaScript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>
                <a:solidFill>
                  <a:srgbClr val="000000"/>
                </a:solidFill>
              </a:rPr>
              <a:t>Additional tools:</a:t>
            </a:r>
            <a:r>
              <a:rPr lang="en-US">
                <a:solidFill>
                  <a:srgbClr val="000000"/>
                </a:solidFill>
              </a:rPr>
              <a:t> HTA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CURL and BASH</a:t>
            </a:r>
            <a:endParaRPr b="1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26375" y="1529975"/>
            <a:ext cx="89559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GET request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 https://booking.uz.gov.ua/train_search/station/?term=Ternopil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POST request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 -X POST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https://booking.uz.gov.ua/train_search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-H "Content-Type: application/x-www-form-urlencoded" -d “from=2200001&amp;to=2218000&amp;date=2018-04-13&amp;time=00%3A00&amp;get_tpl=1”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4teGroup_Cup_mockup_large_01.png"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CURL and BASH (request analysis)</a:t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26375" y="1529975"/>
            <a:ext cx="89559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request analysis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 https://booking.uz.gov.ua/train_search/station/?term=Ternopil | grep '2218300' &amp;&amp; echo "Ternopil was found"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[ $? -eq 0 ];  then echo "Pass"; else echo "fail" ;fi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>
                <a:solidFill>
                  <a:srgbClr val="000000"/>
                </a:solidFill>
              </a:rPr>
              <a:t>Note</a:t>
            </a:r>
            <a:r>
              <a:rPr lang="en-US">
                <a:solidFill>
                  <a:srgbClr val="000000"/>
                </a:solidFill>
              </a:rPr>
              <a:t>: grep, echo, if, []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4teGroup_Cup_mockup_large_01.png"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CURL and BASH (request analysis)</a:t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26375" y="1529975"/>
            <a:ext cx="89559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request analysis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 -X POST https://booking.uz.gov.ua/train_search/ -H "Content-Type: application/x-www-form-urlencoded" -d "from=2200001&amp;to=2218000&amp;date=2018-04-14&amp;time=00%3A00&amp;get_tpl=1" &gt; temp.json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temp.json | grep "015К"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cat temp.json |   perl -pe 's/},{/,\n/g' | grep "Харків"  | sed 's/.*"num":"\(....\).*/\1/'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num=$(cat temp.json |   perl -pe 's/},{/,\n/g' | grep "Харків"  | sed 's/.*"num":"\(....\).*/\1/'| wc -l)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4teGroup_Cup_mockup_large_01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CURL and BASH (request analysis)</a:t>
            </a:r>
            <a:endParaRPr b="1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26375" y="1529975"/>
            <a:ext cx="89559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tools: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Redirection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&gt; temp.json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by regular expression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grep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expressions processing: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perl -pe 's/},{/,\n/g'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Inline editing: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sed 's/.*"num":"\(....\).*/\1/'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Word count: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wc -l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/>
              <a:t>Date processing: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tomorrow=$(date -v+1d +%Y-%m-%d)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4teGroup_Cup_mockup_large_01.png"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Powershell tools</a:t>
            </a:r>
            <a:endParaRPr b="1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26375" y="1485550"/>
            <a:ext cx="44541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>
                <a:solidFill>
                  <a:srgbClr val="000000"/>
                </a:solidFill>
              </a:rPr>
              <a:t>“MIGHTY POWERSHELL”</a:t>
            </a:r>
            <a:endParaRPr b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https://docs.microsoft.com/en-us/powershell/scripting/powershell-scripting?view=powershell-6</a:t>
            </a:r>
            <a:endParaRPr b="1">
              <a:solidFill>
                <a:srgbClr val="000000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GET:</a:t>
            </a:r>
            <a:endParaRPr b="1"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r>
              <a:rPr b="1" lang="en-US"/>
              <a:t>Invoke-RestMethod</a:t>
            </a:r>
            <a:r>
              <a:rPr lang="en-US"/>
              <a:t> -Uri https://booking.uz.gov.ua/train_search/station/?term=Ternopil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4teGroup_Cup_mockup_large_01.png"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" type="body"/>
          </p:nvPr>
        </p:nvSpPr>
        <p:spPr>
          <a:xfrm>
            <a:off x="5222425" y="1362750"/>
            <a:ext cx="44541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Invoke-WebRequest</a:t>
            </a:r>
            <a:r>
              <a:rPr lang="en-US"/>
              <a:t> -Uri https://booking.uz.gov.ua/train_search/station/?term=Ternopil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078200" y="468075"/>
            <a:ext cx="9315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accent2"/>
                </a:solidFill>
              </a:rPr>
              <a:t>Powershell tools</a:t>
            </a:r>
            <a:endParaRPr b="1" i="0" sz="3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26375" y="1485550"/>
            <a:ext cx="45960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sz="2400"/>
              <a:t>Post:</a:t>
            </a:r>
            <a:endParaRPr b="1" sz="2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sz="1400"/>
              <a:t>Parameters:</a:t>
            </a:r>
            <a:endParaRPr b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$params = @{“from”=“2200001”;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“to”=“2218000”;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“date”=“2018-04-13”; “time”=“00:00”;</a:t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“get_tpl”=“1”; }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sz="1400"/>
              <a:t>Headers:</a:t>
            </a:r>
            <a:endParaRPr b="1"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400"/>
              <a:t>$headers = @{}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400"/>
              <a:t>$headers.Add(“Accept-Language”,”ru-RU,ru;q=0.9,en-US;q=0.8,en;q=0.7,uk;q=0.6”)</a:t>
            </a:r>
            <a:r>
              <a:rPr lang="en-US"/>
              <a:t>;</a:t>
            </a:r>
            <a:endParaRPr/>
          </a:p>
        </p:txBody>
      </p:sp>
      <p:pic>
        <p:nvPicPr>
          <p:cNvPr descr="4teGroup_Cup_mockup_large_01.png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16150"/>
            <a:ext cx="2550200" cy="9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" type="body"/>
          </p:nvPr>
        </p:nvSpPr>
        <p:spPr>
          <a:xfrm>
            <a:off x="5222425" y="1362750"/>
            <a:ext cx="44541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Invoke-WebRequest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-Uri 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https://booking.uz.gov.ua/train_search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 -Method POST -Body $params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Invoke-RestMethod</a:t>
            </a:r>
            <a:r>
              <a:rPr lang="en-US">
                <a:solidFill>
                  <a:srgbClr val="000000"/>
                </a:solidFill>
              </a:rPr>
              <a:t> -Uri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https://booking.uz.gov.ua/train_search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 -Method POST -Body $params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content from WebRequest: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$res=(Invoke-WebRequest -Uri  https://booking.uz.gov.ua/train_search/  -Method POST -Body $params).content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Грань">
  <a:themeElements>
    <a:clrScheme name="Грань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