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7" r:id="rId21"/>
    <p:sldId id="275" r:id="rId22"/>
    <p:sldId id="276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Olexandra Dmytrenko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3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Текст по центру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1" y="3062239"/>
            <a:ext cx="6821098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border=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"10"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width=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"500"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cellspacing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"20"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cellpadding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"15"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 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xx-large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216" y="2538159"/>
            <a:ext cx="4369449" cy="202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0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Разукрасим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1" y="2939129"/>
            <a:ext cx="6801862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bgcolor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"blue"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Папа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кораловый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  <a:b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bgcolor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"#ff7f50"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Мама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colspan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"2"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bgcolor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"aqua"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Я &lt;/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796" y="2684032"/>
            <a:ext cx="3816802" cy="174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4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Меняем цвет текста для строчки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1" y="2939129"/>
            <a:ext cx="726352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bgcolor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"blue"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Папа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кораловый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  <a:b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bgcolor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"#ff7f50"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Мама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colspan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"2"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bgcolor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"#7fffd4"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Я &lt;/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534" y="2711451"/>
            <a:ext cx="3995163" cy="181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0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был первым: курица или яйцо?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Сделайте таблицу, чтоб рядок с собой был на первом месте, как на картинке: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594" y="3110491"/>
            <a:ext cx="5774533" cy="26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5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Перевернём ещё раз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2055" y="2786505"/>
            <a:ext cx="6047889" cy="275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3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ещё раз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742" y="2736296"/>
            <a:ext cx="6622514" cy="296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1" y="2461530"/>
            <a:ext cx="7638630" cy="34932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border=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"10"</a:t>
            </a:r>
            <a:b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width=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"500"</a:t>
            </a:r>
            <a:b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cellspacing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"20"</a:t>
            </a:r>
            <a:b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cellpadding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"15"</a:t>
            </a:r>
            <a:b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 =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xx-large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border-color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blueviolet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style=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</a:t>
            </a:r>
            <a:r>
              <a:rPr kumimoji="0" lang="en-US" altLang="en-US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кораловый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"#ff7f50"--&gt;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 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bgcolor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"#ff7f50"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Мама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</a:t>
            </a:r>
            <a:r>
              <a:rPr kumimoji="0" lang="en-US" altLang="en-US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должен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быть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kumimoji="0" lang="en-US" altLang="en-US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верхней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части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тогда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lang="en-US" altLang="en-US" sz="13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распространяется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  <a:b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 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"2" 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bgcolor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"#7fffd4"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Я &lt;/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 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bgcolor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"blue"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style=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Папа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3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09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986059"/>
            <a:ext cx="7810500" cy="4248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4873" y="2573408"/>
            <a:ext cx="8367581" cy="732994"/>
          </a:xfrm>
        </p:spPr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Сделать табличку-радугу из трех цветов или такую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19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Делаем кнопочки и 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275" y="2465918"/>
            <a:ext cx="6027447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Кнопочка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1" y="3598304"/>
            <a:ext cx="5413321" cy="1236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48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F0309"/>
                </a:solidFill>
                <a:effectLst/>
                <a:latin typeface="normal helvetica"/>
              </a:rPr>
              <a:t>&lt;input type="button" value="input"/&gt; </a:t>
            </a:r>
            <a:endParaRPr kumimoji="0" lang="ru-RU" altLang="en-US" b="0" i="0" u="none" strike="noStrike" cap="none" normalizeH="0" baseline="0" dirty="0" smtClean="0">
              <a:ln>
                <a:noFill/>
              </a:ln>
              <a:solidFill>
                <a:srgbClr val="3F0309"/>
              </a:solidFill>
              <a:effectLst/>
              <a:latin typeface="normal helvetic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en-US" dirty="0">
              <a:solidFill>
                <a:srgbClr val="3F0309"/>
              </a:solidFill>
              <a:latin typeface="normal helvetic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F0309"/>
                </a:solidFill>
                <a:effectLst/>
                <a:latin typeface="normal helvetica"/>
              </a:rPr>
              <a:t>&lt;button type="button"&gt;button&lt;/button&gt;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405" y="3516398"/>
            <a:ext cx="3841379" cy="114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1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 чего состоит таблица?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278786"/>
              </p:ext>
            </p:extLst>
          </p:nvPr>
        </p:nvGraphicFramePr>
        <p:xfrm>
          <a:off x="2210578" y="2930688"/>
          <a:ext cx="7770844" cy="1825540"/>
        </p:xfrm>
        <a:graphic>
          <a:graphicData uri="http://schemas.openxmlformats.org/drawingml/2006/table">
            <a:tbl>
              <a:tblPr firstRow="1" bandRow="1">
                <a:effectLst>
                  <a:outerShdw blurRad="355600" dist="279400" dir="4800000" sx="105000" sy="105000" algn="ctr" rotWithShape="0">
                    <a:schemeClr val="accent2">
                      <a:lumMod val="40000"/>
                      <a:lumOff val="60000"/>
                      <a:alpha val="96000"/>
                    </a:schemeClr>
                  </a:outerShdw>
                </a:effectLst>
                <a:tableStyleId>{5C22544A-7EE6-4342-B048-85BDC9FD1C3A}</a:tableStyleId>
              </a:tblPr>
              <a:tblGrid>
                <a:gridCol w="3885422"/>
                <a:gridCol w="3885422"/>
              </a:tblGrid>
              <a:tr h="1454700">
                <a:tc>
                  <a:txBody>
                    <a:bodyPr/>
                    <a:lstStyle/>
                    <a:p>
                      <a:r>
                        <a:rPr lang="ru-RU" dirty="0" smtClean="0"/>
                        <a:t>1.1</a:t>
                      </a:r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1.2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2.2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41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Поведение кнопки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:</a:t>
            </a:r>
            <a:r>
              <a:rPr lang="ru-RU" b="1" dirty="0" err="1"/>
              <a:t>hover</a:t>
            </a:r>
            <a:r>
              <a:rPr lang="ru-RU" dirty="0"/>
              <a:t> — при наведении. С появлением сенсорных экранов необходимость в :</a:t>
            </a:r>
            <a:r>
              <a:rPr lang="ru-RU" dirty="0" err="1"/>
              <a:t>hover</a:t>
            </a:r>
            <a:r>
              <a:rPr lang="ru-RU" dirty="0"/>
              <a:t> отпала. </a:t>
            </a:r>
            <a:endParaRPr lang="ru-RU" dirty="0" smtClean="0"/>
          </a:p>
          <a:p>
            <a:r>
              <a:rPr lang="ru-RU" b="1" dirty="0" smtClean="0"/>
              <a:t>:</a:t>
            </a:r>
            <a:r>
              <a:rPr lang="ru-RU" b="1" dirty="0" err="1"/>
              <a:t>active</a:t>
            </a:r>
            <a:r>
              <a:rPr lang="ru-RU" dirty="0"/>
              <a:t> — в момент нажатия кнопки. </a:t>
            </a:r>
            <a:endParaRPr lang="ru-RU" dirty="0" smtClean="0"/>
          </a:p>
          <a:p>
            <a:r>
              <a:rPr lang="ru-RU" b="1" dirty="0" smtClean="0"/>
              <a:t>:</a:t>
            </a:r>
            <a:r>
              <a:rPr lang="ru-RU" b="1" dirty="0" err="1"/>
              <a:t>focus</a:t>
            </a:r>
            <a:r>
              <a:rPr lang="ru-RU" dirty="0"/>
              <a:t> — пока кнопка в фокусе, то есть когда пользователь нажал на кнопку, но ещё не щёлкнул курсором мышки в другое место окна браузера.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1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Красивая кнопка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1" y="2446686"/>
            <a:ext cx="6843540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"2"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bgcolor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"#7fffd4"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blueviolet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Я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MoreInfo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"button" 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text-decoration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groove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blueviolet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wheat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padding-top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padding-bottom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h3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Read more &lt;/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h3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540" y="2860204"/>
            <a:ext cx="2682058" cy="255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4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Выносим описание в стиль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4796079"/>
              </p:ext>
            </p:extLst>
          </p:nvPr>
        </p:nvGraphicFramePr>
        <p:xfrm>
          <a:off x="1295400" y="2466845"/>
          <a:ext cx="9601200" cy="3749040"/>
        </p:xfrm>
        <a:graphic>
          <a:graphicData uri="http://schemas.openxmlformats.org/drawingml/2006/table">
            <a:tbl>
              <a:tblPr bandRow="1">
                <a:tableStyleId>{1E171933-4619-4E11-9A3F-F7608DF75F80}</a:tableStyleId>
              </a:tblPr>
              <a:tblGrid>
                <a:gridCol w="2848232"/>
                <a:gridCol w="6752968"/>
              </a:tblGrid>
              <a:tr h="355501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</a:rPr>
                        <a:t>&lt;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</a:rPr>
                        <a:t>style</a:t>
                      </a:r>
                      <a:r>
                        <a:rPr lang="en-US" sz="1200" dirty="0" smtClean="0">
                          <a:effectLst/>
                        </a:rPr>
                        <a:t>&gt;</a:t>
                      </a: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button</a:t>
                      </a:r>
                      <a:r>
                        <a:rPr lang="en-US" sz="1200" dirty="0" err="1" smtClean="0"/>
                        <a:t>.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ReadMore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US" sz="1200" dirty="0" smtClean="0"/>
                        <a:t>{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</a:rPr>
                        <a:t>border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b="1" dirty="0" smtClean="0">
                          <a:solidFill>
                            <a:srgbClr val="008000"/>
                          </a:solidFill>
                          <a:effectLst/>
                        </a:rPr>
                        <a:t>inset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</a:rPr>
                        <a:t>background-color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b="1" dirty="0" err="1" smtClean="0">
                          <a:solidFill>
                            <a:srgbClr val="008000"/>
                          </a:solidFill>
                          <a:effectLst/>
                        </a:rPr>
                        <a:t>blueviolet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</a:rPr>
                        <a:t>color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b="1" dirty="0" smtClean="0">
                          <a:solidFill>
                            <a:srgbClr val="008000"/>
                          </a:solidFill>
                          <a:effectLst/>
                        </a:rPr>
                        <a:t>wheat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</a:rPr>
                        <a:t>font-size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effectLst/>
                        </a:rPr>
                        <a:t>15</a:t>
                      </a:r>
                      <a:r>
                        <a:rPr lang="en-US" sz="1200" b="1" dirty="0" smtClean="0">
                          <a:solidFill>
                            <a:srgbClr val="008000"/>
                          </a:solidFill>
                          <a:effectLst/>
                        </a:rPr>
                        <a:t>px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</a:rPr>
                        <a:t>padding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effectLst/>
                        </a:rPr>
                        <a:t>4</a:t>
                      </a:r>
                      <a:r>
                        <a:rPr lang="en-US" sz="1200" b="1" dirty="0" smtClean="0">
                          <a:solidFill>
                            <a:srgbClr val="008000"/>
                          </a:solidFill>
                          <a:effectLst/>
                        </a:rPr>
                        <a:t>px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</a:rPr>
                        <a:t>height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effectLst/>
                        </a:rPr>
                        <a:t>50</a:t>
                      </a:r>
                      <a:r>
                        <a:rPr lang="en-US" sz="1200" b="1" dirty="0" smtClean="0">
                          <a:solidFill>
                            <a:srgbClr val="008000"/>
                          </a:solidFill>
                          <a:effectLst/>
                        </a:rPr>
                        <a:t>px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</a:rPr>
                        <a:t>padding-top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effectLst/>
                        </a:rPr>
                        <a:t>1</a:t>
                      </a:r>
                      <a:r>
                        <a:rPr lang="en-US" sz="1200" b="1" dirty="0" smtClean="0">
                          <a:solidFill>
                            <a:srgbClr val="008000"/>
                          </a:solidFill>
                          <a:effectLst/>
                        </a:rPr>
                        <a:t>px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</a:rPr>
                        <a:t>padding-bottom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effectLst/>
                        </a:rPr>
                        <a:t>1</a:t>
                      </a:r>
                      <a:r>
                        <a:rPr lang="en-US" sz="1200" b="1" dirty="0" smtClean="0">
                          <a:solidFill>
                            <a:srgbClr val="008000"/>
                          </a:solidFill>
                          <a:effectLst/>
                        </a:rPr>
                        <a:t>px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</a:rPr>
                        <a:t>text-align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b="1" dirty="0" smtClean="0">
                          <a:solidFill>
                            <a:srgbClr val="008000"/>
                          </a:solidFill>
                          <a:effectLst/>
                        </a:rPr>
                        <a:t>center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}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i="1" dirty="0" smtClean="0">
                          <a:solidFill>
                            <a:srgbClr val="808080"/>
                          </a:solidFill>
                          <a:effectLst/>
                        </a:rPr>
                        <a:t>/* </a:t>
                      </a:r>
                      <a:r>
                        <a:rPr lang="ru-RU" sz="1200" i="1" dirty="0" smtClean="0">
                          <a:solidFill>
                            <a:srgbClr val="808080"/>
                          </a:solidFill>
                          <a:effectLst/>
                        </a:rPr>
                        <a:t>при наведении курсора мышки */</a:t>
                      </a:r>
                      <a:br>
                        <a:rPr lang="ru-RU" sz="12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ru-RU" sz="1200" i="1" dirty="0" smtClean="0">
                          <a:solidFill>
                            <a:srgbClr val="808080"/>
                          </a:solidFill>
                          <a:effectLst/>
                        </a:rPr>
                        <a:t>    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button</a:t>
                      </a:r>
                      <a:r>
                        <a:rPr lang="en-US" sz="1200" dirty="0" err="1" smtClean="0"/>
                        <a:t>.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ReadMore</a:t>
                      </a:r>
                      <a:r>
                        <a:rPr lang="en-US" sz="1200" dirty="0" err="1" smtClean="0"/>
                        <a:t>: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hover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US" sz="1200" dirty="0" smtClean="0"/>
                        <a:t>{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</a:rPr>
                        <a:t>background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rgb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effectLst/>
                        </a:rPr>
                        <a:t>232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effectLst/>
                        </a:rPr>
                        <a:t>95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effectLst/>
                        </a:rPr>
                        <a:t>76</a:t>
                      </a:r>
                      <a:r>
                        <a:rPr lang="en-US" sz="1200" dirty="0" smtClean="0"/>
                        <a:t>);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}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i="1" dirty="0" smtClean="0">
                          <a:solidFill>
                            <a:srgbClr val="808080"/>
                          </a:solidFill>
                          <a:effectLst/>
                        </a:rPr>
                        <a:t>/*</a:t>
                      </a:r>
                      <a:r>
                        <a:rPr lang="ru-RU" sz="1200" i="1" dirty="0" smtClean="0">
                          <a:solidFill>
                            <a:srgbClr val="808080"/>
                          </a:solidFill>
                          <a:effectLst/>
                        </a:rPr>
                        <a:t>при нажатии*/</a:t>
                      </a:r>
                      <a:br>
                        <a:rPr lang="ru-RU" sz="1200" i="1" dirty="0" smtClean="0">
                          <a:solidFill>
                            <a:srgbClr val="808080"/>
                          </a:solidFill>
                          <a:effectLst/>
                        </a:rPr>
                      </a:br>
                      <a:r>
                        <a:rPr lang="ru-RU" sz="1200" i="1" dirty="0" smtClean="0">
                          <a:solidFill>
                            <a:srgbClr val="808080"/>
                          </a:solidFill>
                          <a:effectLst/>
                        </a:rPr>
                        <a:t>    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button</a:t>
                      </a:r>
                      <a:r>
                        <a:rPr lang="en-US" sz="1200" dirty="0" err="1" smtClean="0"/>
                        <a:t>.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ReadMore</a:t>
                      </a:r>
                      <a:r>
                        <a:rPr lang="en-US" sz="1200" dirty="0" err="1" smtClean="0"/>
                        <a:t>: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active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US" sz="1200" dirty="0" smtClean="0"/>
                        <a:t>{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</a:rPr>
                        <a:t>background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rgb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effectLst/>
                        </a:rPr>
                        <a:t>152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effectLst/>
                        </a:rPr>
                        <a:t>15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US" sz="1200" dirty="0" smtClean="0"/>
                        <a:t>);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</a:t>
                      </a:r>
                      <a:endParaRPr lang="ru-RU" sz="12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911938"/>
              </p:ext>
            </p:extLst>
          </p:nvPr>
        </p:nvGraphicFramePr>
        <p:xfrm>
          <a:off x="4064000" y="2564942"/>
          <a:ext cx="6505146" cy="3539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4238"/>
                <a:gridCol w="2940908"/>
              </a:tblGrid>
              <a:tr h="176964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effectLst/>
                        </a:rPr>
                        <a:t>С кнопочкой</a:t>
                      </a:r>
                      <a:r>
                        <a:rPr lang="ru-RU" sz="1050" dirty="0" smtClean="0">
                          <a:effectLst/>
                        </a:rPr>
                        <a:t/>
                      </a:r>
                      <a:br>
                        <a:rPr lang="ru-RU" sz="1050" dirty="0" smtClean="0">
                          <a:effectLst/>
                        </a:rPr>
                      </a:br>
                      <a:r>
                        <a:rPr lang="en-US" sz="1050" dirty="0" smtClean="0">
                          <a:effectLst/>
                        </a:rPr>
                        <a:t>&lt;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 class="</a:t>
                      </a:r>
                      <a:r>
                        <a:rPr lang="en-US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ReadMore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050" dirty="0" smtClean="0">
                          <a:effectLst/>
                        </a:rPr>
                        <a:t>&gt;</a:t>
                      </a:r>
                      <a:r>
                        <a:rPr lang="en-US" sz="1050" dirty="0" smtClean="0"/>
                        <a:t/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 </a:t>
                      </a:r>
                      <a:r>
                        <a:rPr lang="en-US" sz="1050" dirty="0" smtClean="0">
                          <a:effectLst/>
                        </a:rPr>
                        <a:t>&lt;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h3</a:t>
                      </a:r>
                      <a:r>
                        <a:rPr lang="en-US" sz="1050" dirty="0" smtClean="0">
                          <a:effectLst/>
                        </a:rPr>
                        <a:t>&gt;</a:t>
                      </a:r>
                      <a:r>
                        <a:rPr lang="en-US" sz="1050" dirty="0" smtClean="0"/>
                        <a:t> Read more </a:t>
                      </a:r>
                      <a:r>
                        <a:rPr lang="en-US" sz="1050" dirty="0" smtClean="0">
                          <a:effectLst/>
                        </a:rPr>
                        <a:t>&lt;/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h3</a:t>
                      </a:r>
                      <a:r>
                        <a:rPr lang="en-US" sz="1050" dirty="0" smtClean="0">
                          <a:effectLst/>
                        </a:rPr>
                        <a:t>&gt;</a:t>
                      </a:r>
                      <a:r>
                        <a:rPr lang="en-US" sz="1050" dirty="0" smtClean="0"/>
                        <a:t/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 </a:t>
                      </a:r>
                      <a:r>
                        <a:rPr lang="en-US" sz="1050" dirty="0" smtClean="0">
                          <a:effectLst/>
                        </a:rPr>
                        <a:t>&lt;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="https://www.google.com.ua/"</a:t>
                      </a:r>
                      <a:r>
                        <a:rPr lang="en-US" sz="1050" dirty="0" smtClean="0">
                          <a:effectLst/>
                        </a:rPr>
                        <a:t>&gt;</a:t>
                      </a:r>
                      <a:r>
                        <a:rPr lang="en-US" sz="1050" dirty="0" smtClean="0"/>
                        <a:t/>
                      </a:r>
                      <a:br>
                        <a:rPr lang="en-US" sz="1050" dirty="0" smtClean="0"/>
                      </a:br>
                      <a:r>
                        <a:rPr lang="ru-RU" sz="1050" dirty="0" smtClean="0"/>
                        <a:t>     </a:t>
                      </a:r>
                      <a:r>
                        <a:rPr lang="en-US" sz="1050" dirty="0" smtClean="0">
                          <a:effectLst/>
                        </a:rPr>
                        <a:t>&lt;/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050" dirty="0" smtClean="0">
                          <a:effectLst/>
                        </a:rPr>
                        <a:t>&gt;</a:t>
                      </a:r>
                      <a:r>
                        <a:rPr lang="en-US" sz="1050" dirty="0" smtClean="0"/>
                        <a:t/>
                      </a:r>
                      <a:br>
                        <a:rPr lang="en-US" sz="1050" dirty="0" smtClean="0"/>
                      </a:br>
                      <a:r>
                        <a:rPr lang="en-US" sz="1050" dirty="0" smtClean="0">
                          <a:effectLst/>
                        </a:rPr>
                        <a:t>&lt;/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  <a:r>
                        <a:rPr lang="en-US" sz="1050" dirty="0" smtClean="0">
                          <a:effectLst/>
                        </a:rPr>
                        <a:t>&gt;</a:t>
                      </a:r>
                      <a:endParaRPr lang="en-US" sz="105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76964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effectLst/>
                        </a:rPr>
                        <a:t>С картинкой</a:t>
                      </a:r>
                      <a:endParaRPr lang="ru-RU" sz="1050" dirty="0" smtClean="0">
                        <a:effectLst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effectLst/>
                        </a:rPr>
                        <a:t>&lt;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 class="</a:t>
                      </a:r>
                      <a:r>
                        <a:rPr lang="en-US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ReadMore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050" dirty="0" smtClean="0">
                          <a:effectLst/>
                        </a:rPr>
                        <a:t>&gt;</a:t>
                      </a:r>
                      <a:r>
                        <a:rPr lang="en-US" sz="1050" dirty="0" smtClean="0"/>
                        <a:t/>
                      </a:r>
                      <a:br>
                        <a:rPr lang="en-US" sz="1050" dirty="0" smtClean="0"/>
                      </a:br>
                      <a:r>
                        <a:rPr lang="ru-RU" sz="1050" dirty="0" smtClean="0"/>
                        <a:t>       </a:t>
                      </a:r>
                      <a:r>
                        <a:rPr lang="en-US" sz="1050" dirty="0" smtClean="0">
                          <a:effectLst/>
                        </a:rPr>
                        <a:t>&lt;</a:t>
                      </a:r>
                      <a:r>
                        <a:rPr lang="en-US" sz="1400" dirty="0" smtClean="0"/>
                        <a:t>a</a:t>
                      </a:r>
                      <a:r>
                        <a:rPr lang="ru-RU" sz="14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dirty="0" err="1" smtClean="0"/>
                        <a:t>href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="https://www.google.com.ua/"</a:t>
                      </a:r>
                      <a:r>
                        <a:rPr lang="en-US" sz="1050" dirty="0" smtClean="0">
                          <a:effectLst/>
                        </a:rPr>
                        <a:t>&gt;</a:t>
                      </a:r>
                      <a:r>
                        <a:rPr lang="en-US" sz="1050" dirty="0" smtClean="0"/>
                        <a:t/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   </a:t>
                      </a:r>
                      <a:r>
                        <a:rPr lang="en-US" sz="1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4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="kitten.jpg"&gt;</a:t>
                      </a:r>
                      <a:br>
                        <a:rPr lang="en-US" sz="1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050" dirty="0" smtClean="0">
                          <a:effectLst/>
                        </a:rPr>
                        <a:t>&lt;/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050" dirty="0" smtClean="0">
                          <a:effectLst/>
                        </a:rPr>
                        <a:t>&gt;</a:t>
                      </a:r>
                      <a:r>
                        <a:rPr lang="en-US" sz="1050" dirty="0" smtClean="0"/>
                        <a:t/>
                      </a:r>
                      <a:br>
                        <a:rPr lang="en-US" sz="1050" dirty="0" smtClean="0"/>
                      </a:br>
                      <a:r>
                        <a:rPr lang="en-US" sz="1050" dirty="0" smtClean="0">
                          <a:effectLst/>
                        </a:rPr>
                        <a:t>&lt;/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  <a:r>
                        <a:rPr lang="en-US" sz="1050" dirty="0" smtClean="0">
                          <a:effectLst/>
                        </a:rPr>
                        <a:t>&gt;</a:t>
                      </a:r>
                      <a:endParaRPr 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327" y="2627554"/>
            <a:ext cx="1406455" cy="16576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435" y="4359304"/>
            <a:ext cx="2308237" cy="176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7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Добавим маме ссылку со стилем (кнопку)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722914"/>
              </p:ext>
            </p:extLst>
          </p:nvPr>
        </p:nvGraphicFramePr>
        <p:xfrm>
          <a:off x="1295400" y="2067698"/>
          <a:ext cx="9960632" cy="4010206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874352"/>
                <a:gridCol w="5086280"/>
              </a:tblGrid>
              <a:tr h="4010206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effectLst/>
                        </a:rPr>
                        <a:t>&lt;</a:t>
                      </a:r>
                      <a:r>
                        <a:rPr lang="en-US" sz="1050" b="1" dirty="0" smtClean="0">
                          <a:solidFill>
                            <a:srgbClr val="000080"/>
                          </a:solidFill>
                          <a:effectLst/>
                        </a:rPr>
                        <a:t>style</a:t>
                      </a:r>
                      <a:r>
                        <a:rPr lang="en-US" sz="1050" dirty="0" smtClean="0">
                          <a:effectLst/>
                        </a:rPr>
                        <a:t>&gt;</a:t>
                      </a:r>
                      <a:r>
                        <a:rPr lang="en-US" sz="1050" dirty="0" smtClean="0"/>
                        <a:t/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</a:t>
                      </a:r>
                      <a:r>
                        <a:rPr lang="en-US" sz="1050" b="1" dirty="0" err="1" smtClean="0">
                          <a:solidFill>
                            <a:srgbClr val="000080"/>
                          </a:solidFill>
                          <a:effectLst/>
                        </a:rPr>
                        <a:t>a</a:t>
                      </a:r>
                      <a:r>
                        <a:rPr lang="en-US" sz="1050" dirty="0" err="1" smtClean="0"/>
                        <a:t>.</a:t>
                      </a:r>
                      <a:r>
                        <a:rPr lang="en-US" sz="1050" b="1" dirty="0" err="1" smtClean="0">
                          <a:solidFill>
                            <a:srgbClr val="000080"/>
                          </a:solidFill>
                          <a:effectLst/>
                        </a:rPr>
                        <a:t>Mother</a:t>
                      </a:r>
                      <a:r>
                        <a:rPr lang="en-US" sz="105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US" sz="1050" dirty="0" smtClean="0"/>
                        <a:t>{</a:t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    </a:t>
                      </a:r>
                      <a:r>
                        <a:rPr lang="en-US" sz="1050" b="1" dirty="0" smtClean="0">
                          <a:solidFill>
                            <a:srgbClr val="0000FF"/>
                          </a:solidFill>
                          <a:effectLst/>
                        </a:rPr>
                        <a:t>position</a:t>
                      </a:r>
                      <a:r>
                        <a:rPr lang="en-US" sz="1050" dirty="0" smtClean="0"/>
                        <a:t>: </a:t>
                      </a:r>
                      <a:r>
                        <a:rPr lang="en-US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relative</a:t>
                      </a:r>
                      <a:r>
                        <a:rPr lang="en-US" sz="1050" dirty="0" smtClean="0"/>
                        <a:t>;</a:t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    </a:t>
                      </a:r>
                      <a:r>
                        <a:rPr lang="en-US" sz="1050" b="1" dirty="0" smtClean="0">
                          <a:solidFill>
                            <a:srgbClr val="0000FF"/>
                          </a:solidFill>
                          <a:effectLst/>
                        </a:rPr>
                        <a:t>display</a:t>
                      </a:r>
                      <a:r>
                        <a:rPr lang="en-US" sz="1050" dirty="0" smtClean="0"/>
                        <a:t>: </a:t>
                      </a:r>
                      <a:r>
                        <a:rPr lang="en-US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inline-block</a:t>
                      </a:r>
                      <a:r>
                        <a:rPr lang="en-US" sz="1050" dirty="0" smtClean="0"/>
                        <a:t>;</a:t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    </a:t>
                      </a:r>
                      <a:r>
                        <a:rPr lang="en-US" sz="1050" b="1" dirty="0" smtClean="0">
                          <a:solidFill>
                            <a:srgbClr val="0000FF"/>
                          </a:solidFill>
                          <a:effectLst/>
                        </a:rPr>
                        <a:t>width</a:t>
                      </a:r>
                      <a:r>
                        <a:rPr lang="en-US" sz="1050" dirty="0" smtClean="0"/>
                        <a:t>: 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10</a:t>
                      </a:r>
                      <a:r>
                        <a:rPr lang="en-US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em</a:t>
                      </a:r>
                      <a:r>
                        <a:rPr lang="en-US" sz="1050" dirty="0" smtClean="0"/>
                        <a:t>;</a:t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    </a:t>
                      </a:r>
                      <a:r>
                        <a:rPr lang="en-US" sz="1050" b="1" dirty="0" smtClean="0">
                          <a:solidFill>
                            <a:srgbClr val="0000FF"/>
                          </a:solidFill>
                          <a:effectLst/>
                        </a:rPr>
                        <a:t>height</a:t>
                      </a:r>
                      <a:r>
                        <a:rPr lang="en-US" sz="1050" dirty="0" smtClean="0"/>
                        <a:t>: 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2.5</a:t>
                      </a:r>
                      <a:r>
                        <a:rPr lang="en-US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em</a:t>
                      </a:r>
                      <a:r>
                        <a:rPr lang="en-US" sz="1050" dirty="0" smtClean="0"/>
                        <a:t>;</a:t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    </a:t>
                      </a:r>
                      <a:r>
                        <a:rPr lang="en-US" sz="1050" b="1" dirty="0" smtClean="0">
                          <a:solidFill>
                            <a:srgbClr val="0000FF"/>
                          </a:solidFill>
                          <a:effectLst/>
                        </a:rPr>
                        <a:t>line-height</a:t>
                      </a:r>
                      <a:r>
                        <a:rPr lang="en-US" sz="1050" dirty="0" smtClean="0"/>
                        <a:t>: 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2.5</a:t>
                      </a:r>
                      <a:r>
                        <a:rPr lang="en-US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em</a:t>
                      </a:r>
                      <a:r>
                        <a:rPr lang="en-US" sz="1050" dirty="0" smtClean="0"/>
                        <a:t>;</a:t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    </a:t>
                      </a:r>
                      <a:r>
                        <a:rPr lang="en-US" sz="1050" b="1" dirty="0" smtClean="0">
                          <a:solidFill>
                            <a:srgbClr val="0000FF"/>
                          </a:solidFill>
                          <a:effectLst/>
                        </a:rPr>
                        <a:t>vertical-align</a:t>
                      </a:r>
                      <a:r>
                        <a:rPr lang="en-US" sz="1050" dirty="0" smtClean="0"/>
                        <a:t>: </a:t>
                      </a:r>
                      <a:r>
                        <a:rPr lang="en-US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middle</a:t>
                      </a:r>
                      <a:r>
                        <a:rPr lang="en-US" sz="1050" dirty="0" smtClean="0"/>
                        <a:t>;</a:t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    </a:t>
                      </a:r>
                      <a:r>
                        <a:rPr lang="en-US" sz="1050" b="1" dirty="0" smtClean="0">
                          <a:solidFill>
                            <a:srgbClr val="0000FF"/>
                          </a:solidFill>
                          <a:effectLst/>
                        </a:rPr>
                        <a:t>text-align</a:t>
                      </a:r>
                      <a:r>
                        <a:rPr lang="en-US" sz="1050" dirty="0" smtClean="0"/>
                        <a:t>: </a:t>
                      </a:r>
                      <a:r>
                        <a:rPr lang="en-US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center</a:t>
                      </a:r>
                      <a:r>
                        <a:rPr lang="en-US" sz="1050" dirty="0" smtClean="0"/>
                        <a:t>;</a:t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    </a:t>
                      </a:r>
                      <a:r>
                        <a:rPr lang="en-US" sz="1050" b="1" dirty="0" smtClean="0">
                          <a:solidFill>
                            <a:srgbClr val="0000FF"/>
                          </a:solidFill>
                          <a:effectLst/>
                        </a:rPr>
                        <a:t>text-decoration</a:t>
                      </a:r>
                      <a:r>
                        <a:rPr lang="en-US" sz="1050" dirty="0" smtClean="0"/>
                        <a:t>: </a:t>
                      </a:r>
                      <a:r>
                        <a:rPr lang="en-US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none</a:t>
                      </a:r>
                      <a:r>
                        <a:rPr lang="en-US" sz="1050" dirty="0" smtClean="0"/>
                        <a:t>;</a:t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    </a:t>
                      </a:r>
                      <a:r>
                        <a:rPr lang="en-US" sz="1050" b="1" dirty="0" smtClean="0">
                          <a:solidFill>
                            <a:srgbClr val="0000FF"/>
                          </a:solidFill>
                          <a:effectLst/>
                        </a:rPr>
                        <a:t>text-shadow</a:t>
                      </a:r>
                      <a:r>
                        <a:rPr lang="en-US" sz="1050" dirty="0" smtClean="0"/>
                        <a:t>: 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0 </a:t>
                      </a:r>
                      <a:r>
                        <a:rPr lang="en-US" sz="1050" dirty="0" smtClean="0"/>
                        <a:t>-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1</a:t>
                      </a:r>
                      <a:r>
                        <a:rPr lang="en-US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px </a:t>
                      </a:r>
                      <a:r>
                        <a:rPr lang="en-US" sz="1050" dirty="0" err="1" smtClean="0">
                          <a:solidFill>
                            <a:srgbClr val="0000FF"/>
                          </a:solidFill>
                          <a:effectLst/>
                        </a:rPr>
                        <a:t>1</a:t>
                      </a:r>
                      <a:r>
                        <a:rPr lang="en-US" sz="1050" b="1" dirty="0" err="1" smtClean="0">
                          <a:solidFill>
                            <a:srgbClr val="008000"/>
                          </a:solidFill>
                          <a:effectLst/>
                        </a:rPr>
                        <a:t>px</a:t>
                      </a:r>
                      <a:r>
                        <a:rPr lang="en-US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 </a:t>
                      </a:r>
                      <a:r>
                        <a:rPr lang="en-US" sz="1050" b="1" dirty="0" smtClean="0">
                          <a:solidFill>
                            <a:srgbClr val="000080"/>
                          </a:solidFill>
                          <a:effectLst/>
                        </a:rPr>
                        <a:t>#777</a:t>
                      </a:r>
                      <a:r>
                        <a:rPr lang="en-US" sz="1050" dirty="0" smtClean="0"/>
                        <a:t>;</a:t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    </a:t>
                      </a:r>
                      <a:r>
                        <a:rPr lang="en-US" sz="1050" b="1" dirty="0" smtClean="0">
                          <a:solidFill>
                            <a:srgbClr val="0000FF"/>
                          </a:solidFill>
                          <a:effectLst/>
                        </a:rPr>
                        <a:t>color</a:t>
                      </a:r>
                      <a:r>
                        <a:rPr lang="en-US" sz="1050" dirty="0" smtClean="0"/>
                        <a:t>: </a:t>
                      </a:r>
                      <a:r>
                        <a:rPr lang="en-US" sz="1050" b="1" dirty="0" smtClean="0">
                          <a:solidFill>
                            <a:srgbClr val="000080"/>
                          </a:solidFill>
                          <a:effectLst/>
                        </a:rPr>
                        <a:t>#</a:t>
                      </a:r>
                      <a:r>
                        <a:rPr lang="en-US" sz="1050" b="1" dirty="0" err="1" smtClean="0">
                          <a:solidFill>
                            <a:srgbClr val="000080"/>
                          </a:solidFill>
                          <a:effectLst/>
                        </a:rPr>
                        <a:t>fff</a:t>
                      </a:r>
                      <a:r>
                        <a:rPr lang="en-US" sz="1050" dirty="0" smtClean="0"/>
                        <a:t>;</a:t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    </a:t>
                      </a:r>
                      <a:r>
                        <a:rPr lang="en-US" sz="1050" b="1" dirty="0" smtClean="0">
                          <a:solidFill>
                            <a:srgbClr val="0000FF"/>
                          </a:solidFill>
                          <a:effectLst/>
                        </a:rPr>
                        <a:t>outline</a:t>
                      </a:r>
                      <a:r>
                        <a:rPr lang="en-US" sz="1050" dirty="0" smtClean="0"/>
                        <a:t>: </a:t>
                      </a:r>
                      <a:r>
                        <a:rPr lang="en-US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none</a:t>
                      </a:r>
                      <a:r>
                        <a:rPr lang="en-US" sz="1050" dirty="0" smtClean="0"/>
                        <a:t>;</a:t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    </a:t>
                      </a:r>
                      <a:r>
                        <a:rPr lang="en-US" sz="1050" b="1" dirty="0" smtClean="0">
                          <a:solidFill>
                            <a:srgbClr val="0000FF"/>
                          </a:solidFill>
                          <a:effectLst/>
                        </a:rPr>
                        <a:t>border</a:t>
                      </a:r>
                      <a:r>
                        <a:rPr lang="en-US" sz="1050" dirty="0" smtClean="0"/>
                        <a:t>: 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2</a:t>
                      </a:r>
                      <a:r>
                        <a:rPr lang="en-US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px solid </a:t>
                      </a:r>
                      <a:r>
                        <a:rPr lang="en-US" sz="1050" b="1" dirty="0" smtClean="0">
                          <a:solidFill>
                            <a:srgbClr val="000080"/>
                          </a:solidFill>
                          <a:effectLst/>
                        </a:rPr>
                        <a:t>#F64C2B</a:t>
                      </a:r>
                      <a:r>
                        <a:rPr lang="en-US" sz="1050" dirty="0" smtClean="0"/>
                        <a:t>;</a:t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    </a:t>
                      </a:r>
                      <a:r>
                        <a:rPr lang="en-US" sz="1050" b="1" dirty="0" smtClean="0">
                          <a:solidFill>
                            <a:srgbClr val="0000FF"/>
                          </a:solidFill>
                          <a:effectLst/>
                        </a:rPr>
                        <a:t>border-radius</a:t>
                      </a:r>
                      <a:r>
                        <a:rPr lang="en-US" sz="1050" dirty="0" smtClean="0"/>
                        <a:t>: 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5</a:t>
                      </a:r>
                      <a:r>
                        <a:rPr lang="en-US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px</a:t>
                      </a:r>
                      <a:r>
                        <a:rPr lang="en-US" sz="1050" dirty="0" smtClean="0"/>
                        <a:t>;</a:t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    </a:t>
                      </a:r>
                      <a:r>
                        <a:rPr lang="en-US" sz="1050" b="1" dirty="0" smtClean="0">
                          <a:solidFill>
                            <a:srgbClr val="0000FF"/>
                          </a:solidFill>
                          <a:effectLst/>
                        </a:rPr>
                        <a:t>box-shadow</a:t>
                      </a:r>
                      <a:r>
                        <a:rPr lang="en-US" sz="1050" dirty="0" smtClean="0"/>
                        <a:t>: 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0 0 0 60</a:t>
                      </a:r>
                      <a:r>
                        <a:rPr lang="en-US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px </a:t>
                      </a:r>
                      <a:r>
                        <a:rPr lang="en-US" sz="1050" b="1" dirty="0" err="1" smtClean="0">
                          <a:solidFill>
                            <a:srgbClr val="000080"/>
                          </a:solidFill>
                          <a:effectLst/>
                        </a:rPr>
                        <a:t>rgba</a:t>
                      </a:r>
                      <a:r>
                        <a:rPr lang="en-US" sz="1050" dirty="0" smtClean="0"/>
                        <a:t>(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US" sz="1050" dirty="0" smtClean="0"/>
                        <a:t>, 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US" sz="1050" dirty="0" smtClean="0"/>
                        <a:t>, 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US" sz="1050" dirty="0" smtClean="0"/>
                        <a:t>, 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US" sz="1050" dirty="0" smtClean="0"/>
                        <a:t>) </a:t>
                      </a:r>
                      <a:r>
                        <a:rPr lang="en-US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inset</a:t>
                      </a:r>
                      <a:r>
                        <a:rPr lang="en-US" sz="1050" dirty="0" smtClean="0"/>
                        <a:t>, 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.1</a:t>
                      </a:r>
                      <a:r>
                        <a:rPr lang="en-US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em 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.1</a:t>
                      </a:r>
                      <a:r>
                        <a:rPr lang="en-US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em 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.2</a:t>
                      </a:r>
                      <a:r>
                        <a:rPr lang="en-US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em </a:t>
                      </a:r>
                      <a:r>
                        <a:rPr lang="en-US" sz="1050" b="1" dirty="0" smtClean="0">
                          <a:solidFill>
                            <a:srgbClr val="000080"/>
                          </a:solidFill>
                          <a:effectLst/>
                        </a:rPr>
                        <a:t>#800</a:t>
                      </a:r>
                      <a:r>
                        <a:rPr lang="en-US" sz="1050" dirty="0" smtClean="0"/>
                        <a:t>;</a:t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    </a:t>
                      </a:r>
                      <a:r>
                        <a:rPr lang="en-US" sz="1050" b="1" dirty="0" smtClean="0">
                          <a:solidFill>
                            <a:srgbClr val="0000FF"/>
                          </a:solidFill>
                          <a:effectLst/>
                        </a:rPr>
                        <a:t>background</a:t>
                      </a:r>
                      <a:r>
                        <a:rPr lang="en-US" sz="1050" dirty="0" smtClean="0"/>
                        <a:t>: </a:t>
                      </a:r>
                      <a:r>
                        <a:rPr lang="en-US" sz="1050" b="1" dirty="0" smtClean="0">
                          <a:solidFill>
                            <a:srgbClr val="000080"/>
                          </a:solidFill>
                          <a:effectLst/>
                        </a:rPr>
                        <a:t>linear-gradient</a:t>
                      </a:r>
                      <a:r>
                        <a:rPr lang="en-US" sz="1050" dirty="0" smtClean="0"/>
                        <a:t>(</a:t>
                      </a:r>
                      <a:r>
                        <a:rPr lang="en-US" sz="1050" b="1" dirty="0" smtClean="0">
                          <a:solidFill>
                            <a:srgbClr val="000080"/>
                          </a:solidFill>
                          <a:effectLst/>
                        </a:rPr>
                        <a:t>#FB9575</a:t>
                      </a:r>
                      <a:r>
                        <a:rPr lang="en-US" sz="1050" dirty="0" smtClean="0"/>
                        <a:t>, </a:t>
                      </a:r>
                      <a:r>
                        <a:rPr lang="en-US" sz="1050" b="1" dirty="0" smtClean="0">
                          <a:solidFill>
                            <a:srgbClr val="000080"/>
                          </a:solidFill>
                          <a:effectLst/>
                        </a:rPr>
                        <a:t>#F45A38 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48</a:t>
                      </a:r>
                      <a:r>
                        <a:rPr lang="en-US" sz="1050" dirty="0" smtClean="0"/>
                        <a:t>%, </a:t>
                      </a:r>
                      <a:r>
                        <a:rPr lang="en-US" sz="1050" b="1" dirty="0" smtClean="0">
                          <a:solidFill>
                            <a:srgbClr val="000080"/>
                          </a:solidFill>
                          <a:effectLst/>
                        </a:rPr>
                        <a:t>#EA1502 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52</a:t>
                      </a:r>
                      <a:r>
                        <a:rPr lang="en-US" sz="1050" dirty="0" smtClean="0"/>
                        <a:t>%, </a:t>
                      </a:r>
                      <a:r>
                        <a:rPr lang="en-US" sz="1050" b="1" dirty="0" smtClean="0">
                          <a:solidFill>
                            <a:srgbClr val="000080"/>
                          </a:solidFill>
                          <a:effectLst/>
                        </a:rPr>
                        <a:t>#F02F17</a:t>
                      </a:r>
                      <a:r>
                        <a:rPr lang="en-US" sz="1050" dirty="0" smtClean="0"/>
                        <a:t>);</a:t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}</a:t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</a:t>
                      </a:r>
                      <a:r>
                        <a:rPr lang="en-US" sz="1050" b="1" dirty="0" err="1" smtClean="0">
                          <a:solidFill>
                            <a:srgbClr val="000080"/>
                          </a:solidFill>
                          <a:effectLst/>
                        </a:rPr>
                        <a:t>a</a:t>
                      </a:r>
                      <a:r>
                        <a:rPr lang="en-US" sz="1050" dirty="0" err="1" smtClean="0"/>
                        <a:t>.</a:t>
                      </a:r>
                      <a:r>
                        <a:rPr lang="en-US" sz="1050" b="1" dirty="0" err="1" smtClean="0">
                          <a:solidFill>
                            <a:srgbClr val="000080"/>
                          </a:solidFill>
                          <a:effectLst/>
                        </a:rPr>
                        <a:t>Mother</a:t>
                      </a:r>
                      <a:r>
                        <a:rPr lang="en-US" sz="1050" dirty="0" err="1" smtClean="0"/>
                        <a:t>:</a:t>
                      </a:r>
                      <a:r>
                        <a:rPr lang="en-US" sz="1050" b="1" dirty="0" err="1" smtClean="0">
                          <a:solidFill>
                            <a:srgbClr val="000080"/>
                          </a:solidFill>
                          <a:effectLst/>
                        </a:rPr>
                        <a:t>active</a:t>
                      </a:r>
                      <a:r>
                        <a:rPr lang="en-US" sz="105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US" sz="1050" dirty="0" smtClean="0"/>
                        <a:t>{</a:t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    </a:t>
                      </a:r>
                      <a:r>
                        <a:rPr lang="en-US" sz="1050" b="1" dirty="0" smtClean="0">
                          <a:solidFill>
                            <a:srgbClr val="0000FF"/>
                          </a:solidFill>
                          <a:effectLst/>
                        </a:rPr>
                        <a:t>top</a:t>
                      </a:r>
                      <a:r>
                        <a:rPr lang="en-US" sz="1050" dirty="0" smtClean="0"/>
                        <a:t>: 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.1</a:t>
                      </a:r>
                      <a:r>
                        <a:rPr lang="en-US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em</a:t>
                      </a:r>
                      <a:r>
                        <a:rPr lang="en-US" sz="1050" dirty="0" smtClean="0"/>
                        <a:t>;</a:t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    </a:t>
                      </a:r>
                      <a:r>
                        <a:rPr lang="en-US" sz="1050" b="1" dirty="0" smtClean="0">
                          <a:solidFill>
                            <a:srgbClr val="0000FF"/>
                          </a:solidFill>
                          <a:effectLst/>
                        </a:rPr>
                        <a:t>left</a:t>
                      </a:r>
                      <a:r>
                        <a:rPr lang="en-US" sz="1050" dirty="0" smtClean="0"/>
                        <a:t>: 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.1</a:t>
                      </a:r>
                      <a:r>
                        <a:rPr lang="en-US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em</a:t>
                      </a:r>
                      <a:r>
                        <a:rPr lang="en-US" sz="1050" dirty="0" smtClean="0"/>
                        <a:t>;</a:t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    </a:t>
                      </a:r>
                      <a:r>
                        <a:rPr lang="en-US" sz="1050" b="1" dirty="0" smtClean="0">
                          <a:solidFill>
                            <a:srgbClr val="0000FF"/>
                          </a:solidFill>
                          <a:effectLst/>
                        </a:rPr>
                        <a:t>box-shadow</a:t>
                      </a:r>
                      <a:r>
                        <a:rPr lang="en-US" sz="1050" dirty="0" smtClean="0"/>
                        <a:t>: 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0 0 0 60</a:t>
                      </a:r>
                      <a:r>
                        <a:rPr lang="en-US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px </a:t>
                      </a:r>
                      <a:r>
                        <a:rPr lang="en-US" sz="1050" b="1" dirty="0" err="1" smtClean="0">
                          <a:solidFill>
                            <a:srgbClr val="000080"/>
                          </a:solidFill>
                          <a:effectLst/>
                        </a:rPr>
                        <a:t>rgba</a:t>
                      </a:r>
                      <a:r>
                        <a:rPr lang="en-US" sz="1050" dirty="0" smtClean="0"/>
                        <a:t>(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US" sz="1050" dirty="0" smtClean="0"/>
                        <a:t>, 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US" sz="1050" dirty="0" smtClean="0"/>
                        <a:t>, 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0</a:t>
                      </a:r>
                      <a:r>
                        <a:rPr lang="en-US" sz="1050" dirty="0" smtClean="0"/>
                        <a:t>, </a:t>
                      </a:r>
                      <a:r>
                        <a:rPr lang="en-US" sz="1050" dirty="0" smtClean="0">
                          <a:solidFill>
                            <a:srgbClr val="0000FF"/>
                          </a:solidFill>
                          <a:effectLst/>
                        </a:rPr>
                        <a:t>.05</a:t>
                      </a:r>
                      <a:r>
                        <a:rPr lang="en-US" sz="1050" dirty="0" smtClean="0"/>
                        <a:t>) </a:t>
                      </a:r>
                      <a:r>
                        <a:rPr lang="en-US" sz="1050" b="1" dirty="0" smtClean="0">
                          <a:solidFill>
                            <a:srgbClr val="008000"/>
                          </a:solidFill>
                          <a:effectLst/>
                        </a:rPr>
                        <a:t>inset</a:t>
                      </a:r>
                      <a:r>
                        <a:rPr lang="en-US" sz="1050" dirty="0" smtClean="0"/>
                        <a:t>;</a:t>
                      </a:r>
                      <a:br>
                        <a:rPr lang="en-US" sz="1050" dirty="0" smtClean="0"/>
                      </a:br>
                      <a:r>
                        <a:rPr lang="en-US" sz="1050" dirty="0" smtClean="0"/>
                        <a:t>    }</a:t>
                      </a:r>
                      <a:br>
                        <a:rPr lang="en-US" sz="1050" dirty="0" smtClean="0"/>
                      </a:br>
                      <a:r>
                        <a:rPr lang="en-US" sz="1050" dirty="0" smtClean="0">
                          <a:effectLst/>
                        </a:rPr>
                        <a:t>&lt;/</a:t>
                      </a:r>
                      <a:r>
                        <a:rPr lang="en-US" sz="1050" b="1" dirty="0" smtClean="0">
                          <a:solidFill>
                            <a:srgbClr val="000080"/>
                          </a:solidFill>
                          <a:effectLst/>
                        </a:rPr>
                        <a:t>style</a:t>
                      </a:r>
                      <a:r>
                        <a:rPr lang="en-US" sz="1050" dirty="0" smtClean="0">
                          <a:effectLst/>
                        </a:rPr>
                        <a:t>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&lt;</a:t>
                      </a:r>
                      <a:r>
                        <a:rPr lang="en-US" sz="2000" b="1" dirty="0" smtClean="0">
                          <a:solidFill>
                            <a:srgbClr val="000080"/>
                          </a:solidFill>
                          <a:effectLst/>
                        </a:rPr>
                        <a:t>td </a:t>
                      </a:r>
                      <a:r>
                        <a:rPr lang="en-US" sz="2000" b="1" dirty="0" err="1" smtClean="0">
                          <a:solidFill>
                            <a:srgbClr val="0000FF"/>
                          </a:solidFill>
                          <a:effectLst/>
                        </a:rPr>
                        <a:t>bgcolor</a:t>
                      </a:r>
                      <a:r>
                        <a:rPr lang="en-US" sz="2000" b="1" dirty="0" smtClean="0">
                          <a:solidFill>
                            <a:srgbClr val="0000FF"/>
                          </a:solidFill>
                          <a:effectLst/>
                        </a:rPr>
                        <a:t>=</a:t>
                      </a:r>
                      <a:r>
                        <a:rPr lang="en-US" sz="2000" b="1" dirty="0" smtClean="0">
                          <a:solidFill>
                            <a:srgbClr val="008000"/>
                          </a:solidFill>
                          <a:effectLst/>
                        </a:rPr>
                        <a:t>"#ff7f50"</a:t>
                      </a:r>
                      <a:r>
                        <a:rPr lang="en-US" sz="2000" dirty="0" smtClean="0">
                          <a:effectLst/>
                        </a:rPr>
                        <a:t>&gt;</a:t>
                      </a:r>
                      <a:r>
                        <a:rPr lang="en-US" sz="2000" dirty="0" smtClean="0"/>
                        <a:t> </a:t>
                      </a:r>
                      <a:r>
                        <a:rPr lang="ru-RU" sz="2000" dirty="0" smtClean="0"/>
                        <a:t>Мама</a:t>
                      </a:r>
                      <a:br>
                        <a:rPr lang="ru-RU" sz="2000" dirty="0" smtClean="0"/>
                      </a:br>
                      <a:r>
                        <a:rPr lang="ru-RU" sz="2000" dirty="0" smtClean="0"/>
                        <a:t>    </a:t>
                      </a:r>
                      <a:r>
                        <a:rPr lang="ru-RU" sz="2000" dirty="0" smtClean="0">
                          <a:effectLst/>
                        </a:rPr>
                        <a:t>&lt;</a:t>
                      </a:r>
                      <a:r>
                        <a:rPr lang="en-US" sz="2000" b="1" dirty="0" smtClean="0">
                          <a:solidFill>
                            <a:srgbClr val="000080"/>
                          </a:solidFill>
                          <a:effectLst/>
                        </a:rPr>
                        <a:t>a </a:t>
                      </a:r>
                      <a:r>
                        <a:rPr lang="en-US" sz="2000" b="1" dirty="0" err="1" smtClean="0">
                          <a:solidFill>
                            <a:srgbClr val="0000FF"/>
                          </a:solidFill>
                          <a:effectLst/>
                        </a:rPr>
                        <a:t>href</a:t>
                      </a:r>
                      <a:r>
                        <a:rPr lang="en-US" sz="2000" b="1" dirty="0" smtClean="0">
                          <a:solidFill>
                            <a:srgbClr val="0000FF"/>
                          </a:solidFill>
                          <a:effectLst/>
                        </a:rPr>
                        <a:t>=</a:t>
                      </a:r>
                      <a:r>
                        <a:rPr lang="en-US" sz="2000" b="1" dirty="0" smtClean="0">
                          <a:solidFill>
                            <a:srgbClr val="008000"/>
                          </a:solidFill>
                          <a:effectLst/>
                        </a:rPr>
                        <a:t>"https://www.google.com.ua/"</a:t>
                      </a:r>
                      <a:br>
                        <a:rPr lang="en-US" sz="2000" b="1" dirty="0" smtClean="0">
                          <a:solidFill>
                            <a:srgbClr val="008000"/>
                          </a:solidFill>
                          <a:effectLst/>
                        </a:rPr>
                      </a:br>
                      <a:r>
                        <a:rPr lang="en-US" sz="2000" b="1" dirty="0" smtClean="0">
                          <a:solidFill>
                            <a:srgbClr val="008000"/>
                          </a:solidFill>
                          <a:effectLst/>
                        </a:rPr>
                        <a:t>       </a:t>
                      </a:r>
                      <a:r>
                        <a:rPr lang="en-US" sz="2000" b="1" dirty="0" smtClean="0">
                          <a:solidFill>
                            <a:srgbClr val="0000FF"/>
                          </a:solidFill>
                          <a:effectLst/>
                        </a:rPr>
                        <a:t>class=</a:t>
                      </a:r>
                      <a:r>
                        <a:rPr lang="en-US" sz="2000" b="1" dirty="0" smtClean="0">
                          <a:solidFill>
                            <a:srgbClr val="008000"/>
                          </a:solidFill>
                          <a:effectLst/>
                        </a:rPr>
                        <a:t>"Mother"</a:t>
                      </a:r>
                      <a:r>
                        <a:rPr lang="en-US" sz="2000" dirty="0" smtClean="0">
                          <a:effectLst/>
                        </a:rPr>
                        <a:t>&gt;</a:t>
                      </a:r>
                      <a:r>
                        <a:rPr lang="en-US" sz="2000" dirty="0" smtClean="0"/>
                        <a:t> </a:t>
                      </a:r>
                      <a:r>
                        <a:rPr lang="ru-RU" sz="2000" dirty="0" smtClean="0"/>
                        <a:t>Лучшая мама</a:t>
                      </a:r>
                    </a:p>
                    <a:p>
                      <a:r>
                        <a:rPr lang="ru-RU" sz="2000" dirty="0" smtClean="0">
                          <a:effectLst/>
                        </a:rPr>
                        <a:t>     &lt;/</a:t>
                      </a:r>
                      <a:r>
                        <a:rPr lang="en-US" sz="2000" b="1" dirty="0" smtClean="0">
                          <a:solidFill>
                            <a:srgbClr val="000080"/>
                          </a:solidFill>
                          <a:effectLst/>
                        </a:rPr>
                        <a:t>a</a:t>
                      </a:r>
                      <a:r>
                        <a:rPr lang="en-US" sz="2000" dirty="0" smtClean="0">
                          <a:effectLst/>
                        </a:rPr>
                        <a:t>&gt;</a:t>
                      </a:r>
                      <a:r>
                        <a:rPr lang="en-US" sz="2000" dirty="0" smtClean="0"/>
                        <a:t/>
                      </a:r>
                      <a:br>
                        <a:rPr lang="en-US" sz="2000" dirty="0" smtClean="0"/>
                      </a:br>
                      <a:r>
                        <a:rPr lang="en-US" sz="2000" dirty="0" smtClean="0">
                          <a:effectLst/>
                        </a:rPr>
                        <a:t>&lt;/</a:t>
                      </a:r>
                      <a:r>
                        <a:rPr lang="en-US" sz="2000" b="1" dirty="0" smtClean="0">
                          <a:solidFill>
                            <a:srgbClr val="000080"/>
                          </a:solidFill>
                          <a:effectLst/>
                        </a:rPr>
                        <a:t>td</a:t>
                      </a:r>
                      <a:r>
                        <a:rPr lang="en-US" sz="2000" dirty="0" smtClean="0">
                          <a:effectLst/>
                        </a:rPr>
                        <a:t>&gt;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464" y="3688711"/>
            <a:ext cx="4649287" cy="11930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879" y="4833873"/>
            <a:ext cx="23526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3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Добавим папе ссылку со стилем (кнопку)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039922"/>
              </p:ext>
            </p:extLst>
          </p:nvPr>
        </p:nvGraphicFramePr>
        <p:xfrm>
          <a:off x="1295400" y="2067698"/>
          <a:ext cx="9601197" cy="41148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869659"/>
                <a:gridCol w="6731538"/>
              </a:tblGrid>
              <a:tr h="401020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</a:rPr>
                        <a:t>&lt;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</a:rPr>
                        <a:t>style</a:t>
                      </a:r>
                      <a:r>
                        <a:rPr lang="en-US" sz="1200" dirty="0" smtClean="0">
                          <a:effectLst/>
                        </a:rPr>
                        <a:t>&gt;</a:t>
                      </a: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a</a:t>
                      </a:r>
                      <a:r>
                        <a:rPr lang="en-US" sz="1200" dirty="0" err="1" smtClean="0"/>
                        <a:t>.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Father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US" sz="1200" dirty="0" smtClean="0"/>
                        <a:t>{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</a:rPr>
                        <a:t>display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b="1" dirty="0" smtClean="0">
                          <a:solidFill>
                            <a:srgbClr val="008000"/>
                          </a:solidFill>
                          <a:effectLst/>
                        </a:rPr>
                        <a:t>inline-block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</a:rPr>
                        <a:t>color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b="1" dirty="0" smtClean="0">
                          <a:solidFill>
                            <a:srgbClr val="008000"/>
                          </a:solidFill>
                          <a:effectLst/>
                        </a:rPr>
                        <a:t>white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</a:rPr>
                        <a:t>font-weight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effectLst/>
                        </a:rPr>
                        <a:t>900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</a:rPr>
                        <a:t>text-decoration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b="1" dirty="0" smtClean="0">
                          <a:solidFill>
                            <a:srgbClr val="008000"/>
                          </a:solidFill>
                          <a:effectLst/>
                        </a:rPr>
                        <a:t>blink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</a:rPr>
                        <a:t>user-select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b="1" dirty="0" smtClean="0">
                          <a:solidFill>
                            <a:srgbClr val="008000"/>
                          </a:solidFill>
                          <a:effectLst/>
                        </a:rPr>
                        <a:t>none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</a:rPr>
                        <a:t>padding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effectLst/>
                        </a:rPr>
                        <a:t>.5</a:t>
                      </a:r>
                      <a:r>
                        <a:rPr lang="en-US" sz="1200" b="1" dirty="0" smtClean="0">
                          <a:solidFill>
                            <a:srgbClr val="008000"/>
                          </a:solidFill>
                          <a:effectLst/>
                        </a:rPr>
                        <a:t>em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effectLst/>
                        </a:rPr>
                        <a:t>2</a:t>
                      </a:r>
                      <a:r>
                        <a:rPr lang="en-US" sz="1200" b="1" dirty="0" smtClean="0">
                          <a:solidFill>
                            <a:srgbClr val="008000"/>
                          </a:solidFill>
                          <a:effectLst/>
                        </a:rPr>
                        <a:t>em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</a:rPr>
                        <a:t>outline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b="1" dirty="0" smtClean="0">
                          <a:solidFill>
                            <a:srgbClr val="008000"/>
                          </a:solidFill>
                          <a:effectLst/>
                        </a:rPr>
                        <a:t>none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</a:rPr>
                        <a:t>border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effectLst/>
                        </a:rPr>
                        <a:t>2</a:t>
                      </a:r>
                      <a:r>
                        <a:rPr lang="en-US" sz="1200" b="1" dirty="0" smtClean="0">
                          <a:solidFill>
                            <a:srgbClr val="008000"/>
                          </a:solidFill>
                          <a:effectLst/>
                        </a:rPr>
                        <a:t>px solid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</a:rPr>
                        <a:t>border-radius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effectLst/>
                        </a:rPr>
                        <a:t>1</a:t>
                      </a:r>
                      <a:r>
                        <a:rPr lang="en-US" sz="1200" b="1" dirty="0" smtClean="0">
                          <a:solidFill>
                            <a:srgbClr val="008000"/>
                          </a:solidFill>
                          <a:effectLst/>
                        </a:rPr>
                        <a:t>px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</a:rPr>
                        <a:t>transition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effectLst/>
                        </a:rPr>
                        <a:t>0.2</a:t>
                      </a:r>
                      <a:r>
                        <a:rPr lang="en-US" sz="1200" b="1" dirty="0" smtClean="0">
                          <a:solidFill>
                            <a:srgbClr val="008000"/>
                          </a:solidFill>
                          <a:effectLst/>
                        </a:rPr>
                        <a:t>s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}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a</a:t>
                      </a:r>
                      <a:r>
                        <a:rPr lang="en-US" sz="1200" dirty="0" err="1" smtClean="0"/>
                        <a:t>.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Father</a:t>
                      </a:r>
                      <a:r>
                        <a:rPr lang="en-US" sz="1200" dirty="0" err="1" smtClean="0"/>
                        <a:t>: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hover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US" sz="1200" dirty="0" smtClean="0"/>
                        <a:t>{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</a:rPr>
                        <a:t>background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rgba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effectLst/>
                        </a:rPr>
                        <a:t>255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effectLst/>
                        </a:rPr>
                        <a:t>255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effectLst/>
                        </a:rPr>
                        <a:t>255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effectLst/>
                        </a:rPr>
                        <a:t>.2</a:t>
                      </a:r>
                      <a:r>
                        <a:rPr lang="en-US" sz="1200" dirty="0" smtClean="0"/>
                        <a:t>);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}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a</a:t>
                      </a:r>
                      <a:r>
                        <a:rPr lang="en-US" sz="1200" dirty="0" err="1" smtClean="0"/>
                        <a:t>.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Father</a:t>
                      </a:r>
                      <a:r>
                        <a:rPr lang="en-US" sz="1200" dirty="0" err="1" smtClean="0"/>
                        <a:t>:</a:t>
                      </a:r>
                      <a:r>
                        <a:rPr lang="en-US" sz="12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active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US" sz="1200" dirty="0" smtClean="0"/>
                        <a:t>{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    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</a:rPr>
                        <a:t>background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b="1" dirty="0" err="1" smtClean="0">
                          <a:solidFill>
                            <a:srgbClr val="008000"/>
                          </a:solidFill>
                          <a:effectLst/>
                        </a:rPr>
                        <a:t>palegoldenrod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}</a:t>
                      </a:r>
                      <a:br>
                        <a:rPr lang="en-US" sz="1200" dirty="0" smtClean="0"/>
                      </a:br>
                      <a:r>
                        <a:rPr lang="en-US" sz="1200" dirty="0" smtClean="0">
                          <a:effectLst/>
                        </a:rPr>
                        <a:t>&lt;/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</a:rPr>
                        <a:t>style</a:t>
                      </a:r>
                      <a:r>
                        <a:rPr lang="en-US" sz="1200" dirty="0" smtClean="0">
                          <a:effectLst/>
                        </a:rPr>
                        <a:t>&gt;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effectLst/>
                        </a:rPr>
                        <a:t>&lt;</a:t>
                      </a:r>
                      <a:r>
                        <a:rPr lang="en-US" sz="20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tr</a:t>
                      </a:r>
                      <a:r>
                        <a:rPr lang="en-US" sz="2000" dirty="0" smtClean="0">
                          <a:effectLst/>
                        </a:rPr>
                        <a:t>&gt;</a:t>
                      </a:r>
                      <a:r>
                        <a:rPr lang="en-US" sz="2000" dirty="0" smtClean="0"/>
                        <a:t/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   </a:t>
                      </a:r>
                      <a:r>
                        <a:rPr lang="en-US" sz="2000" dirty="0" smtClean="0">
                          <a:effectLst/>
                        </a:rPr>
                        <a:t>&lt;</a:t>
                      </a:r>
                      <a:r>
                        <a:rPr lang="en-US" sz="2000" b="1" dirty="0" smtClean="0">
                          <a:solidFill>
                            <a:srgbClr val="000080"/>
                          </a:solidFill>
                          <a:effectLst/>
                        </a:rPr>
                        <a:t>td </a:t>
                      </a:r>
                      <a:r>
                        <a:rPr lang="en-US" sz="2000" b="1" dirty="0" err="1" smtClean="0">
                          <a:solidFill>
                            <a:srgbClr val="0000FF"/>
                          </a:solidFill>
                          <a:effectLst/>
                        </a:rPr>
                        <a:t>bgcolor</a:t>
                      </a:r>
                      <a:r>
                        <a:rPr lang="en-US" sz="2000" b="1" dirty="0" smtClean="0">
                          <a:solidFill>
                            <a:srgbClr val="0000FF"/>
                          </a:solidFill>
                          <a:effectLst/>
                        </a:rPr>
                        <a:t>=</a:t>
                      </a:r>
                      <a:r>
                        <a:rPr lang="en-US" sz="2000" b="1" dirty="0" smtClean="0">
                          <a:solidFill>
                            <a:srgbClr val="008000"/>
                          </a:solidFill>
                          <a:effectLst/>
                        </a:rPr>
                        <a:t>"blue" </a:t>
                      </a:r>
                      <a:r>
                        <a:rPr lang="en-US" sz="2000" b="1" dirty="0" smtClean="0">
                          <a:solidFill>
                            <a:srgbClr val="0000FF"/>
                          </a:solidFill>
                          <a:effectLst/>
                        </a:rPr>
                        <a:t>style=</a:t>
                      </a:r>
                      <a:r>
                        <a:rPr lang="en-US" sz="20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en-US" sz="2000" b="1" dirty="0" smtClean="0">
                          <a:solidFill>
                            <a:srgbClr val="0000FF"/>
                          </a:solidFill>
                          <a:effectLst/>
                        </a:rPr>
                        <a:t>color</a:t>
                      </a:r>
                      <a:r>
                        <a:rPr lang="en-US" sz="2000" dirty="0" smtClean="0"/>
                        <a:t>: </a:t>
                      </a:r>
                      <a:r>
                        <a:rPr lang="en-US" sz="2000" b="1" dirty="0" smtClean="0">
                          <a:solidFill>
                            <a:srgbClr val="008000"/>
                          </a:solidFill>
                          <a:effectLst/>
                        </a:rPr>
                        <a:t>white</a:t>
                      </a:r>
                      <a:r>
                        <a:rPr lang="en-US" sz="2000" dirty="0" smtClean="0"/>
                        <a:t>;</a:t>
                      </a:r>
                      <a:r>
                        <a:rPr lang="en-US" sz="2000" b="1" dirty="0" smtClean="0">
                          <a:solidFill>
                            <a:srgbClr val="008000"/>
                          </a:solidFill>
                          <a:effectLst/>
                        </a:rPr>
                        <a:t>"</a:t>
                      </a:r>
                      <a:r>
                        <a:rPr lang="en-US" sz="2000" dirty="0" smtClean="0">
                          <a:effectLst/>
                        </a:rPr>
                        <a:t>&gt;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Папа</a:t>
                      </a:r>
                      <a:r>
                        <a:rPr lang="en-US" sz="2000" dirty="0" smtClean="0"/>
                        <a:t/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       </a:t>
                      </a:r>
                      <a:r>
                        <a:rPr lang="en-US" sz="2000" dirty="0" smtClean="0">
                          <a:effectLst/>
                        </a:rPr>
                        <a:t>&lt;</a:t>
                      </a:r>
                      <a:r>
                        <a:rPr lang="en-US" sz="2000" b="1" dirty="0" smtClean="0">
                          <a:solidFill>
                            <a:srgbClr val="000080"/>
                          </a:solidFill>
                          <a:effectLst/>
                        </a:rPr>
                        <a:t>div</a:t>
                      </a:r>
                      <a:r>
                        <a:rPr lang="en-US" sz="2000" dirty="0" smtClean="0">
                          <a:effectLst/>
                        </a:rPr>
                        <a:t>&gt;</a:t>
                      </a:r>
                      <a:r>
                        <a:rPr lang="en-US" sz="2000" dirty="0" smtClean="0"/>
                        <a:t/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           </a:t>
                      </a:r>
                      <a:r>
                        <a:rPr lang="en-US" sz="2000" dirty="0" smtClean="0">
                          <a:effectLst/>
                        </a:rPr>
                        <a:t>&lt;</a:t>
                      </a:r>
                      <a:r>
                        <a:rPr lang="en-US" sz="2000" b="1" dirty="0" smtClean="0">
                          <a:solidFill>
                            <a:srgbClr val="000080"/>
                          </a:solidFill>
                          <a:effectLst/>
                        </a:rPr>
                        <a:t>a </a:t>
                      </a:r>
                      <a:r>
                        <a:rPr lang="en-US" sz="2000" b="1" dirty="0" err="1" smtClean="0">
                          <a:solidFill>
                            <a:srgbClr val="0000FF"/>
                          </a:solidFill>
                          <a:effectLst/>
                        </a:rPr>
                        <a:t>href</a:t>
                      </a:r>
                      <a:r>
                        <a:rPr lang="en-US" sz="2000" b="1" dirty="0" smtClean="0">
                          <a:solidFill>
                            <a:srgbClr val="0000FF"/>
                          </a:solidFill>
                          <a:effectLst/>
                        </a:rPr>
                        <a:t>=</a:t>
                      </a:r>
                      <a:r>
                        <a:rPr lang="en-US" sz="2000" b="1" dirty="0" smtClean="0">
                          <a:solidFill>
                            <a:srgbClr val="008000"/>
                          </a:solidFill>
                          <a:effectLst/>
                        </a:rPr>
                        <a:t>"https://www.google.com.ua/"</a:t>
                      </a:r>
                      <a:br>
                        <a:rPr lang="en-US" sz="2000" b="1" dirty="0" smtClean="0">
                          <a:solidFill>
                            <a:srgbClr val="008000"/>
                          </a:solidFill>
                          <a:effectLst/>
                        </a:rPr>
                      </a:br>
                      <a:r>
                        <a:rPr lang="en-US" sz="2000" b="1" dirty="0" smtClean="0">
                          <a:solidFill>
                            <a:srgbClr val="008000"/>
                          </a:solidFill>
                          <a:effectLst/>
                        </a:rPr>
                        <a:t>               </a:t>
                      </a:r>
                      <a:r>
                        <a:rPr lang="en-US" sz="2000" b="1" dirty="0" smtClean="0">
                          <a:solidFill>
                            <a:srgbClr val="0000FF"/>
                          </a:solidFill>
                          <a:effectLst/>
                        </a:rPr>
                        <a:t>class=</a:t>
                      </a:r>
                      <a:r>
                        <a:rPr lang="en-US" sz="2000" b="1" dirty="0" smtClean="0">
                          <a:solidFill>
                            <a:srgbClr val="008000"/>
                          </a:solidFill>
                          <a:effectLst/>
                        </a:rPr>
                        <a:t>"Father"</a:t>
                      </a:r>
                      <a:r>
                        <a:rPr lang="en-US" sz="2000" dirty="0" smtClean="0">
                          <a:effectLst/>
                        </a:rPr>
                        <a:t>&gt;</a:t>
                      </a:r>
                      <a:r>
                        <a:rPr lang="en-US" sz="2000" dirty="0" err="1" smtClean="0"/>
                        <a:t>Смелый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папа</a:t>
                      </a:r>
                      <a:r>
                        <a:rPr lang="en-US" sz="2000" dirty="0" smtClean="0">
                          <a:effectLst/>
                        </a:rPr>
                        <a:t>&lt;/</a:t>
                      </a:r>
                      <a:r>
                        <a:rPr lang="en-US" sz="2000" b="1" dirty="0" smtClean="0">
                          <a:solidFill>
                            <a:srgbClr val="000080"/>
                          </a:solidFill>
                          <a:effectLst/>
                        </a:rPr>
                        <a:t>a</a:t>
                      </a:r>
                      <a:r>
                        <a:rPr lang="en-US" sz="2000" dirty="0" smtClean="0">
                          <a:effectLst/>
                        </a:rPr>
                        <a:t>&gt;</a:t>
                      </a:r>
                      <a:r>
                        <a:rPr lang="en-US" sz="2000" dirty="0" smtClean="0"/>
                        <a:t/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       </a:t>
                      </a:r>
                      <a:r>
                        <a:rPr lang="en-US" sz="2000" dirty="0" smtClean="0">
                          <a:effectLst/>
                        </a:rPr>
                        <a:t>&lt;/</a:t>
                      </a:r>
                      <a:r>
                        <a:rPr lang="en-US" sz="2000" b="1" dirty="0" smtClean="0">
                          <a:solidFill>
                            <a:srgbClr val="000080"/>
                          </a:solidFill>
                          <a:effectLst/>
                        </a:rPr>
                        <a:t>div</a:t>
                      </a:r>
                      <a:r>
                        <a:rPr lang="en-US" sz="2000" dirty="0" smtClean="0">
                          <a:effectLst/>
                        </a:rPr>
                        <a:t>&gt;</a:t>
                      </a:r>
                      <a:r>
                        <a:rPr lang="en-US" sz="2000" dirty="0" smtClean="0"/>
                        <a:t/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   </a:t>
                      </a:r>
                      <a:r>
                        <a:rPr lang="en-US" sz="2000" dirty="0" smtClean="0">
                          <a:effectLst/>
                        </a:rPr>
                        <a:t>&lt;/</a:t>
                      </a:r>
                      <a:r>
                        <a:rPr lang="en-US" sz="2000" b="1" dirty="0" smtClean="0">
                          <a:solidFill>
                            <a:srgbClr val="000080"/>
                          </a:solidFill>
                          <a:effectLst/>
                        </a:rPr>
                        <a:t>td</a:t>
                      </a:r>
                      <a:r>
                        <a:rPr lang="en-US" sz="2000" dirty="0" smtClean="0">
                          <a:effectLst/>
                        </a:rPr>
                        <a:t>&gt;</a:t>
                      </a:r>
                      <a:r>
                        <a:rPr lang="en-US" sz="2000" dirty="0" smtClean="0"/>
                        <a:t/>
                      </a:r>
                      <a:br>
                        <a:rPr lang="en-US" sz="2000" dirty="0" smtClean="0"/>
                      </a:br>
                      <a:r>
                        <a:rPr lang="en-US" sz="2000" dirty="0" smtClean="0">
                          <a:effectLst/>
                        </a:rPr>
                        <a:t>&lt;/</a:t>
                      </a:r>
                      <a:r>
                        <a:rPr lang="en-US" sz="2000" b="1" dirty="0" err="1" smtClean="0">
                          <a:solidFill>
                            <a:srgbClr val="000080"/>
                          </a:solidFill>
                          <a:effectLst/>
                        </a:rPr>
                        <a:t>tr</a:t>
                      </a:r>
                      <a:r>
                        <a:rPr lang="en-US" sz="2000" dirty="0" smtClean="0">
                          <a:effectLst/>
                        </a:rPr>
                        <a:t>&gt;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260" y="3992647"/>
            <a:ext cx="3895337" cy="200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0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151" y="2589485"/>
            <a:ext cx="6027447" cy="3409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Выйти должно примерно так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980" y="3141417"/>
            <a:ext cx="3630826" cy="211432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При нажатии на каждую кнопочку кроме картинки, она должна менять цвет и вызывать переход по ссылке.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5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языком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&lt;table border="1"&gt;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&lt;td&gt;</a:t>
            </a:r>
          </a:p>
          <a:p>
            <a:r>
              <a:rPr lang="en-US" dirty="0"/>
              <a:t>    </a:t>
            </a:r>
            <a:r>
              <a:rPr lang="en-US" dirty="0" err="1"/>
              <a:t>bla</a:t>
            </a:r>
            <a:endParaRPr lang="en-US" dirty="0"/>
          </a:p>
          <a:p>
            <a:r>
              <a:rPr lang="en-US" dirty="0"/>
              <a:t>  &lt;/td&gt;</a:t>
            </a:r>
          </a:p>
          <a:p>
            <a:r>
              <a:rPr lang="en-US" dirty="0"/>
              <a:t>  &lt;td&gt;</a:t>
            </a:r>
          </a:p>
          <a:p>
            <a:r>
              <a:rPr lang="en-US" dirty="0"/>
              <a:t>    </a:t>
            </a:r>
            <a:r>
              <a:rPr lang="en-US" dirty="0" err="1"/>
              <a:t>bla</a:t>
            </a:r>
            <a:endParaRPr lang="en-US" dirty="0"/>
          </a:p>
          <a:p>
            <a:r>
              <a:rPr lang="en-US" dirty="0"/>
              <a:t>  &lt;/td&gt;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&lt;/table&gt;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634" y="2954791"/>
            <a:ext cx="3335986" cy="202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4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Увеличим шрифт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295401" y="2631352"/>
            <a:ext cx="7725192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border=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"1"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style 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xx-large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718" y="3557580"/>
            <a:ext cx="2371755" cy="131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9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Ширина столбцов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2" y="2729831"/>
            <a:ext cx="718978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border=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width=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"500"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 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xx-large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317" y="4296455"/>
            <a:ext cx="7205786" cy="104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0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Расстояние между ячейками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2" y="2629139"/>
            <a:ext cx="7189789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border=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width=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"500"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cellspacing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"20"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 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xx-large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569" y="4541939"/>
            <a:ext cx="6942862" cy="146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8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Высота ячеек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2" y="2612423"/>
            <a:ext cx="718978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border=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width=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"500"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cellspacing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"20"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cellpadding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"15"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 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xx-large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86" y="4666181"/>
            <a:ext cx="5955070" cy="151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Добавим рядок и изменим текст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1" y="2477464"/>
            <a:ext cx="3752950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border=</a:t>
            </a:r>
            <a:r>
              <a:rPr lang="en-US" altLang="en-US" sz="22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en-US" sz="2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en-US" sz="2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altLang="en-US" sz="2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Папа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Мама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&gt;Я&lt;/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51" y="2642992"/>
            <a:ext cx="5872256" cy="2778093"/>
          </a:xfrm>
          <a:prstGeom prst="rect">
            <a:avLst/>
          </a:prstGeom>
        </p:spPr>
      </p:pic>
      <p:sp>
        <p:nvSpPr>
          <p:cNvPr id="6" name="5-Point Star 5"/>
          <p:cNvSpPr/>
          <p:nvPr/>
        </p:nvSpPr>
        <p:spPr>
          <a:xfrm>
            <a:off x="7619505" y="3508309"/>
            <a:ext cx="3993502" cy="1716833"/>
          </a:xfrm>
          <a:prstGeom prst="star5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 если мамина </a:t>
            </a:r>
            <a:r>
              <a:rPr lang="ru-RU" dirty="0" err="1" smtClean="0"/>
              <a:t>доця</a:t>
            </a:r>
            <a:r>
              <a:rPr lang="ru-RU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3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Стандартизируем размер ячейки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1" y="2939129"/>
            <a:ext cx="5121915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colspan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Я</a:t>
            </a:r>
            <a:b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952" y="2792476"/>
            <a:ext cx="4849425" cy="2292708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1339909" y="2444620"/>
            <a:ext cx="5651536" cy="10543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* Как назвать такой же для рядочка?</a:t>
            </a:r>
          </a:p>
          <a:p>
            <a:pPr algn="ctr"/>
            <a:r>
              <a:rPr lang="ru-RU" dirty="0" smtClean="0"/>
              <a:t>* Почему 2?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974691" y="3993474"/>
            <a:ext cx="2481943" cy="1408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Что можно еще улучшить?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4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3291</TotalTime>
  <Words>324</Words>
  <Application>Microsoft Office PowerPoint</Application>
  <PresentationFormat>Widescreen</PresentationFormat>
  <Paragraphs>74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Courier New</vt:lpstr>
      <vt:lpstr>Garamond</vt:lpstr>
      <vt:lpstr>normal helvetica</vt:lpstr>
      <vt:lpstr>Organic</vt:lpstr>
      <vt:lpstr>HTML Tables</vt:lpstr>
      <vt:lpstr>Из чего состоит таблица?</vt:lpstr>
      <vt:lpstr>Таблица языком HTML</vt:lpstr>
      <vt:lpstr>Увеличим шрифт</vt:lpstr>
      <vt:lpstr>Ширина столбцов</vt:lpstr>
      <vt:lpstr>Расстояние между ячейками</vt:lpstr>
      <vt:lpstr>Высота ячеек</vt:lpstr>
      <vt:lpstr>Добавим рядок и изменим текст</vt:lpstr>
      <vt:lpstr>Стандартизируем размер ячейки</vt:lpstr>
      <vt:lpstr>Текст по центру</vt:lpstr>
      <vt:lpstr>Разукрасим</vt:lpstr>
      <vt:lpstr>Меняем цвет текста для строчки</vt:lpstr>
      <vt:lpstr>Кто был первым: курица или яйцо?</vt:lpstr>
      <vt:lpstr>Перевернём ещё раз</vt:lpstr>
      <vt:lpstr>И ещё раз</vt:lpstr>
      <vt:lpstr>Ответ</vt:lpstr>
      <vt:lpstr>Домашнее задание</vt:lpstr>
      <vt:lpstr>Делаем кнопочки и ссылки</vt:lpstr>
      <vt:lpstr>Кнопочка</vt:lpstr>
      <vt:lpstr>Поведение кнопки</vt:lpstr>
      <vt:lpstr>Красивая кнопка</vt:lpstr>
      <vt:lpstr>Выносим описание в стиль</vt:lpstr>
      <vt:lpstr>Добавим маме ссылку со стилем (кнопку)</vt:lpstr>
      <vt:lpstr>Добавим папе ссылку со стилем (кнопку)</vt:lpstr>
      <vt:lpstr>Выйти должно примерно так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Tables</dc:title>
  <dc:creator>Oleksandra Dmytrenko1</dc:creator>
  <cp:lastModifiedBy>Oleksandra Dmytrenko1</cp:lastModifiedBy>
  <cp:revision>40</cp:revision>
  <dcterms:created xsi:type="dcterms:W3CDTF">2016-11-05T08:13:07Z</dcterms:created>
  <dcterms:modified xsi:type="dcterms:W3CDTF">2016-11-07T15:05:06Z</dcterms:modified>
</cp:coreProperties>
</file>