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3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3C4ED-E060-4410-87B5-D76C5D5CBB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BFFCA8-10DE-4C0D-BF9B-6D7DE19BC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Data Analytics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Walmart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Data Exploitation - </a:t>
            </a:r>
            <a:r>
              <a:rPr lang="en-US" sz="4400" dirty="0"/>
              <a:t>H</a:t>
            </a:r>
            <a:r>
              <a:rPr lang="en-US" sz="4400" dirty="0" smtClean="0"/>
              <a:t>olidays with higher </a:t>
            </a:r>
            <a:r>
              <a:rPr lang="en-US" sz="4400" dirty="0"/>
              <a:t>sales than the mean sales in non-holiday </a:t>
            </a:r>
            <a:r>
              <a:rPr lang="en-US" sz="4400" dirty="0" smtClean="0"/>
              <a:t>season (</a:t>
            </a:r>
            <a:r>
              <a:rPr lang="en-US" sz="4400" dirty="0" err="1" smtClean="0"/>
              <a:t>Cont</a:t>
            </a:r>
            <a:r>
              <a:rPr lang="en-US" sz="4400" dirty="0" smtClean="0"/>
              <a:t>)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573924"/>
          </a:xfrm>
        </p:spPr>
        <p:txBody>
          <a:bodyPr/>
          <a:lstStyle/>
          <a:p>
            <a:r>
              <a:rPr lang="en-US" dirty="0" smtClean="0"/>
              <a:t>Get holidays with high sales mean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573924"/>
          </a:xfrm>
        </p:spPr>
        <p:txBody>
          <a:bodyPr/>
          <a:lstStyle/>
          <a:p>
            <a:r>
              <a:rPr lang="en-US" dirty="0" smtClean="0"/>
              <a:t>Holiday dates </a:t>
            </a:r>
            <a:r>
              <a:rPr lang="en-US" dirty="0"/>
              <a:t>with higher means sales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980940"/>
            <a:ext cx="5108086" cy="3236677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17920" y="2407016"/>
            <a:ext cx="4937760" cy="74575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Bahnschrift Light Condensed" panose="020B0502040204020203" pitchFamily="34" charset="0"/>
              </a:rPr>
              <a:t>hh_df</a:t>
            </a:r>
            <a:r>
              <a:rPr lang="en-US" sz="1600" dirty="0">
                <a:latin typeface="Bahnschrift Light Condensed" panose="020B0502040204020203" pitchFamily="34" charset="0"/>
              </a:rPr>
              <a:t> &lt;- </a:t>
            </a:r>
            <a:r>
              <a:rPr lang="en-US" sz="1600" dirty="0" err="1">
                <a:latin typeface="Bahnschrift Light Condensed" panose="020B0502040204020203" pitchFamily="34" charset="0"/>
              </a:rPr>
              <a:t>hsd_sm</a:t>
            </a:r>
            <a:r>
              <a:rPr lang="en-US" sz="1600" dirty="0">
                <a:latin typeface="Bahnschrift Light Condensed" panose="020B0502040204020203" pitchFamily="34" charset="0"/>
              </a:rPr>
              <a:t> %&gt;%</a:t>
            </a:r>
          </a:p>
          <a:p>
            <a:r>
              <a:rPr lang="en-US" sz="1600" dirty="0">
                <a:latin typeface="Bahnschrift Light Condensed" panose="020B0502040204020203" pitchFamily="34" charset="0"/>
              </a:rPr>
              <a:t>  filter(Status == "N</a:t>
            </a:r>
            <a:r>
              <a:rPr lang="en-US" sz="1600" dirty="0" smtClean="0">
                <a:latin typeface="Bahnschrift Light Condensed" panose="020B0502040204020203" pitchFamily="34" charset="0"/>
              </a:rPr>
              <a:t>")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78" y="2263858"/>
            <a:ext cx="44386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52" y="4080047"/>
            <a:ext cx="3438140" cy="21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</a:t>
            </a:r>
            <a:r>
              <a:rPr lang="en-US" sz="4400" b="1" dirty="0" smtClean="0"/>
              <a:t>- </a:t>
            </a:r>
            <a:r>
              <a:rPr lang="en-US" sz="4400" dirty="0"/>
              <a:t>monthly and semester view of sales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573924"/>
          </a:xfrm>
        </p:spPr>
        <p:txBody>
          <a:bodyPr/>
          <a:lstStyle/>
          <a:p>
            <a:r>
              <a:rPr lang="en-US" dirty="0" smtClean="0"/>
              <a:t>Month &amp; semester  sales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573924"/>
          </a:xfrm>
        </p:spPr>
        <p:txBody>
          <a:bodyPr/>
          <a:lstStyle/>
          <a:p>
            <a:r>
              <a:rPr lang="en-US" dirty="0" smtClean="0"/>
              <a:t>Total sales </a:t>
            </a:r>
            <a:r>
              <a:rPr lang="en-US" dirty="0"/>
              <a:t>by </a:t>
            </a:r>
            <a:r>
              <a:rPr lang="en-US" dirty="0" smtClean="0"/>
              <a:t>Semester &amp; month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7503" y="3410465"/>
            <a:ext cx="1826124" cy="2913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51" y="2270943"/>
            <a:ext cx="4797537" cy="1017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11877"/>
          <a:stretch/>
        </p:blipFill>
        <p:spPr>
          <a:xfrm>
            <a:off x="3219707" y="3410465"/>
            <a:ext cx="1514496" cy="25866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96140" y="6058590"/>
            <a:ext cx="28153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 smtClean="0"/>
              <a:t>[reached </a:t>
            </a:r>
            <a:r>
              <a:rPr lang="en-US" sz="800" dirty="0"/>
              <a:t>'max' / </a:t>
            </a:r>
            <a:r>
              <a:rPr lang="en-US" sz="800" dirty="0" err="1"/>
              <a:t>getOption</a:t>
            </a:r>
            <a:r>
              <a:rPr lang="en-US" sz="800" dirty="0"/>
              <a:t>("</a:t>
            </a:r>
            <a:r>
              <a:rPr lang="en-US" sz="800" dirty="0" err="1"/>
              <a:t>max.print</a:t>
            </a:r>
            <a:r>
              <a:rPr lang="en-US" sz="800" dirty="0"/>
              <a:t>") -- omitted 6102 rows ]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357309"/>
            <a:ext cx="4695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</a:t>
            </a:r>
            <a:r>
              <a:rPr lang="en-US" sz="4400" b="1" dirty="0" smtClean="0"/>
              <a:t>- </a:t>
            </a:r>
            <a:r>
              <a:rPr lang="en-US" sz="4400" dirty="0"/>
              <a:t>monthly and semester view of </a:t>
            </a:r>
            <a:r>
              <a:rPr lang="en-US" sz="4400" dirty="0" smtClean="0"/>
              <a:t>sales (cont.)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24891"/>
          </a:xfrm>
        </p:spPr>
        <p:txBody>
          <a:bodyPr/>
          <a:lstStyle/>
          <a:p>
            <a:r>
              <a:rPr lang="en-US" dirty="0" smtClean="0"/>
              <a:t>Month &amp; semester  with lowest sales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573924"/>
          </a:xfrm>
        </p:spPr>
        <p:txBody>
          <a:bodyPr>
            <a:normAutofit/>
          </a:bodyPr>
          <a:lstStyle/>
          <a:p>
            <a:r>
              <a:rPr lang="en-US" dirty="0"/>
              <a:t>Month &amp; semester  with </a:t>
            </a:r>
            <a:r>
              <a:rPr lang="en-US" dirty="0" smtClean="0"/>
              <a:t>highest sales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9628"/>
            <a:ext cx="4562475" cy="1485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4112670"/>
            <a:ext cx="45624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Semester 	</a:t>
            </a:r>
            <a:r>
              <a:rPr lang="en-US" sz="2000" dirty="0" err="1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Total_Weekly_Sales</a:t>
            </a:r>
            <a:endParaRPr lang="en-US" sz="20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1         		3,320,727,474</a:t>
            </a:r>
            <a:endParaRPr lang="en-US" sz="20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  <a:p>
            <a:endParaRPr lang="en-US" sz="2000" dirty="0" smtClean="0">
              <a:solidFill>
                <a:srgbClr val="FFC000"/>
              </a:solidFill>
              <a:latin typeface="Bernard MT Condensed" panose="02050806060905020404" pitchFamily="18" charset="0"/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Month 		</a:t>
            </a:r>
            <a:r>
              <a:rPr lang="en-US" sz="2000" dirty="0" err="1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Total_Weekly_Sales</a:t>
            </a:r>
            <a:endParaRPr lang="en-US" sz="20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Jan          	332,598,438</a:t>
            </a:r>
            <a:endParaRPr lang="en-US" sz="20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11" y="2419628"/>
            <a:ext cx="4410075" cy="13906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96411" y="4060688"/>
            <a:ext cx="43468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Semester </a:t>
            </a:r>
            <a:r>
              <a:rPr lang="en-US" sz="2000" dirty="0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Total_Weekly_Sales</a:t>
            </a:r>
            <a:endParaRPr lang="en-US" sz="2000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2 		3,416,491,513</a:t>
            </a:r>
          </a:p>
          <a:p>
            <a:endParaRPr lang="en-US" sz="2000" dirty="0" smtClean="0">
              <a:solidFill>
                <a:srgbClr val="00B050"/>
              </a:solidFill>
              <a:latin typeface="Bernard MT Condensed" panose="02050806060905020404" pitchFamily="18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Month </a:t>
            </a:r>
            <a:r>
              <a:rPr lang="en-US" sz="2000" dirty="0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		</a:t>
            </a:r>
            <a:r>
              <a:rPr lang="en-US" sz="2000" dirty="0" err="1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Total_Weekly_Sales</a:t>
            </a:r>
            <a:endParaRPr lang="en-US" sz="2000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Jul          		650,000,977</a:t>
            </a:r>
            <a:endParaRPr lang="en-US" sz="2000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</a:t>
            </a:r>
            <a:r>
              <a:rPr lang="en-US" sz="4400" b="1" dirty="0" smtClean="0"/>
              <a:t>- </a:t>
            </a:r>
            <a:r>
              <a:rPr lang="en-US" sz="4400" dirty="0"/>
              <a:t>monthly and semester view of </a:t>
            </a:r>
            <a:r>
              <a:rPr lang="en-US" sz="4400" dirty="0" smtClean="0"/>
              <a:t>sales (cont.)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24891"/>
          </a:xfrm>
        </p:spPr>
        <p:txBody>
          <a:bodyPr/>
          <a:lstStyle/>
          <a:p>
            <a:r>
              <a:rPr lang="en-US" dirty="0" smtClean="0"/>
              <a:t>Total Weekly Sales by month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573924"/>
          </a:xfrm>
        </p:spPr>
        <p:txBody>
          <a:bodyPr>
            <a:normAutofit/>
          </a:bodyPr>
          <a:lstStyle/>
          <a:p>
            <a:r>
              <a:rPr lang="en-US" dirty="0"/>
              <a:t>Total Weekly Sales </a:t>
            </a:r>
            <a:r>
              <a:rPr lang="en-US" dirty="0" smtClean="0"/>
              <a:t>by semester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19976"/>
            <a:ext cx="4654311" cy="2949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t="26691" r="27783" b="25814"/>
          <a:stretch/>
        </p:blipFill>
        <p:spPr>
          <a:xfrm>
            <a:off x="6126480" y="2691823"/>
            <a:ext cx="4163728" cy="27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Data Preparation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24891"/>
          </a:xfrm>
        </p:spPr>
        <p:txBody>
          <a:bodyPr/>
          <a:lstStyle/>
          <a:p>
            <a:r>
              <a:rPr lang="en-US" dirty="0" smtClean="0"/>
              <a:t>Prepare date and subset store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846052"/>
            <a:ext cx="5120640" cy="573924"/>
          </a:xfrm>
        </p:spPr>
        <p:txBody>
          <a:bodyPr>
            <a:normAutofit/>
          </a:bodyPr>
          <a:lstStyle/>
          <a:p>
            <a:r>
              <a:rPr lang="en-US" dirty="0" smtClean="0"/>
              <a:t>Store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8668"/>
            <a:ext cx="4801012" cy="316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270944"/>
            <a:ext cx="5415555" cy="39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Visualization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24891"/>
          </a:xfrm>
        </p:spPr>
        <p:txBody>
          <a:bodyPr/>
          <a:lstStyle/>
          <a:p>
            <a:r>
              <a:rPr lang="en-US" dirty="0"/>
              <a:t>Weekly Sales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780148"/>
            <a:ext cx="5120640" cy="573924"/>
          </a:xfrm>
        </p:spPr>
        <p:txBody>
          <a:bodyPr>
            <a:normAutofit/>
          </a:bodyPr>
          <a:lstStyle/>
          <a:p>
            <a:r>
              <a:rPr lang="en-US" dirty="0"/>
              <a:t>Weekly Sales showing Holiday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59" y="2419976"/>
            <a:ext cx="4919359" cy="3793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74" y="2379635"/>
            <a:ext cx="4563372" cy="35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Visualization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Weekly Sales vs Fuel Price on holidays and </a:t>
            </a:r>
            <a:r>
              <a:rPr lang="en-US" dirty="0" smtClean="0"/>
              <a:t>non-holidays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780148"/>
            <a:ext cx="5120640" cy="34594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Weekly Sales vs Temperature on holidays and </a:t>
            </a:r>
            <a:r>
              <a:rPr lang="en-US" dirty="0" smtClean="0"/>
              <a:t>non-</a:t>
            </a:r>
            <a:r>
              <a:rPr lang="en-US" dirty="0" err="1" smtClean="0"/>
              <a:t>holIdays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0327"/>
            <a:ext cx="4715019" cy="3635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50" y="2126089"/>
            <a:ext cx="4855701" cy="37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Transforming Predictors: Visualization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Without transformation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780148"/>
            <a:ext cx="5120640" cy="345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transformation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" y="2126089"/>
            <a:ext cx="5477532" cy="4223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08" y="2168877"/>
            <a:ext cx="5227732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Fitting the Models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833270"/>
            <a:ext cx="5120640" cy="345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499323"/>
            <a:ext cx="4669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fit1=lm(</a:t>
            </a:r>
            <a:r>
              <a:rPr lang="en-US" dirty="0" err="1">
                <a:latin typeface="Agency FB" panose="020B0503020202020204" pitchFamily="34" charset="0"/>
              </a:rPr>
              <a:t>Weekly_Sales~Holiday_Flag+Temperature+Fuel_Price+Unemployment</a:t>
            </a:r>
            <a:r>
              <a:rPr lang="en-US" dirty="0">
                <a:latin typeface="Agency FB" panose="020B0503020202020204" pitchFamily="34" charset="0"/>
              </a:rPr>
              <a:t>, data=df_store1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summary(fit1) </a:t>
            </a:r>
            <a:endParaRPr lang="en-US" dirty="0" smtClean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 err="1" smtClean="0">
                <a:latin typeface="Agency FB" panose="020B0503020202020204" pitchFamily="34" charset="0"/>
              </a:rPr>
              <a:t>vif</a:t>
            </a:r>
            <a:r>
              <a:rPr lang="en-US" dirty="0" smtClean="0">
                <a:latin typeface="Agency FB" panose="020B0503020202020204" pitchFamily="34" charset="0"/>
              </a:rPr>
              <a:t>(fit1</a:t>
            </a:r>
            <a:r>
              <a:rPr lang="en-US" dirty="0"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47" y="2275121"/>
            <a:ext cx="5395870" cy="3277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24" y="4253649"/>
            <a:ext cx="4618136" cy="565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1" y="5018342"/>
            <a:ext cx="468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Multicollinearity of </a:t>
            </a:r>
            <a:r>
              <a:rPr lang="en-US" sz="1600" i="1" dirty="0" smtClean="0"/>
              <a:t>predictors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33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Fitting the Models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833270"/>
            <a:ext cx="5120640" cy="345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80" y="5622793"/>
            <a:ext cx="512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Findings: Including CPI in the predictors reduced the significance of Temperature and decreases the  P-value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35676" y="2512541"/>
            <a:ext cx="444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fit2=lm(Weekly_Sales~Holiday_Flag+Temperature+Fuel_Price+Unemployment+CPI, data=df_store1)</a:t>
            </a:r>
          </a:p>
          <a:p>
            <a:r>
              <a:rPr lang="en-US" dirty="0">
                <a:latin typeface="Agency FB" panose="020B0503020202020204" pitchFamily="34" charset="0"/>
              </a:rPr>
              <a:t>summary(fit2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 err="1">
                <a:latin typeface="Agency FB" panose="020B0503020202020204" pitchFamily="34" charset="0"/>
              </a:rPr>
              <a:t>vif</a:t>
            </a:r>
            <a:r>
              <a:rPr lang="en-US" dirty="0">
                <a:latin typeface="Agency FB" panose="020B0503020202020204" pitchFamily="34" charset="0"/>
              </a:rPr>
              <a:t>(fit2)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47" y="2340318"/>
            <a:ext cx="5031025" cy="3121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76" y="4622972"/>
            <a:ext cx="4572000" cy="495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280" y="5168859"/>
            <a:ext cx="512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Findings: Increased </a:t>
            </a:r>
            <a:r>
              <a:rPr lang="en-US" sz="1600" dirty="0" smtClean="0"/>
              <a:t>multicollinearity across board while including </a:t>
            </a:r>
            <a:r>
              <a:rPr lang="en-US" sz="1600" i="1" dirty="0" smtClean="0"/>
              <a:t>as </a:t>
            </a:r>
            <a:r>
              <a:rPr lang="en-US" sz="1600" i="1" dirty="0"/>
              <a:t>a predictor </a:t>
            </a:r>
          </a:p>
        </p:txBody>
      </p:sp>
    </p:spTree>
    <p:extLst>
      <p:ext uri="{BB962C8B-B14F-4D97-AF65-F5344CB8AC3E}">
        <p14:creationId xmlns:p14="http://schemas.microsoft.com/office/powerpoint/2010/main" val="22149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Modeling </a:t>
            </a:r>
            <a:r>
              <a:rPr lang="en-US" sz="5400" dirty="0"/>
              <a:t>the effects of markdowns on </a:t>
            </a:r>
            <a:r>
              <a:rPr lang="en-US" sz="5400" dirty="0" smtClean="0"/>
              <a:t>holiday </a:t>
            </a:r>
            <a:r>
              <a:rPr lang="en-US" sz="5400" dirty="0"/>
              <a:t>weeks in the absence of complete/ideal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202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Fitting the Models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833270"/>
            <a:ext cx="5120640" cy="345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1763" y="5338135"/>
            <a:ext cx="512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Findings: Removing Unemployment as a predictor slightly increases the significance of CPI Index and decreases the  P-value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35676" y="2512541"/>
            <a:ext cx="444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fit3=lm(</a:t>
            </a:r>
            <a:r>
              <a:rPr lang="en-US" dirty="0" err="1">
                <a:latin typeface="Agency FB" panose="020B0503020202020204" pitchFamily="34" charset="0"/>
              </a:rPr>
              <a:t>Weekly_Sales~Holiday_Flag+Temperature+Fuel_Price+CPI</a:t>
            </a:r>
            <a:r>
              <a:rPr lang="en-US" dirty="0">
                <a:latin typeface="Agency FB" panose="020B0503020202020204" pitchFamily="34" charset="0"/>
              </a:rPr>
              <a:t>, data=df_store1)</a:t>
            </a:r>
          </a:p>
          <a:p>
            <a:r>
              <a:rPr lang="en-US" dirty="0">
                <a:latin typeface="Agency FB" panose="020B0503020202020204" pitchFamily="34" charset="0"/>
              </a:rPr>
              <a:t>summary(fit3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 err="1">
                <a:latin typeface="Agency FB" panose="020B0503020202020204" pitchFamily="34" charset="0"/>
              </a:rPr>
              <a:t>vif</a:t>
            </a:r>
            <a:r>
              <a:rPr lang="en-US" dirty="0">
                <a:latin typeface="Agency FB" panose="020B0503020202020204" pitchFamily="34" charset="0"/>
              </a:rPr>
              <a:t>(fit3)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70" y="2275121"/>
            <a:ext cx="4981575" cy="295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280" y="5168859"/>
            <a:ext cx="512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Findings: Reduced </a:t>
            </a:r>
            <a:r>
              <a:rPr lang="en-US" sz="1600" dirty="0" smtClean="0"/>
              <a:t>multicollinearity across board while removing </a:t>
            </a:r>
            <a:r>
              <a:rPr lang="en-US" sz="1600" i="1" dirty="0"/>
              <a:t>Unemployment as a predictor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42237"/>
            <a:ext cx="435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Fitting the Models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1833270"/>
            <a:ext cx="5120640" cy="345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1763" y="5338135"/>
            <a:ext cx="5127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Findings: Removing Unemployment and Fuel Price as predictors increases significance of Temperature and CPI Index and also brings the P-value to the lowest level, indicating this as the </a:t>
            </a:r>
            <a:r>
              <a:rPr lang="en-US" sz="1600" b="1" i="1" dirty="0" smtClean="0"/>
              <a:t>Most Effective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35676" y="2512541"/>
            <a:ext cx="444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fit4=lm(</a:t>
            </a:r>
            <a:r>
              <a:rPr lang="en-US" dirty="0" err="1">
                <a:latin typeface="Agency FB" panose="020B0503020202020204" pitchFamily="34" charset="0"/>
              </a:rPr>
              <a:t>Weekly_Sales~Holiday_Flag+Temperature+CPI</a:t>
            </a:r>
            <a:r>
              <a:rPr lang="en-US" dirty="0">
                <a:latin typeface="Agency FB" panose="020B0503020202020204" pitchFamily="34" charset="0"/>
              </a:rPr>
              <a:t>, data=df_store1)</a:t>
            </a:r>
          </a:p>
          <a:p>
            <a:r>
              <a:rPr lang="en-US" dirty="0">
                <a:latin typeface="Agency FB" panose="020B0503020202020204" pitchFamily="34" charset="0"/>
              </a:rPr>
              <a:t>summary(fit4) </a:t>
            </a:r>
            <a:endParaRPr lang="en-US" dirty="0" smtClean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 err="1">
                <a:latin typeface="Agency FB" panose="020B0503020202020204" pitchFamily="34" charset="0"/>
              </a:rPr>
              <a:t>vif</a:t>
            </a:r>
            <a:r>
              <a:rPr lang="en-US" dirty="0">
                <a:latin typeface="Agency FB" panose="020B0503020202020204" pitchFamily="34" charset="0"/>
              </a:rPr>
              <a:t>(fit4)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2171" y="4675737"/>
            <a:ext cx="512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Findings: Reduced </a:t>
            </a:r>
            <a:r>
              <a:rPr lang="en-US" sz="1600" dirty="0" smtClean="0"/>
              <a:t>multicollinearity in this models for Temperature and CPI predictors also supports the effectiveness of the model above others</a:t>
            </a:r>
            <a:endParaRPr lang="en-US" sz="16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62" y="2263982"/>
            <a:ext cx="5127977" cy="3040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76" y="4146937"/>
            <a:ext cx="28860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Fitting the Models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4 NOTE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859" y="2205039"/>
            <a:ext cx="4916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the predictors are signification but CPI s most </a:t>
            </a:r>
            <a:r>
              <a:rPr lang="en-US" sz="2400" dirty="0" smtClean="0"/>
              <a:t>significant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reject the null hypothesis that  says the model has no significant predictor </a:t>
            </a:r>
            <a:r>
              <a:rPr lang="en-US" sz="2400" dirty="0" smtClean="0"/>
              <a:t>based </a:t>
            </a:r>
            <a:r>
              <a:rPr lang="en-US" sz="2400" dirty="0"/>
              <a:t>on the P-</a:t>
            </a:r>
            <a:r>
              <a:rPr lang="en-US" sz="2400" dirty="0" err="1"/>
              <a:t>vlue</a:t>
            </a:r>
            <a:r>
              <a:rPr lang="en-US" sz="2400" dirty="0"/>
              <a:t> of the Overall F-test  </a:t>
            </a:r>
            <a:r>
              <a:rPr lang="en-US" sz="2400" dirty="0" smtClean="0"/>
              <a:t>which </a:t>
            </a:r>
            <a:r>
              <a:rPr lang="en-US" sz="2400" dirty="0"/>
              <a:t>tells us that our model is effective even </a:t>
            </a:r>
            <a:r>
              <a:rPr lang="en-US" sz="2400" dirty="0" smtClean="0"/>
              <a:t>though </a:t>
            </a:r>
            <a:r>
              <a:rPr lang="en-US" sz="2400" dirty="0"/>
              <a:t>it might </a:t>
            </a:r>
            <a:r>
              <a:rPr lang="en-US" sz="2400" dirty="0" smtClean="0"/>
              <a:t>not be </a:t>
            </a:r>
            <a:r>
              <a:rPr lang="en-US" sz="2400" dirty="0"/>
              <a:t>the </a:t>
            </a:r>
            <a:r>
              <a:rPr lang="en-US" sz="2400" dirty="0" smtClean="0"/>
              <a:t>best.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32" y="1891287"/>
            <a:ext cx="5316548" cy="40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Model Comparison with Analysis of Variance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1 vs 2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62075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8022" y="2569561"/>
            <a:ext cx="42276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2 </a:t>
            </a:r>
            <a:r>
              <a:rPr lang="en-US" sz="2400" dirty="0"/>
              <a:t>(Fit2) that include the CPI predictor is slightly better than Model </a:t>
            </a:r>
            <a:r>
              <a:rPr lang="en-US" sz="2400" dirty="0" smtClean="0"/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High </a:t>
            </a:r>
            <a:r>
              <a:rPr lang="en-US" sz="2400" dirty="0"/>
              <a:t>p-value means the CPI predictor is not however significant to completely reject the null hypothesis </a:t>
            </a:r>
            <a:r>
              <a:rPr lang="en-US" sz="2400" dirty="0" smtClean="0"/>
              <a:t>that says..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Fit1 </a:t>
            </a:r>
            <a:r>
              <a:rPr lang="en-US" sz="2400" dirty="0"/>
              <a:t>model is as well as Fit2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1796"/>
            <a:ext cx="5031671" cy="1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Model Comparison with Analysis of Variance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2 vs 4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62075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8022" y="2569561"/>
            <a:ext cx="42276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 p-value means we cannot reject the null hypothesis </a:t>
            </a:r>
            <a:r>
              <a:rPr lang="en-US" sz="2800" dirty="0" smtClean="0"/>
              <a:t>that says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2 is </a:t>
            </a:r>
            <a:r>
              <a:rPr lang="en-US" sz="2800" dirty="0"/>
              <a:t>as well as </a:t>
            </a:r>
            <a:r>
              <a:rPr lang="en-US" sz="2800" dirty="0" smtClean="0"/>
              <a:t>Model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Unemployment </a:t>
            </a:r>
            <a:r>
              <a:rPr lang="en-US" sz="2800" dirty="0"/>
              <a:t>as predictor had no </a:t>
            </a:r>
            <a:r>
              <a:rPr lang="en-US" sz="2800" dirty="0" smtClean="0"/>
              <a:t>significance.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32155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Statistical </a:t>
            </a:r>
            <a:r>
              <a:rPr lang="en-US" sz="4400" b="1" dirty="0" smtClean="0"/>
              <a:t>Modeling  - Add Interaction to Predictors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80148"/>
            <a:ext cx="4937760" cy="424891"/>
          </a:xfrm>
        </p:spPr>
        <p:txBody>
          <a:bodyPr>
            <a:normAutofit/>
          </a:bodyPr>
          <a:lstStyle/>
          <a:p>
            <a:r>
              <a:rPr lang="en-US" dirty="0" smtClean="0"/>
              <a:t>Model 5 and 6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025279"/>
            <a:ext cx="4937760" cy="424891"/>
          </a:xfrm>
        </p:spPr>
        <p:txBody>
          <a:bodyPr>
            <a:normAutofit/>
          </a:bodyPr>
          <a:lstStyle/>
          <a:p>
            <a:r>
              <a:rPr lang="en-US" b="1" dirty="0" smtClean="0"/>
              <a:t>NOTE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05016" y="2118340"/>
            <a:ext cx="54946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fit5=lm(</a:t>
            </a:r>
            <a:r>
              <a:rPr lang="en-US" sz="1600" dirty="0" err="1">
                <a:latin typeface="Agency FB" panose="020B0503020202020204" pitchFamily="34" charset="0"/>
              </a:rPr>
              <a:t>Weekly_Sales~Holiday_Flag+Temperature+I</a:t>
            </a:r>
            <a:r>
              <a:rPr lang="en-US" sz="1600" dirty="0">
                <a:latin typeface="Agency FB" panose="020B0503020202020204" pitchFamily="34" charset="0"/>
              </a:rPr>
              <a:t>(Fuel_Price^2)+Unemployment, data=df_store1)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summary(fit5)</a:t>
            </a:r>
          </a:p>
          <a:p>
            <a:endParaRPr lang="en-US" sz="1600" dirty="0">
              <a:latin typeface="Agency FB" panose="020B0503020202020204" pitchFamily="34" charset="0"/>
            </a:endParaRPr>
          </a:p>
          <a:p>
            <a:r>
              <a:rPr lang="en-US" sz="1600" dirty="0" smtClean="0">
                <a:latin typeface="Agency FB" panose="020B0503020202020204" pitchFamily="34" charset="0"/>
              </a:rPr>
              <a:t>fit6=lm(</a:t>
            </a:r>
            <a:r>
              <a:rPr lang="en-US" sz="1600" dirty="0" err="1" smtClean="0">
                <a:latin typeface="Agency FB" panose="020B0503020202020204" pitchFamily="34" charset="0"/>
              </a:rPr>
              <a:t>Weekly_Sales~Holiday_Flag+Temperature</a:t>
            </a:r>
            <a:r>
              <a:rPr lang="en-US" sz="1600" dirty="0" smtClean="0">
                <a:latin typeface="Agency FB" panose="020B0503020202020204" pitchFamily="34" charset="0"/>
              </a:rPr>
              <a:t>*</a:t>
            </a:r>
            <a:r>
              <a:rPr lang="en-US" sz="1600" dirty="0" err="1" smtClean="0">
                <a:latin typeface="Agency FB" panose="020B0503020202020204" pitchFamily="34" charset="0"/>
              </a:rPr>
              <a:t>Unemployment+I</a:t>
            </a:r>
            <a:r>
              <a:rPr lang="en-US" sz="1600" dirty="0" smtClean="0">
                <a:latin typeface="Agency FB" panose="020B0503020202020204" pitchFamily="34" charset="0"/>
              </a:rPr>
              <a:t>(Fuel_Price^2</a:t>
            </a:r>
            <a:r>
              <a:rPr lang="en-US" sz="1600" dirty="0">
                <a:latin typeface="Agency FB" panose="020B0503020202020204" pitchFamily="34" charset="0"/>
              </a:rPr>
              <a:t>), data=df_store1)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summary(fit6</a:t>
            </a:r>
            <a:r>
              <a:rPr lang="en-US" sz="1600" dirty="0" smtClean="0">
                <a:latin typeface="Agency FB" panose="020B0503020202020204" pitchFamily="34" charset="0"/>
              </a:rPr>
              <a:t>)</a:t>
            </a:r>
            <a:endParaRPr lang="en-US" sz="1600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4" y="4036541"/>
            <a:ext cx="5005586" cy="1562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54" y="2381399"/>
            <a:ext cx="4965004" cy="1450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5016" y="4348583"/>
            <a:ext cx="52969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interaction makes not much difference on the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p-value means we cannot reject the null hypothesis </a:t>
            </a:r>
            <a:r>
              <a:rPr lang="en-US" sz="1600" dirty="0" smtClean="0"/>
              <a:t>that says..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Fit5 model is as well as Fit6 - Different interactions on Unemployment </a:t>
            </a:r>
            <a:r>
              <a:rPr lang="en-US" sz="1600" dirty="0" smtClean="0"/>
              <a:t>and Fuel Price as </a:t>
            </a:r>
            <a:r>
              <a:rPr lang="en-US" sz="1600" dirty="0"/>
              <a:t>predictor had no significance</a:t>
            </a:r>
            <a:endParaRPr lang="en-US" sz="1600" dirty="0" smtClean="0"/>
          </a:p>
          <a:p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store has maximum </a:t>
            </a:r>
            <a:r>
              <a:rPr lang="en-US" dirty="0" smtClean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Which </a:t>
            </a:r>
            <a:r>
              <a:rPr lang="en-US" dirty="0"/>
              <a:t>store has maximum standard deviation i.e., the sales vary a lot. Also, find out the coefficient of mean to standard deviation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store/s has good quarterly growth rate in Q3’2012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holidays have a negative impact on sales. Find out holidays which have higher sales than the mean sales in non-holiday season for all stores together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 monthly and semester view of sales in units and give </a:t>
            </a:r>
            <a:r>
              <a:rPr lang="en-US" dirty="0" smtClean="0"/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Build</a:t>
            </a:r>
            <a:r>
              <a:rPr lang="en-US" dirty="0"/>
              <a:t>  prediction models to forecast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Ingest data, format Factors and Date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9032" y="2582863"/>
            <a:ext cx="4575536" cy="3378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2683453"/>
            <a:ext cx="4938712" cy="1095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3972660"/>
            <a:ext cx="4969252" cy="11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Exploitation: </a:t>
            </a:r>
            <a:r>
              <a:rPr lang="en-US" b="1" dirty="0"/>
              <a:t>store </a:t>
            </a:r>
            <a:r>
              <a:rPr lang="en-US" b="1" dirty="0" smtClean="0"/>
              <a:t>with </a:t>
            </a:r>
            <a:r>
              <a:rPr lang="en-US" b="1" dirty="0"/>
              <a:t>maximum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Weekly Sales based on the Store category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Weekly </a:t>
            </a:r>
            <a:r>
              <a:rPr lang="en-US" dirty="0" err="1" smtClean="0"/>
              <a:t>saLes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3788375"/>
            <a:ext cx="4733928" cy="102355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717817"/>
          </a:xfrm>
        </p:spPr>
        <p:txBody>
          <a:bodyPr/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top_sales</a:t>
            </a:r>
            <a:r>
              <a:rPr lang="en-US" dirty="0">
                <a:latin typeface="Bahnschrift Light Condensed" panose="020B0502040204020203" pitchFamily="34" charset="0"/>
              </a:rPr>
              <a:t> %&gt;%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  filter(</a:t>
            </a:r>
            <a:r>
              <a:rPr lang="en-US" dirty="0" err="1">
                <a:latin typeface="Bahnschrift Light Condensed" panose="020B0502040204020203" pitchFamily="34" charset="0"/>
              </a:rPr>
              <a:t>Weekly_Sales</a:t>
            </a:r>
            <a:r>
              <a:rPr lang="en-US" dirty="0">
                <a:latin typeface="Bahnschrift Light Condensed" panose="020B0502040204020203" pitchFamily="34" charset="0"/>
              </a:rPr>
              <a:t> == max(</a:t>
            </a:r>
            <a:r>
              <a:rPr lang="en-US" dirty="0" err="1">
                <a:latin typeface="Bahnschrift Light Condensed" panose="020B0502040204020203" pitchFamily="34" charset="0"/>
              </a:rPr>
              <a:t>Weekly_Sales</a:t>
            </a:r>
            <a:r>
              <a:rPr lang="en-US" dirty="0">
                <a:latin typeface="Bahnschrift Light Condensed" panose="020B0502040204020203" pitchFamily="34" charset="0"/>
              </a:rPr>
              <a:t>, na.rm = TRUE))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650"/>
          <a:stretch/>
        </p:blipFill>
        <p:spPr>
          <a:xfrm>
            <a:off x="1400432" y="3484605"/>
            <a:ext cx="1136822" cy="2833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9513"/>
          <a:stretch/>
        </p:blipFill>
        <p:spPr>
          <a:xfrm>
            <a:off x="2982097" y="3484605"/>
            <a:ext cx="1491048" cy="2856859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Bahnschrift Light Condensed" panose="020B0502040204020203" pitchFamily="34" charset="0"/>
                <a:ea typeface="Malgun Gothic" panose="020B0503020000020004" pitchFamily="34" charset="-127"/>
              </a:rPr>
              <a:t>top_sales</a:t>
            </a:r>
            <a:r>
              <a:rPr lang="en-US" sz="1800" dirty="0">
                <a:latin typeface="Bahnschrift Light Condensed" panose="020B0502040204020203" pitchFamily="34" charset="0"/>
                <a:ea typeface="Malgun Gothic" panose="020B0503020000020004" pitchFamily="34" charset="-127"/>
              </a:rPr>
              <a:t> &lt;- aggregate(</a:t>
            </a:r>
            <a:r>
              <a:rPr lang="en-US" sz="1800" dirty="0" err="1">
                <a:latin typeface="Bahnschrift Light Condensed" panose="020B0502040204020203" pitchFamily="34" charset="0"/>
                <a:ea typeface="Malgun Gothic" panose="020B0503020000020004" pitchFamily="34" charset="-127"/>
              </a:rPr>
              <a:t>Weekly_Sales~Store,data</a:t>
            </a:r>
            <a:r>
              <a:rPr lang="en-US" sz="1800" dirty="0">
                <a:latin typeface="Bahnschrift Light Condensed" panose="020B0502040204020203" pitchFamily="34" charset="0"/>
                <a:ea typeface="Malgun Gothic" panose="020B0503020000020004" pitchFamily="34" charset="-127"/>
              </a:rPr>
              <a:t>=</a:t>
            </a:r>
            <a:r>
              <a:rPr lang="en-US" sz="1800" dirty="0" err="1">
                <a:latin typeface="Bahnschrift Light Condensed" panose="020B0502040204020203" pitchFamily="34" charset="0"/>
                <a:ea typeface="Malgun Gothic" panose="020B0503020000020004" pitchFamily="34" charset="-127"/>
              </a:rPr>
              <a:t>wss,max</a:t>
            </a:r>
            <a:r>
              <a:rPr lang="en-US" sz="1800" dirty="0">
                <a:latin typeface="Bahnschrift Light Condensed" panose="020B0502040204020203" pitchFamily="34" charset="0"/>
                <a:ea typeface="Malgun Gothic" panose="020B0503020000020004" pitchFamily="34" charset="-127"/>
              </a:rPr>
              <a:t>) </a:t>
            </a:r>
            <a:endParaRPr lang="en-US" sz="1800" dirty="0" smtClean="0">
              <a:latin typeface="Bahnschrift Light Condensed" panose="020B0502040204020203" pitchFamily="34" charset="0"/>
              <a:ea typeface="Malgun Gothic" panose="020B0503020000020004" pitchFamily="34" charset="-127"/>
            </a:endParaRPr>
          </a:p>
          <a:p>
            <a:r>
              <a:rPr lang="en-US" sz="1800" dirty="0" err="1" smtClean="0">
                <a:latin typeface="Bahnschrift Light Condensed" panose="020B0502040204020203" pitchFamily="34" charset="0"/>
              </a:rPr>
              <a:t>top_sales</a:t>
            </a:r>
            <a:endParaRPr lang="en-US" sz="1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 Exploitation - </a:t>
            </a:r>
            <a:r>
              <a:rPr lang="en-US" sz="4400" b="1" dirty="0"/>
              <a:t>store </a:t>
            </a:r>
            <a:r>
              <a:rPr lang="en-US" sz="4400" b="1" dirty="0" smtClean="0"/>
              <a:t>with maximum </a:t>
            </a:r>
            <a:r>
              <a:rPr lang="en-US" sz="4400" b="1" dirty="0"/>
              <a:t>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deviation  of Weekly sales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maximum standard deviation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097280" y="2326958"/>
            <a:ext cx="4937760" cy="1124693"/>
          </a:xfrm>
        </p:spPr>
        <p:txBody>
          <a:bodyPr/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std_dev</a:t>
            </a:r>
            <a:r>
              <a:rPr lang="en-US" dirty="0">
                <a:latin typeface="Bahnschrift Light Condensed" panose="020B0502040204020203" pitchFamily="34" charset="0"/>
              </a:rPr>
              <a:t> &lt;- aggregate(</a:t>
            </a:r>
            <a:r>
              <a:rPr lang="en-US" dirty="0" err="1">
                <a:latin typeface="Bahnschrift Light Condensed" panose="020B0502040204020203" pitchFamily="34" charset="0"/>
              </a:rPr>
              <a:t>Weekly_Sales~Store,data</a:t>
            </a:r>
            <a:r>
              <a:rPr lang="en-US" dirty="0">
                <a:latin typeface="Bahnschrift Light Condensed" panose="020B0502040204020203" pitchFamily="34" charset="0"/>
              </a:rPr>
              <a:t>=</a:t>
            </a:r>
            <a:r>
              <a:rPr lang="en-US" dirty="0" err="1">
                <a:latin typeface="Bahnschrift Light Condensed" panose="020B0502040204020203" pitchFamily="34" charset="0"/>
              </a:rPr>
              <a:t>wss,sd</a:t>
            </a:r>
            <a:r>
              <a:rPr lang="en-US" dirty="0">
                <a:latin typeface="Bahnschrift Light Condensed" panose="020B0502040204020203" pitchFamily="34" charset="0"/>
              </a:rPr>
              <a:t>) 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std_dev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7667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3853" t="-1096" r="-1164" b="1096"/>
          <a:stretch/>
        </p:blipFill>
        <p:spPr>
          <a:xfrm>
            <a:off x="1097280" y="3349089"/>
            <a:ext cx="1235676" cy="3007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8135"/>
          <a:stretch/>
        </p:blipFill>
        <p:spPr>
          <a:xfrm>
            <a:off x="2833816" y="3451651"/>
            <a:ext cx="1241716" cy="29048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582334"/>
            <a:ext cx="4961650" cy="21451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19" y="4852804"/>
            <a:ext cx="3305021" cy="12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 Exploitation - store with </a:t>
            </a:r>
            <a:r>
              <a:rPr lang="en-US" sz="4400" b="1" dirty="0"/>
              <a:t>good quarterly growth rate in Q3’2012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44768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Q2 VS Q3 2012 total sales growth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097280" y="2293732"/>
            <a:ext cx="10058400" cy="449468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df4$Growth &lt;- (df4$Q3_Sales_Total - df4$Q2_Sales_Total)/ </a:t>
            </a:r>
            <a:r>
              <a:rPr lang="en-US" dirty="0" smtClean="0">
                <a:latin typeface="Bahnschrift Light Condensed" panose="020B0502040204020203" pitchFamily="34" charset="0"/>
              </a:rPr>
              <a:t>df4$Q2_Sales_Total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17"/>
          <a:stretch/>
        </p:blipFill>
        <p:spPr>
          <a:xfrm>
            <a:off x="1383957" y="2741411"/>
            <a:ext cx="3641124" cy="3586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943"/>
          <a:stretch/>
        </p:blipFill>
        <p:spPr>
          <a:xfrm>
            <a:off x="6293707" y="2810542"/>
            <a:ext cx="3933639" cy="35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- store with good quarterly growth rate in </a:t>
            </a:r>
            <a:r>
              <a:rPr lang="en-US" sz="4400" b="1" dirty="0" smtClean="0"/>
              <a:t>Q3’2012 (Cont.)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 growth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Positive Growth Graph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46" y="2419976"/>
            <a:ext cx="6003354" cy="38039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5676" y="2582333"/>
            <a:ext cx="4799363" cy="2220325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df5 &lt;- df4 %&gt;%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  filter(Growth&gt;0)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df5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90"/>
          <a:stretch/>
        </p:blipFill>
        <p:spPr>
          <a:xfrm>
            <a:off x="1235675" y="3909625"/>
            <a:ext cx="4369731" cy="20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Exploitation - </a:t>
            </a:r>
            <a:r>
              <a:rPr lang="en-US" sz="4400" dirty="0"/>
              <a:t>H</a:t>
            </a:r>
            <a:r>
              <a:rPr lang="en-US" sz="4400" dirty="0" smtClean="0"/>
              <a:t>olidays with higher </a:t>
            </a:r>
            <a:r>
              <a:rPr lang="en-US" sz="4400" dirty="0"/>
              <a:t>sales than the mean sales in non-holiday season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573924"/>
          </a:xfrm>
        </p:spPr>
        <p:txBody>
          <a:bodyPr/>
          <a:lstStyle/>
          <a:p>
            <a:r>
              <a:rPr lang="en-US" dirty="0"/>
              <a:t>non-holidays sales mean by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HOLIDAY SALES MEAN BY 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478" y="2319540"/>
            <a:ext cx="4799363" cy="786943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Bahnschrift Light Condensed" panose="020B0502040204020203" pitchFamily="34" charset="0"/>
              </a:rPr>
              <a:t>nh_sm</a:t>
            </a:r>
            <a:r>
              <a:rPr lang="en-US" sz="1600" dirty="0">
                <a:latin typeface="Bahnschrift Light Condensed" panose="020B0502040204020203" pitchFamily="34" charset="0"/>
              </a:rPr>
              <a:t> &lt;- aggregate(</a:t>
            </a:r>
            <a:r>
              <a:rPr lang="en-US" sz="1600" dirty="0" err="1">
                <a:latin typeface="Bahnschrift Light Condensed" panose="020B0502040204020203" pitchFamily="34" charset="0"/>
              </a:rPr>
              <a:t>Weekly_Sales~Store,data</a:t>
            </a:r>
            <a:r>
              <a:rPr lang="en-US" sz="1600" dirty="0"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latin typeface="Bahnschrift Light Condensed" panose="020B0502040204020203" pitchFamily="34" charset="0"/>
              </a:rPr>
              <a:t>nh_df,mean</a:t>
            </a:r>
            <a:r>
              <a:rPr lang="en-US" sz="1600" dirty="0">
                <a:latin typeface="Bahnschrift Light Condensed" panose="020B0502040204020203" pitchFamily="34" charset="0"/>
              </a:rPr>
              <a:t>)</a:t>
            </a:r>
          </a:p>
          <a:p>
            <a:r>
              <a:rPr lang="en-US" sz="1600" dirty="0" err="1" smtClean="0">
                <a:latin typeface="Bahnschrift Light Condensed" panose="020B0502040204020203" pitchFamily="34" charset="0"/>
              </a:rPr>
              <a:t>colnames</a:t>
            </a:r>
            <a:r>
              <a:rPr lang="en-US" sz="1600" dirty="0" smtClean="0">
                <a:latin typeface="Bahnschrift Light Condensed" panose="020B0502040204020203" pitchFamily="34" charset="0"/>
              </a:rPr>
              <a:t>(</a:t>
            </a:r>
            <a:r>
              <a:rPr lang="en-US" sz="1600" dirty="0" err="1" smtClean="0">
                <a:latin typeface="Bahnschrift Light Condensed" panose="020B0502040204020203" pitchFamily="34" charset="0"/>
              </a:rPr>
              <a:t>nh_sm</a:t>
            </a:r>
            <a:r>
              <a:rPr lang="en-US" sz="1600" dirty="0">
                <a:latin typeface="Bahnschrift Light Condensed" panose="020B0502040204020203" pitchFamily="34" charset="0"/>
              </a:rPr>
              <a:t>)&lt;-c("Store","</a:t>
            </a:r>
            <a:r>
              <a:rPr lang="en-US" sz="1600" dirty="0" err="1">
                <a:latin typeface="Bahnschrift Light Condensed" panose="020B0502040204020203" pitchFamily="34" charset="0"/>
              </a:rPr>
              <a:t>Sales_Mean_nh</a:t>
            </a:r>
            <a:r>
              <a:rPr lang="en-US" sz="1600" dirty="0">
                <a:latin typeface="Bahnschrift Light Condensed" panose="020B0502040204020203" pitchFamily="34" charset="0"/>
              </a:rPr>
              <a:t>")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78694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hsd_sm</a:t>
            </a:r>
            <a:r>
              <a:rPr lang="en-US" dirty="0"/>
              <a:t> &lt;- aggregate(</a:t>
            </a:r>
            <a:r>
              <a:rPr lang="en-US" dirty="0" err="1"/>
              <a:t>Weekly_Sales~Date,data</a:t>
            </a:r>
            <a:r>
              <a:rPr lang="en-US" dirty="0"/>
              <a:t>=</a:t>
            </a:r>
            <a:r>
              <a:rPr lang="en-US" dirty="0" err="1"/>
              <a:t>h_df,mean</a:t>
            </a:r>
            <a:r>
              <a:rPr lang="en-US" dirty="0"/>
              <a:t>)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hsd_sm</a:t>
            </a:r>
            <a:r>
              <a:rPr lang="en-US" dirty="0"/>
              <a:t>)&lt;-c("Date","</a:t>
            </a:r>
            <a:r>
              <a:rPr lang="en-US" dirty="0" err="1"/>
              <a:t>Sales_Mean_h</a:t>
            </a:r>
            <a:r>
              <a:rPr lang="en-US" dirty="0"/>
              <a:t>")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78" y="3106483"/>
            <a:ext cx="1524000" cy="3219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12" y="3106483"/>
            <a:ext cx="1379580" cy="3212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79" y="3369276"/>
            <a:ext cx="3233224" cy="29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11001</TotalTime>
  <Words>851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Malgun Gothic</vt:lpstr>
      <vt:lpstr>Agency FB</vt:lpstr>
      <vt:lpstr>Arial</vt:lpstr>
      <vt:lpstr>Arial Narrow</vt:lpstr>
      <vt:lpstr>Bahnschrift Light Condensed</vt:lpstr>
      <vt:lpstr>Bernard MT Condensed</vt:lpstr>
      <vt:lpstr>Calibri</vt:lpstr>
      <vt:lpstr>Calibri Light</vt:lpstr>
      <vt:lpstr>Wingdings</vt:lpstr>
      <vt:lpstr>Retrospect</vt:lpstr>
      <vt:lpstr>Data Analytics</vt:lpstr>
      <vt:lpstr>Business Scenario</vt:lpstr>
      <vt:lpstr>Objectives</vt:lpstr>
      <vt:lpstr>Data Availability</vt:lpstr>
      <vt:lpstr>Data Exploitation: store with maximum sales</vt:lpstr>
      <vt:lpstr>Data Exploitation - store with maximum standard deviation</vt:lpstr>
      <vt:lpstr>Data Exploitation - store with good quarterly growth rate in Q3’2012</vt:lpstr>
      <vt:lpstr>Data Exploitation - store with good quarterly growth rate in Q3’2012 (Cont.)</vt:lpstr>
      <vt:lpstr>Data Exploitation - Holidays with higher sales than the mean sales in non-holiday season</vt:lpstr>
      <vt:lpstr>Data Exploitation - Holidays with higher sales than the mean sales in non-holiday season (Cont)</vt:lpstr>
      <vt:lpstr>Data Exploitation - monthly and semester view of sales</vt:lpstr>
      <vt:lpstr>Data Exploitation - monthly and semester view of sales (cont.)</vt:lpstr>
      <vt:lpstr>Data Exploitation - monthly and semester view of sales (cont.)</vt:lpstr>
      <vt:lpstr>Statistical Modeling  - Data Preparation </vt:lpstr>
      <vt:lpstr>Statistical Modeling  - Visualization</vt:lpstr>
      <vt:lpstr>Statistical Modeling  - Visualization</vt:lpstr>
      <vt:lpstr>Statistical Modeling  - Transforming Predictors: Visualization</vt:lpstr>
      <vt:lpstr>Statistical Modeling  - Fitting the Models </vt:lpstr>
      <vt:lpstr>Statistical Modeling  - Fitting the Models </vt:lpstr>
      <vt:lpstr>Statistical Modeling  - Fitting the Models </vt:lpstr>
      <vt:lpstr>Statistical Modeling  - Fitting the Models </vt:lpstr>
      <vt:lpstr>Statistical Modeling  - Fitting the Models </vt:lpstr>
      <vt:lpstr>Statistical Modeling  - Model Comparison with Analysis of Variance</vt:lpstr>
      <vt:lpstr>Statistical Modeling  - Model Comparison with Analysis of Variance</vt:lpstr>
      <vt:lpstr>Statistical Modeling  - Add Interaction to Predictors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Lekan Stephen</dc:creator>
  <cp:lastModifiedBy>Lekan Stephen</cp:lastModifiedBy>
  <cp:revision>37</cp:revision>
  <dcterms:created xsi:type="dcterms:W3CDTF">2021-12-25T01:41:01Z</dcterms:created>
  <dcterms:modified xsi:type="dcterms:W3CDTF">2022-01-09T10:09:33Z</dcterms:modified>
</cp:coreProperties>
</file>