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313" r:id="rId2"/>
    <p:sldId id="310" r:id="rId3"/>
    <p:sldId id="305" r:id="rId4"/>
    <p:sldId id="312" r:id="rId5"/>
    <p:sldId id="311" r:id="rId6"/>
    <p:sldId id="315" r:id="rId7"/>
    <p:sldId id="31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608" autoAdjust="0"/>
  </p:normalViewPr>
  <p:slideViewPr>
    <p:cSldViewPr snapToGrid="0">
      <p:cViewPr varScale="1">
        <p:scale>
          <a:sx n="61" d="100"/>
          <a:sy n="61" d="100"/>
        </p:scale>
        <p:origin x="10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A73DFF-1C86-4619-B8E5-8BB0B9F5F95A}" type="datetimeFigureOut">
              <a:rPr lang="en-US" smtClean="0"/>
              <a:t>12/11/2021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95FCDC-B0E7-4417-85F7-188D6838E492}" type="slidenum">
              <a:rPr lang="en-US" smtClean="0"/>
              <a:t>‹#›</a:t>
            </a:fld>
            <a:endParaRPr lang="en-US"/>
          </a:p>
        </p:txBody>
      </p:sp>
    </p:spTree>
    <p:extLst>
      <p:ext uri="{BB962C8B-B14F-4D97-AF65-F5344CB8AC3E}">
        <p14:creationId xmlns:p14="http://schemas.microsoft.com/office/powerpoint/2010/main" val="3389059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ctree</a:t>
            </a:r>
            <a:r>
              <a:rPr lang="en-US" b="1" dirty="0"/>
              <a:t>() </a:t>
            </a:r>
          </a:p>
          <a:p>
            <a:pPr lvl="1"/>
            <a:r>
              <a:rPr lang="en-US" dirty="0" err="1"/>
              <a:t>ctree</a:t>
            </a:r>
            <a:r>
              <a:rPr lang="en-US" dirty="0"/>
              <a:t>(</a:t>
            </a:r>
            <a:r>
              <a:rPr lang="en-US" i="1" dirty="0"/>
              <a:t>formula</a:t>
            </a:r>
            <a:r>
              <a:rPr lang="en-US" dirty="0"/>
              <a:t>, data=)</a:t>
            </a:r>
          </a:p>
          <a:p>
            <a:pPr lvl="1"/>
            <a:r>
              <a:rPr lang="en-US" dirty="0"/>
              <a:t>uses Conditional Inference Tree</a:t>
            </a:r>
          </a:p>
          <a:p>
            <a:pPr lvl="1"/>
            <a:r>
              <a:rPr lang="en-US" dirty="0"/>
              <a:t>The tree generated by party package doesn’t need to be pruned because the tree growth is based on statistical stopping rules</a:t>
            </a:r>
          </a:p>
          <a:p>
            <a:endParaRPr lang="en-US" dirty="0"/>
          </a:p>
        </p:txBody>
      </p:sp>
      <p:sp>
        <p:nvSpPr>
          <p:cNvPr id="4" name="Slide Number Placeholder 3"/>
          <p:cNvSpPr>
            <a:spLocks noGrp="1"/>
          </p:cNvSpPr>
          <p:nvPr>
            <p:ph type="sldNum" sz="quarter" idx="10"/>
          </p:nvPr>
        </p:nvSpPr>
        <p:spPr/>
        <p:txBody>
          <a:bodyPr/>
          <a:lstStyle/>
          <a:p>
            <a:fld id="{DE95FCDC-B0E7-4417-85F7-188D6838E492}" type="slidenum">
              <a:rPr lang="en-US" smtClean="0"/>
              <a:t>4</a:t>
            </a:fld>
            <a:endParaRPr lang="en-US"/>
          </a:p>
        </p:txBody>
      </p:sp>
    </p:spTree>
    <p:extLst>
      <p:ext uri="{BB962C8B-B14F-4D97-AF65-F5344CB8AC3E}">
        <p14:creationId xmlns:p14="http://schemas.microsoft.com/office/powerpoint/2010/main" val="1952936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12/11/2021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12/11/2021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12/11/2021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12/11/2021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12/11/2021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Excel_Worksheet.xlsx"/></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&amp; unsupervised learning</a:t>
            </a:r>
          </a:p>
        </p:txBody>
      </p:sp>
      <p:sp>
        <p:nvSpPr>
          <p:cNvPr id="3" name="Content Placeholder 2"/>
          <p:cNvSpPr>
            <a:spLocks noGrp="1"/>
          </p:cNvSpPr>
          <p:nvPr>
            <p:ph idx="1"/>
          </p:nvPr>
        </p:nvSpPr>
        <p:spPr>
          <a:xfrm>
            <a:off x="581193" y="1883392"/>
            <a:ext cx="11029615" cy="4596662"/>
          </a:xfrm>
        </p:spPr>
        <p:txBody>
          <a:bodyPr anchor="t">
            <a:normAutofit/>
          </a:bodyPr>
          <a:lstStyle/>
          <a:p>
            <a:r>
              <a:rPr lang="en-US" i="1" dirty="0"/>
              <a:t>Supervised learning algorithms are those used in classification and </a:t>
            </a:r>
            <a:r>
              <a:rPr lang="en-US" dirty="0"/>
              <a:t>prediction</a:t>
            </a:r>
          </a:p>
          <a:p>
            <a:pPr marL="0" indent="0">
              <a:buNone/>
            </a:pPr>
            <a:r>
              <a:rPr lang="en-US" dirty="0"/>
              <a:t>We must have data available in which the value of the outcome of interest (e.g., purchase or no purchase) is known</a:t>
            </a:r>
          </a:p>
          <a:p>
            <a:pPr marL="0" indent="0">
              <a:buNone/>
            </a:pPr>
            <a:r>
              <a:rPr lang="en-US" dirty="0"/>
              <a:t>e.g. segmentation, rule based grouping</a:t>
            </a:r>
          </a:p>
          <a:p>
            <a:endParaRPr lang="en-US" i="1" dirty="0"/>
          </a:p>
          <a:p>
            <a:r>
              <a:rPr lang="en-US" i="1" dirty="0"/>
              <a:t>Unsupervised learning algorithms are those used where there is no outcome variable </a:t>
            </a:r>
            <a:r>
              <a:rPr lang="en-US" dirty="0"/>
              <a:t>to predict or classify</a:t>
            </a:r>
          </a:p>
          <a:p>
            <a:pPr marL="0" indent="0">
              <a:buNone/>
            </a:pPr>
            <a:r>
              <a:rPr lang="en-US" dirty="0"/>
              <a:t>E.g. Association rules, data reduction methods, and clustering</a:t>
            </a:r>
          </a:p>
        </p:txBody>
      </p:sp>
    </p:spTree>
    <p:extLst>
      <p:ext uri="{BB962C8B-B14F-4D97-AF65-F5344CB8AC3E}">
        <p14:creationId xmlns:p14="http://schemas.microsoft.com/office/powerpoint/2010/main" val="2984751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Decision Tree </a:t>
            </a:r>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rotWithShape="1">
          <a:blip r:embed="rId2"/>
          <a:srcRect l="9251" t="13651" r="4936" b="30428"/>
          <a:stretch/>
        </p:blipFill>
        <p:spPr>
          <a:xfrm>
            <a:off x="445501" y="1974278"/>
            <a:ext cx="11165306" cy="4090738"/>
          </a:xfrm>
          <a:prstGeom prst="rect">
            <a:avLst/>
          </a:prstGeom>
        </p:spPr>
      </p:pic>
    </p:spTree>
    <p:extLst>
      <p:ext uri="{BB962C8B-B14F-4D97-AF65-F5344CB8AC3E}">
        <p14:creationId xmlns:p14="http://schemas.microsoft.com/office/powerpoint/2010/main" val="2349998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for decision trees</a:t>
            </a:r>
          </a:p>
        </p:txBody>
      </p:sp>
      <p:sp>
        <p:nvSpPr>
          <p:cNvPr id="3" name="Content Placeholder 2"/>
          <p:cNvSpPr>
            <a:spLocks noGrp="1"/>
          </p:cNvSpPr>
          <p:nvPr>
            <p:ph idx="1"/>
          </p:nvPr>
        </p:nvSpPr>
        <p:spPr>
          <a:xfrm>
            <a:off x="581192" y="1866592"/>
            <a:ext cx="11029615" cy="3824519"/>
          </a:xfrm>
        </p:spPr>
        <p:txBody>
          <a:bodyPr anchor="t">
            <a:normAutofit/>
          </a:bodyPr>
          <a:lstStyle/>
          <a:p>
            <a:r>
              <a:rPr lang="en-US" dirty="0"/>
              <a:t>There are many specific decision-tree algorithms. Notable ones include:</a:t>
            </a:r>
          </a:p>
          <a:p>
            <a:pPr lvl="1"/>
            <a:r>
              <a:rPr lang="en-US" dirty="0"/>
              <a:t>CART (Classification And Regression Tree)</a:t>
            </a:r>
          </a:p>
          <a:p>
            <a:pPr lvl="1"/>
            <a:r>
              <a:rPr lang="en-US" dirty="0"/>
              <a:t>Algorithms uses </a:t>
            </a:r>
            <a:r>
              <a:rPr lang="en-US" dirty="0">
                <a:hlinkClick r:id="rId2" action="ppaction://hlinksldjump"/>
              </a:rPr>
              <a:t>entropy</a:t>
            </a:r>
            <a:r>
              <a:rPr lang="en-US" dirty="0"/>
              <a:t> to calculate the homogeneity of a sample.</a:t>
            </a:r>
          </a:p>
          <a:p>
            <a:pPr lvl="1"/>
            <a:r>
              <a:rPr lang="en-US" dirty="0"/>
              <a:t>If the sample is completely homogeneous the entropy is zero and if the sample is an equally divided it has entropy of one</a:t>
            </a:r>
          </a:p>
          <a:p>
            <a:pPr lvl="1"/>
            <a:r>
              <a:rPr lang="en-US" dirty="0"/>
              <a:t>We aim to decrease the entropy of the dataset until we reach leaf nodes at which point the subset that we are left with is pure, or has zero entropy and represents instances all of one class</a:t>
            </a:r>
          </a:p>
        </p:txBody>
      </p:sp>
      <p:pic>
        <p:nvPicPr>
          <p:cNvPr id="5" name="Picture 2" descr="http://www.saedsayad.com/images/Entropy_3.png"/>
          <p:cNvPicPr>
            <a:picLocks noChangeAspect="1" noChangeArrowheads="1"/>
          </p:cNvPicPr>
          <p:nvPr/>
        </p:nvPicPr>
        <p:blipFill rotWithShape="1">
          <a:blip r:embed="rId3">
            <a:extLst>
              <a:ext uri="{28A0092B-C50C-407E-A947-70E740481C1C}">
                <a14:useLocalDpi xmlns:a14="http://schemas.microsoft.com/office/drawing/2010/main" val="0"/>
              </a:ext>
            </a:extLst>
          </a:blip>
          <a:srcRect l="23810" t="4872" r="20396" b="67367"/>
          <a:stretch/>
        </p:blipFill>
        <p:spPr bwMode="auto">
          <a:xfrm>
            <a:off x="1467853" y="4069163"/>
            <a:ext cx="2370222" cy="7218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saedsayad.com/images/Entropy_3.png"/>
          <p:cNvPicPr>
            <a:picLocks noChangeAspect="1" noChangeArrowheads="1"/>
          </p:cNvPicPr>
          <p:nvPr/>
        </p:nvPicPr>
        <p:blipFill rotWithShape="1">
          <a:blip r:embed="rId3">
            <a:extLst>
              <a:ext uri="{28A0092B-C50C-407E-A947-70E740481C1C}">
                <a14:useLocalDpi xmlns:a14="http://schemas.microsoft.com/office/drawing/2010/main" val="0"/>
              </a:ext>
            </a:extLst>
          </a:blip>
          <a:srcRect l="2946" t="36334" r="65900" b="30814"/>
          <a:stretch/>
        </p:blipFill>
        <p:spPr bwMode="auto">
          <a:xfrm>
            <a:off x="4836695" y="4002989"/>
            <a:ext cx="1323473" cy="8542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saedsayad.com/images/Entropy_3.png"/>
          <p:cNvPicPr>
            <a:picLocks noChangeAspect="1" noChangeArrowheads="1"/>
          </p:cNvPicPr>
          <p:nvPr/>
        </p:nvPicPr>
        <p:blipFill rotWithShape="1">
          <a:blip r:embed="rId3">
            <a:extLst>
              <a:ext uri="{28A0092B-C50C-407E-A947-70E740481C1C}">
                <a14:useLocalDpi xmlns:a14="http://schemas.microsoft.com/office/drawing/2010/main" val="0"/>
              </a:ext>
            </a:extLst>
          </a:blip>
          <a:srcRect l="35894" t="58682" b="4302"/>
          <a:stretch/>
        </p:blipFill>
        <p:spPr bwMode="auto">
          <a:xfrm>
            <a:off x="6364705" y="4002989"/>
            <a:ext cx="2723314" cy="9625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saedsayad.com/images/Entropy_2.png"/>
          <p:cNvPicPr>
            <a:picLocks noChangeAspect="1" noChangeArrowheads="1"/>
          </p:cNvPicPr>
          <p:nvPr/>
        </p:nvPicPr>
        <p:blipFill rotWithShape="1">
          <a:blip r:embed="rId4">
            <a:extLst>
              <a:ext uri="{28A0092B-C50C-407E-A947-70E740481C1C}">
                <a14:useLocalDpi xmlns:a14="http://schemas.microsoft.com/office/drawing/2010/main" val="0"/>
              </a:ext>
            </a:extLst>
          </a:blip>
          <a:srcRect t="72872"/>
          <a:stretch/>
        </p:blipFill>
        <p:spPr bwMode="auto">
          <a:xfrm>
            <a:off x="6364705" y="5092021"/>
            <a:ext cx="4676775" cy="90178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www.saedsayad.com/images/Entropy_2.png"/>
          <p:cNvPicPr>
            <a:picLocks noChangeAspect="1" noChangeArrowheads="1"/>
          </p:cNvPicPr>
          <p:nvPr/>
        </p:nvPicPr>
        <p:blipFill rotWithShape="1">
          <a:blip r:embed="rId4">
            <a:extLst>
              <a:ext uri="{28A0092B-C50C-407E-A947-70E740481C1C}">
                <a14:useLocalDpi xmlns:a14="http://schemas.microsoft.com/office/drawing/2010/main" val="0"/>
              </a:ext>
            </a:extLst>
          </a:blip>
          <a:srcRect l="18262" t="25097" r="19995" b="33764"/>
          <a:stretch/>
        </p:blipFill>
        <p:spPr bwMode="auto">
          <a:xfrm>
            <a:off x="3392905" y="4791057"/>
            <a:ext cx="2887579" cy="1367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79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decision trees using R</a:t>
            </a:r>
          </a:p>
        </p:txBody>
      </p:sp>
      <p:sp>
        <p:nvSpPr>
          <p:cNvPr id="3" name="Content Placeholder 2"/>
          <p:cNvSpPr>
            <a:spLocks noGrp="1"/>
          </p:cNvSpPr>
          <p:nvPr>
            <p:ph idx="1"/>
          </p:nvPr>
        </p:nvSpPr>
        <p:spPr>
          <a:xfrm>
            <a:off x="581193" y="2033516"/>
            <a:ext cx="11029615" cy="4446537"/>
          </a:xfrm>
        </p:spPr>
        <p:txBody>
          <a:bodyPr anchor="t">
            <a:normAutofit/>
          </a:bodyPr>
          <a:lstStyle/>
          <a:p>
            <a:r>
              <a:rPr lang="en-US" b="1" dirty="0" err="1"/>
              <a:t>rpart</a:t>
            </a:r>
            <a:r>
              <a:rPr lang="en-US" b="1" dirty="0"/>
              <a:t>()</a:t>
            </a:r>
          </a:p>
          <a:p>
            <a:pPr lvl="1"/>
            <a:r>
              <a:rPr lang="en-US" dirty="0"/>
              <a:t>CART algorithm is implemented by the </a:t>
            </a:r>
            <a:r>
              <a:rPr lang="en-US" dirty="0" err="1"/>
              <a:t>rpart</a:t>
            </a:r>
            <a:r>
              <a:rPr lang="en-US" dirty="0"/>
              <a:t>() function in package </a:t>
            </a:r>
            <a:r>
              <a:rPr lang="en-US" dirty="0" err="1"/>
              <a:t>rpart</a:t>
            </a:r>
            <a:endParaRPr lang="en-US" dirty="0"/>
          </a:p>
          <a:p>
            <a:pPr lvl="1"/>
            <a:r>
              <a:rPr lang="en-US" dirty="0" err="1"/>
              <a:t>rpart</a:t>
            </a:r>
            <a:r>
              <a:rPr lang="en-US" dirty="0"/>
              <a:t>(</a:t>
            </a:r>
            <a:r>
              <a:rPr lang="en-US" i="1" dirty="0"/>
              <a:t>formula</a:t>
            </a:r>
            <a:r>
              <a:rPr lang="en-US" dirty="0"/>
              <a:t>, data=, method=,control=) where</a:t>
            </a:r>
          </a:p>
          <a:p>
            <a:pPr lvl="2"/>
            <a:r>
              <a:rPr lang="en-US" i="1" dirty="0"/>
              <a:t>formula </a:t>
            </a:r>
            <a:r>
              <a:rPr lang="en-US" dirty="0"/>
              <a:t>: </a:t>
            </a:r>
            <a:r>
              <a:rPr lang="en-US" i="1" dirty="0"/>
              <a:t>outcome </a:t>
            </a:r>
            <a:r>
              <a:rPr lang="en-US" dirty="0"/>
              <a:t>~ </a:t>
            </a:r>
            <a:r>
              <a:rPr lang="en-US" i="1" dirty="0"/>
              <a:t>predictor1 </a:t>
            </a:r>
            <a:r>
              <a:rPr lang="en-US" dirty="0"/>
              <a:t>+ </a:t>
            </a:r>
            <a:r>
              <a:rPr lang="en-US" i="1" dirty="0"/>
              <a:t>predictor2 </a:t>
            </a:r>
            <a:r>
              <a:rPr lang="en-US" dirty="0"/>
              <a:t>+ </a:t>
            </a:r>
            <a:r>
              <a:rPr lang="en-US" i="1" dirty="0"/>
              <a:t>predictor3 </a:t>
            </a:r>
            <a:r>
              <a:rPr lang="en-US" dirty="0"/>
              <a:t>+ …</a:t>
            </a:r>
          </a:p>
          <a:p>
            <a:pPr lvl="2"/>
            <a:r>
              <a:rPr lang="en-US" dirty="0"/>
              <a:t>data= specifies the data frame</a:t>
            </a:r>
          </a:p>
        </p:txBody>
      </p:sp>
    </p:spTree>
    <p:extLst>
      <p:ext uri="{BB962C8B-B14F-4D97-AF65-F5344CB8AC3E}">
        <p14:creationId xmlns:p14="http://schemas.microsoft.com/office/powerpoint/2010/main" val="4245390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Entropy</a:t>
            </a:r>
          </a:p>
        </p:txBody>
      </p:sp>
      <p:pic>
        <p:nvPicPr>
          <p:cNvPr id="4" name="Picture 3"/>
          <p:cNvPicPr>
            <a:picLocks noChangeAspect="1"/>
          </p:cNvPicPr>
          <p:nvPr/>
        </p:nvPicPr>
        <p:blipFill>
          <a:blip r:embed="rId2"/>
          <a:stretch>
            <a:fillRect/>
          </a:stretch>
        </p:blipFill>
        <p:spPr>
          <a:xfrm>
            <a:off x="2538664" y="2033516"/>
            <a:ext cx="5995179" cy="4078973"/>
          </a:xfrm>
          <a:prstGeom prst="rect">
            <a:avLst/>
          </a:prstGeom>
        </p:spPr>
      </p:pic>
      <p:sp>
        <p:nvSpPr>
          <p:cNvPr id="6" name="Left Arrow 5">
            <a:hlinkClick r:id="rId3" action="ppaction://hlinksldjump"/>
          </p:cNvPr>
          <p:cNvSpPr/>
          <p:nvPr/>
        </p:nvSpPr>
        <p:spPr>
          <a:xfrm>
            <a:off x="11309684" y="6323339"/>
            <a:ext cx="301123" cy="2819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884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indicators</a:t>
            </a:r>
          </a:p>
        </p:txBody>
      </p:sp>
      <p:sp>
        <p:nvSpPr>
          <p:cNvPr id="3" name="Content Placeholder 2"/>
          <p:cNvSpPr>
            <a:spLocks noGrp="1"/>
          </p:cNvSpPr>
          <p:nvPr>
            <p:ph idx="1"/>
          </p:nvPr>
        </p:nvSpPr>
        <p:spPr>
          <a:xfrm>
            <a:off x="581193" y="4054760"/>
            <a:ext cx="11029615" cy="2425294"/>
          </a:xfrm>
        </p:spPr>
        <p:txBody>
          <a:bodyPr anchor="t">
            <a:normAutofit/>
          </a:bodyPr>
          <a:lstStyle/>
          <a:p>
            <a:r>
              <a:rPr lang="en-US" b="1" dirty="0"/>
              <a:t>TP – True Positive </a:t>
            </a:r>
            <a:r>
              <a:rPr lang="en-US" dirty="0"/>
              <a:t>: Correctly assigned observations to the positive class</a:t>
            </a:r>
          </a:p>
          <a:p>
            <a:r>
              <a:rPr lang="en-US" b="1" dirty="0"/>
              <a:t>TN – True Negative </a:t>
            </a:r>
            <a:r>
              <a:rPr lang="en-US" dirty="0"/>
              <a:t>: Correctly assigned observations to the negative class</a:t>
            </a:r>
          </a:p>
          <a:p>
            <a:r>
              <a:rPr lang="en-US" b="1" dirty="0"/>
              <a:t>FP – False Positive </a:t>
            </a:r>
            <a:r>
              <a:rPr lang="en-US" dirty="0"/>
              <a:t>: Wrongly assigned observations to the positive class. (Which actually belong to the negative class)</a:t>
            </a:r>
          </a:p>
          <a:p>
            <a:r>
              <a:rPr lang="en-US" b="1" dirty="0"/>
              <a:t>FN – False Negative </a:t>
            </a:r>
            <a:r>
              <a:rPr lang="en-US" dirty="0"/>
              <a:t>: Wrongly assigned observations to the negative class (Which actually belong to the positive class)</a:t>
            </a:r>
          </a:p>
        </p:txBody>
      </p:sp>
      <p:pic>
        <p:nvPicPr>
          <p:cNvPr id="4" name="Picture 3"/>
          <p:cNvPicPr>
            <a:picLocks noChangeAspect="1"/>
          </p:cNvPicPr>
          <p:nvPr/>
        </p:nvPicPr>
        <p:blipFill rotWithShape="1">
          <a:blip r:embed="rId3"/>
          <a:srcRect l="54545" t="39236" r="17133" b="43143"/>
          <a:stretch/>
        </p:blipFill>
        <p:spPr>
          <a:xfrm>
            <a:off x="338827" y="2027451"/>
            <a:ext cx="4905208" cy="1715813"/>
          </a:xfrm>
          <a:prstGeom prst="rect">
            <a:avLst/>
          </a:prstGeom>
        </p:spPr>
      </p:pic>
      <p:graphicFrame>
        <p:nvGraphicFramePr>
          <p:cNvPr id="5" name="Object 4">
            <a:extLst>
              <a:ext uri="{FF2B5EF4-FFF2-40B4-BE49-F238E27FC236}">
                <a16:creationId xmlns:a16="http://schemas.microsoft.com/office/drawing/2014/main" id="{4EE609F0-EF49-4F1E-84D6-7F2CDC2A9B06}"/>
              </a:ext>
            </a:extLst>
          </p:cNvPr>
          <p:cNvGraphicFramePr>
            <a:graphicFrameLocks noChangeAspect="1"/>
          </p:cNvGraphicFramePr>
          <p:nvPr>
            <p:extLst>
              <p:ext uri="{D42A27DB-BD31-4B8C-83A1-F6EECF244321}">
                <p14:modId xmlns:p14="http://schemas.microsoft.com/office/powerpoint/2010/main" val="112212148"/>
              </p:ext>
            </p:extLst>
          </p:nvPr>
        </p:nvGraphicFramePr>
        <p:xfrm>
          <a:off x="6096000" y="2209083"/>
          <a:ext cx="4848225" cy="1352550"/>
        </p:xfrm>
        <a:graphic>
          <a:graphicData uri="http://schemas.openxmlformats.org/presentationml/2006/ole">
            <mc:AlternateContent xmlns:mc="http://schemas.openxmlformats.org/markup-compatibility/2006">
              <mc:Choice xmlns:v="urn:schemas-microsoft-com:vml" Requires="v">
                <p:oleObj spid="_x0000_s2051" name="Worksheet" r:id="rId4" imgW="4848232" imgH="1352678" progId="Excel.Sheet.12">
                  <p:embed/>
                </p:oleObj>
              </mc:Choice>
              <mc:Fallback>
                <p:oleObj name="Worksheet" r:id="rId4" imgW="4848232" imgH="1352678" progId="Excel.Sheet.12">
                  <p:embed/>
                  <p:pic>
                    <p:nvPicPr>
                      <p:cNvPr id="5" name="Object 4">
                        <a:extLst>
                          <a:ext uri="{FF2B5EF4-FFF2-40B4-BE49-F238E27FC236}">
                            <a16:creationId xmlns:a16="http://schemas.microsoft.com/office/drawing/2014/main" id="{FC52AF3D-DC31-4F51-8F0F-19417ABC238B}"/>
                          </a:ext>
                        </a:extLst>
                      </p:cNvPr>
                      <p:cNvPicPr/>
                      <p:nvPr/>
                    </p:nvPicPr>
                    <p:blipFill>
                      <a:blip r:embed="rId5"/>
                      <a:stretch>
                        <a:fillRect/>
                      </a:stretch>
                    </p:blipFill>
                    <p:spPr>
                      <a:xfrm>
                        <a:off x="6096000" y="2209083"/>
                        <a:ext cx="4848225" cy="1352550"/>
                      </a:xfrm>
                      <a:prstGeom prst="rect">
                        <a:avLst/>
                      </a:prstGeom>
                    </p:spPr>
                  </p:pic>
                </p:oleObj>
              </mc:Fallback>
            </mc:AlternateContent>
          </a:graphicData>
        </a:graphic>
      </p:graphicFrame>
    </p:spTree>
    <p:extLst>
      <p:ext uri="{BB962C8B-B14F-4D97-AF65-F5344CB8AC3E}">
        <p14:creationId xmlns:p14="http://schemas.microsoft.com/office/powerpoint/2010/main" val="2471806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indicators</a:t>
            </a:r>
          </a:p>
        </p:txBody>
      </p:sp>
      <p:sp>
        <p:nvSpPr>
          <p:cNvPr id="3" name="Content Placeholder 2"/>
          <p:cNvSpPr>
            <a:spLocks noGrp="1"/>
          </p:cNvSpPr>
          <p:nvPr>
            <p:ph idx="1"/>
          </p:nvPr>
        </p:nvSpPr>
        <p:spPr>
          <a:xfrm>
            <a:off x="581193" y="1937982"/>
            <a:ext cx="11029615" cy="2697080"/>
          </a:xfrm>
        </p:spPr>
        <p:txBody>
          <a:bodyPr anchor="t">
            <a:normAutofit/>
          </a:bodyPr>
          <a:lstStyle/>
          <a:p>
            <a:r>
              <a:rPr lang="en-US" dirty="0"/>
              <a:t>TPR </a:t>
            </a:r>
            <a:r>
              <a:rPr lang="en-US" b="1" dirty="0"/>
              <a:t>- </a:t>
            </a:r>
            <a:r>
              <a:rPr lang="en-US" dirty="0"/>
              <a:t>True Positive Rate : </a:t>
            </a:r>
            <a:r>
              <a:rPr lang="en-US" b="1" dirty="0"/>
              <a:t>TPR = TP / (TP + FN) …</a:t>
            </a:r>
            <a:r>
              <a:rPr lang="en-US" dirty="0"/>
              <a:t>Ability to detect members of the positive class</a:t>
            </a:r>
          </a:p>
          <a:p>
            <a:r>
              <a:rPr lang="en-US" dirty="0"/>
              <a:t>TNR </a:t>
            </a:r>
            <a:r>
              <a:rPr lang="en-US" b="1" dirty="0"/>
              <a:t>- </a:t>
            </a:r>
            <a:r>
              <a:rPr lang="en-US" dirty="0"/>
              <a:t>True Negative Rate </a:t>
            </a:r>
            <a:r>
              <a:rPr lang="en-US" b="1" dirty="0"/>
              <a:t>: TNR = TN / (TN + FP) …</a:t>
            </a:r>
            <a:r>
              <a:rPr lang="en-US" dirty="0"/>
              <a:t>Ability to detect members of the negative class</a:t>
            </a:r>
          </a:p>
          <a:p>
            <a:r>
              <a:rPr lang="da-DK" dirty="0"/>
              <a:t>FPR </a:t>
            </a:r>
            <a:r>
              <a:rPr lang="da-DK" b="1" dirty="0"/>
              <a:t>- </a:t>
            </a:r>
            <a:r>
              <a:rPr lang="da-DK" dirty="0"/>
              <a:t>False Positive Rate: </a:t>
            </a:r>
            <a:r>
              <a:rPr lang="da-DK" b="1" dirty="0"/>
              <a:t>FPR = FP / (FP + TN) ...</a:t>
            </a:r>
            <a:r>
              <a:rPr lang="en-US" dirty="0"/>
              <a:t>Frequency of mistakes to classify the false observation as true class</a:t>
            </a:r>
          </a:p>
          <a:p>
            <a:r>
              <a:rPr lang="en-US" dirty="0"/>
              <a:t>FNR </a:t>
            </a:r>
            <a:r>
              <a:rPr lang="en-US" b="1" dirty="0"/>
              <a:t>- </a:t>
            </a:r>
            <a:r>
              <a:rPr lang="en-US" dirty="0"/>
              <a:t>False Negative Rate: </a:t>
            </a:r>
            <a:r>
              <a:rPr lang="en-US" b="1" dirty="0"/>
              <a:t>FNR = FN / (FN + TP) …</a:t>
            </a:r>
            <a:r>
              <a:rPr lang="en-US" dirty="0"/>
              <a:t>Frequency of mistakes to classify the true observation as false class</a:t>
            </a:r>
          </a:p>
          <a:p>
            <a:r>
              <a:rPr lang="en-US" dirty="0"/>
              <a:t>Total Accuracy = (TP+TN) / (TP+TN+FN+FP)</a:t>
            </a:r>
          </a:p>
        </p:txBody>
      </p:sp>
    </p:spTree>
    <p:extLst>
      <p:ext uri="{BB962C8B-B14F-4D97-AF65-F5344CB8AC3E}">
        <p14:creationId xmlns:p14="http://schemas.microsoft.com/office/powerpoint/2010/main" val="4012597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6010</TotalTime>
  <Words>449</Words>
  <Application>Microsoft Office PowerPoint</Application>
  <PresentationFormat>Widescreen</PresentationFormat>
  <Paragraphs>37</Paragraphs>
  <Slides>7</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Calibri</vt:lpstr>
      <vt:lpstr>Gill Sans MT</vt:lpstr>
      <vt:lpstr>Wingdings 2</vt:lpstr>
      <vt:lpstr>Dividend</vt:lpstr>
      <vt:lpstr>Worksheet</vt:lpstr>
      <vt:lpstr>Supervised &amp; unsupervised learning</vt:lpstr>
      <vt:lpstr>Example : Decision Tree </vt:lpstr>
      <vt:lpstr>Algorithms for decision trees</vt:lpstr>
      <vt:lpstr>Building decision trees using R</vt:lpstr>
      <vt:lpstr>Entropy</vt:lpstr>
      <vt:lpstr>Quality indicators</vt:lpstr>
      <vt:lpstr>Quality indicators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dc:title>
  <dc:creator>Kapil Muley</dc:creator>
  <cp:lastModifiedBy>Kapil Muley</cp:lastModifiedBy>
  <cp:revision>62</cp:revision>
  <dcterms:created xsi:type="dcterms:W3CDTF">2017-03-04T06:14:47Z</dcterms:created>
  <dcterms:modified xsi:type="dcterms:W3CDTF">2021-12-11T16:11:48Z</dcterms:modified>
</cp:coreProperties>
</file>