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T Sans Narrow"/>
      <p:regular r:id="rId10"/>
      <p:bold r:id="rId11"/>
    </p:embeddedFont>
    <p:embeddedFont>
      <p:font typeface="Merriweather"/>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Merriweather-bold.fntdata"/><Relationship Id="rId12"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Italic.fntdata"/><Relationship Id="rId14" Type="http://schemas.openxmlformats.org/officeDocument/2006/relationships/font" Target="fonts/Merriweather-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55ecd852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55ecd852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55ecd852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55ecd852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55ecd852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55ecd852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rainstation.io/career-guides/how-to-become-a-web-developer#learn-web-fundamentals" TargetMode="External"/><Relationship Id="rId4" Type="http://schemas.openxmlformats.org/officeDocument/2006/relationships/hyperlink" Target="https://brainstation.io/career-guides/how-to-become-a-web-developer#learn-key-programming-languages-for-web-development" TargetMode="External"/><Relationship Id="rId5" Type="http://schemas.openxmlformats.org/officeDocument/2006/relationships/hyperlink" Target="https://brainstation.io/career-guides/how-to-become-a-web-developer#learn-key-programming-languages-for-web-development" TargetMode="External"/><Relationship Id="rId6" Type="http://schemas.openxmlformats.org/officeDocument/2006/relationships/hyperlink" Target="https://brainstation.io/career-guides/how-to-become-a-web-developer#work-on-projects-to-develop-your-web-developer-skills" TargetMode="External"/><Relationship Id="rId7" Type="http://schemas.openxmlformats.org/officeDocument/2006/relationships/hyperlink" Target="https://brainstation.io/career-guides/how-to-become-a-web-developer#build-a-web-development-portfol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First checkpoint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sz="4500"/>
              <a:t>The Web</a:t>
            </a:r>
            <a:r>
              <a:rPr lang="f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6875" y="433825"/>
            <a:ext cx="8520600" cy="888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5400"/>
              <a:t>How does the web work?</a:t>
            </a:r>
            <a:endParaRPr sz="5400"/>
          </a:p>
          <a:p>
            <a:pPr indent="0" lvl="0" marL="0" rtl="0" algn="l">
              <a:spcBef>
                <a:spcPts val="0"/>
              </a:spcBef>
              <a:spcAft>
                <a:spcPts val="0"/>
              </a:spcAft>
              <a:buNone/>
            </a:pPr>
            <a:r>
              <a:t/>
            </a:r>
            <a:endParaRPr sz="5400"/>
          </a:p>
        </p:txBody>
      </p:sp>
      <p:sp>
        <p:nvSpPr>
          <p:cNvPr id="73" name="Google Shape;73;p14"/>
          <p:cNvSpPr txBox="1"/>
          <p:nvPr>
            <p:ph idx="1" type="body"/>
          </p:nvPr>
        </p:nvSpPr>
        <p:spPr>
          <a:xfrm>
            <a:off x="311700" y="1266325"/>
            <a:ext cx="8619300" cy="3753900"/>
          </a:xfrm>
          <a:prstGeom prst="rect">
            <a:avLst/>
          </a:prstGeom>
        </p:spPr>
        <p:txBody>
          <a:bodyPr anchorCtr="0" anchor="t" bIns="91425" lIns="91425" spcFirstLastPara="1" rIns="91425" wrap="square" tIns="91425">
            <a:normAutofit fontScale="77500" lnSpcReduction="20000"/>
          </a:bodyPr>
          <a:lstStyle/>
          <a:p>
            <a:pPr indent="-309475" lvl="0" marL="457200" rtl="0" algn="l">
              <a:spcBef>
                <a:spcPts val="1200"/>
              </a:spcBef>
              <a:spcAft>
                <a:spcPts val="0"/>
              </a:spcAft>
              <a:buClr>
                <a:srgbClr val="000000"/>
              </a:buClr>
              <a:buSzPct val="100000"/>
              <a:buFont typeface="Arial"/>
              <a:buChar char="●"/>
            </a:pPr>
            <a:r>
              <a:rPr lang="fr" sz="1643">
                <a:solidFill>
                  <a:srgbClr val="000000"/>
                </a:solidFill>
                <a:latin typeface="Arial"/>
                <a:ea typeface="Arial"/>
                <a:cs typeface="Arial"/>
                <a:sym typeface="Arial"/>
              </a:rPr>
              <a:t>Web servers and web browsers communicate via HTTP</a:t>
            </a:r>
            <a:endParaRPr sz="1643">
              <a:solidFill>
                <a:srgbClr val="000000"/>
              </a:solidFill>
              <a:latin typeface="Arial"/>
              <a:ea typeface="Arial"/>
              <a:cs typeface="Arial"/>
              <a:sym typeface="Arial"/>
            </a:endParaRPr>
          </a:p>
          <a:p>
            <a:pPr indent="-309475" lvl="0" marL="457200" rtl="0" algn="l">
              <a:spcBef>
                <a:spcPts val="0"/>
              </a:spcBef>
              <a:spcAft>
                <a:spcPts val="0"/>
              </a:spcAft>
              <a:buClr>
                <a:srgbClr val="000000"/>
              </a:buClr>
              <a:buSzPct val="100000"/>
              <a:buFont typeface="Arial"/>
              <a:buChar char="●"/>
            </a:pPr>
            <a:r>
              <a:rPr lang="fr" sz="1643">
                <a:solidFill>
                  <a:srgbClr val="000000"/>
                </a:solidFill>
                <a:latin typeface="Arial"/>
                <a:ea typeface="Arial"/>
                <a:cs typeface="Arial"/>
                <a:sym typeface="Arial"/>
              </a:rPr>
              <a:t>HTTP ensures that all parts of the web page are delivered</a:t>
            </a:r>
            <a:endParaRPr sz="1643">
              <a:solidFill>
                <a:srgbClr val="000000"/>
              </a:solidFill>
              <a:latin typeface="Arial"/>
              <a:ea typeface="Arial"/>
              <a:cs typeface="Arial"/>
              <a:sym typeface="Arial"/>
            </a:endParaRPr>
          </a:p>
          <a:p>
            <a:pPr indent="-309475" lvl="0" marL="457200" rtl="0" algn="l">
              <a:spcBef>
                <a:spcPts val="0"/>
              </a:spcBef>
              <a:spcAft>
                <a:spcPts val="0"/>
              </a:spcAft>
              <a:buClr>
                <a:srgbClr val="000000"/>
              </a:buClr>
              <a:buSzPct val="100000"/>
              <a:buFont typeface="Arial"/>
              <a:buChar char="●"/>
            </a:pPr>
            <a:r>
              <a:rPr lang="fr" sz="1643">
                <a:solidFill>
                  <a:srgbClr val="000000"/>
                </a:solidFill>
                <a:latin typeface="Arial"/>
                <a:ea typeface="Arial"/>
                <a:cs typeface="Arial"/>
                <a:sym typeface="Arial"/>
              </a:rPr>
              <a:t>Web browser decides how these items are displayed</a:t>
            </a:r>
            <a:endParaRPr sz="1643">
              <a:solidFill>
                <a:srgbClr val="000000"/>
              </a:solidFill>
              <a:latin typeface="Arial"/>
              <a:ea typeface="Arial"/>
              <a:cs typeface="Arial"/>
              <a:sym typeface="Arial"/>
            </a:endParaRPr>
          </a:p>
          <a:p>
            <a:pPr indent="0" lvl="0" marL="0" rtl="0" algn="l">
              <a:spcBef>
                <a:spcPts val="1200"/>
              </a:spcBef>
              <a:spcAft>
                <a:spcPts val="0"/>
              </a:spcAft>
              <a:buNone/>
            </a:pPr>
            <a:r>
              <a:rPr lang="fr" sz="1643">
                <a:solidFill>
                  <a:srgbClr val="000000"/>
                </a:solidFill>
                <a:latin typeface="Arial"/>
                <a:ea typeface="Arial"/>
                <a:cs typeface="Arial"/>
                <a:sym typeface="Arial"/>
              </a:rPr>
              <a:t>The backbone of the web is the network of </a:t>
            </a:r>
            <a:r>
              <a:rPr i="1" lang="fr" sz="1643">
                <a:solidFill>
                  <a:srgbClr val="000000"/>
                </a:solidFill>
                <a:latin typeface="Arial"/>
                <a:ea typeface="Arial"/>
                <a:cs typeface="Arial"/>
                <a:sym typeface="Arial"/>
              </a:rPr>
              <a:t>webservers</a:t>
            </a:r>
            <a:r>
              <a:rPr lang="fr" sz="1643">
                <a:solidFill>
                  <a:srgbClr val="000000"/>
                </a:solidFill>
                <a:latin typeface="Arial"/>
                <a:ea typeface="Arial"/>
                <a:cs typeface="Arial"/>
                <a:sym typeface="Arial"/>
              </a:rPr>
              <a:t> across the world. These are really just computers that have a particular type of software running on them - software that knows how to speak the HTTP protocol and knows which information stored on the computer should be made accessible through the web.</a:t>
            </a:r>
            <a:endParaRPr sz="1643">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700"/>
          </a:p>
          <a:p>
            <a:pPr indent="0" lvl="0" marL="0" rtl="0" algn="ctr">
              <a:spcBef>
                <a:spcPts val="1200"/>
              </a:spcBef>
              <a:spcAft>
                <a:spcPts val="1200"/>
              </a:spcAft>
              <a:buNone/>
            </a:pPr>
            <a:r>
              <a:rPr b="1" lang="fr" sz="1700"/>
              <a:t>Image 1 </a:t>
            </a:r>
            <a:r>
              <a:rPr lang="fr" sz="1700"/>
              <a:t>: </a:t>
            </a:r>
            <a:r>
              <a:rPr b="1" lang="fr" sz="1700"/>
              <a:t>How HTTP works</a:t>
            </a:r>
            <a:endParaRPr b="1" sz="1700"/>
          </a:p>
        </p:txBody>
      </p:sp>
      <p:pic>
        <p:nvPicPr>
          <p:cNvPr id="74" name="Google Shape;74;p14"/>
          <p:cNvPicPr preferRelativeResize="0"/>
          <p:nvPr/>
        </p:nvPicPr>
        <p:blipFill>
          <a:blip r:embed="rId3">
            <a:alphaModFix/>
          </a:blip>
          <a:stretch>
            <a:fillRect/>
          </a:stretch>
        </p:blipFill>
        <p:spPr>
          <a:xfrm>
            <a:off x="2496675" y="2793075"/>
            <a:ext cx="4708725" cy="169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56875"/>
            <a:ext cx="8832300" cy="99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fr" sz="4460"/>
              <a:t>What do you need to be a web developer?</a:t>
            </a:r>
            <a:endParaRPr sz="4460"/>
          </a:p>
          <a:p>
            <a:pPr indent="0" lvl="0" marL="0" rtl="0" algn="l">
              <a:spcBef>
                <a:spcPts val="0"/>
              </a:spcBef>
              <a:spcAft>
                <a:spcPts val="0"/>
              </a:spcAft>
              <a:buSzPts val="990"/>
              <a:buNone/>
            </a:pPr>
            <a:r>
              <a:t/>
            </a:r>
            <a:endParaRPr sz="4460"/>
          </a:p>
        </p:txBody>
      </p:sp>
      <p:sp>
        <p:nvSpPr>
          <p:cNvPr id="80" name="Google Shape;80;p15"/>
          <p:cNvSpPr txBox="1"/>
          <p:nvPr>
            <p:ph idx="1" type="body"/>
          </p:nvPr>
        </p:nvSpPr>
        <p:spPr>
          <a:xfrm>
            <a:off x="311700" y="1266325"/>
            <a:ext cx="8520600" cy="3832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fr" sz="2537">
                <a:solidFill>
                  <a:srgbClr val="000000"/>
                </a:solidFill>
                <a:latin typeface="Arial"/>
                <a:ea typeface="Arial"/>
                <a:cs typeface="Arial"/>
                <a:sym typeface="Arial"/>
              </a:rPr>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endParaRPr sz="2537">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fr" sz="2537">
                <a:solidFill>
                  <a:srgbClr val="000000"/>
                </a:solidFill>
                <a:latin typeface="Arial"/>
                <a:ea typeface="Arial"/>
                <a:cs typeface="Arial"/>
                <a:sym typeface="Arial"/>
              </a:rPr>
              <a:t>  </a:t>
            </a:r>
            <a:r>
              <a:rPr b="1" lang="fr" sz="2537">
                <a:solidFill>
                  <a:srgbClr val="000000"/>
                </a:solidFill>
                <a:latin typeface="Arial"/>
                <a:ea typeface="Arial"/>
                <a:cs typeface="Arial"/>
                <a:sym typeface="Arial"/>
              </a:rPr>
              <a:t>How to become a Web Developer in five steps:</a:t>
            </a:r>
            <a:endParaRPr b="1" sz="1944">
              <a:solidFill>
                <a:srgbClr val="000000"/>
              </a:solidFill>
              <a:highlight>
                <a:srgbClr val="FAFAFA"/>
              </a:highlight>
              <a:latin typeface="Merriweather"/>
              <a:ea typeface="Merriweather"/>
              <a:cs typeface="Merriweather"/>
              <a:sym typeface="Merriweather"/>
            </a:endParaRPr>
          </a:p>
          <a:p>
            <a:pPr indent="-290149" lvl="0" marL="1270000" rtl="0" algn="l">
              <a:lnSpc>
                <a:spcPct val="200000"/>
              </a:lnSpc>
              <a:spcBef>
                <a:spcPts val="2100"/>
              </a:spcBef>
              <a:spcAft>
                <a:spcPts val="0"/>
              </a:spcAft>
              <a:buClr>
                <a:srgbClr val="000000"/>
              </a:buClr>
              <a:buSzPct val="74810"/>
              <a:buFont typeface="Merriweather"/>
              <a:buAutoNum type="arabicPeriod"/>
            </a:pPr>
            <a:r>
              <a:rPr lang="fr" sz="2355">
                <a:solidFill>
                  <a:srgbClr val="000000"/>
                </a:solidFill>
                <a:uFill>
                  <a:noFill/>
                </a:uFill>
                <a:latin typeface="Arial"/>
                <a:ea typeface="Arial"/>
                <a:cs typeface="Arial"/>
                <a:sym typeface="Arial"/>
                <a:hlinkClick r:id="rId3">
                  <a:extLst>
                    <a:ext uri="{A12FA001-AC4F-418D-AE19-62706E023703}">
                      <ahyp:hlinkClr val="tx"/>
                    </a:ext>
                  </a:extLst>
                </a:hlinkClick>
              </a:rPr>
              <a:t>Learn web development fundamentals</a:t>
            </a:r>
            <a:endParaRPr sz="2355">
              <a:solidFill>
                <a:srgbClr val="000000"/>
              </a:solidFill>
              <a:latin typeface="Arial"/>
              <a:ea typeface="Arial"/>
              <a:cs typeface="Arial"/>
              <a:sym typeface="Arial"/>
            </a:endParaRPr>
          </a:p>
          <a:p>
            <a:pPr indent="-290149" lvl="0" marL="127000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uFill>
                  <a:noFill/>
                </a:uFill>
                <a:latin typeface="Arial"/>
                <a:ea typeface="Arial"/>
                <a:cs typeface="Arial"/>
                <a:sym typeface="Arial"/>
                <a:hlinkClick r:id="rId4">
                  <a:extLst>
                    <a:ext uri="{A12FA001-AC4F-418D-AE19-62706E023703}">
                      <ahyp:hlinkClr val="tx"/>
                    </a:ext>
                  </a:extLst>
                </a:hlinkClick>
              </a:rPr>
              <a:t>Choose a development specialization</a:t>
            </a:r>
            <a:endParaRPr sz="2355">
              <a:solidFill>
                <a:srgbClr val="000000"/>
              </a:solidFill>
              <a:latin typeface="Arial"/>
              <a:ea typeface="Arial"/>
              <a:cs typeface="Arial"/>
              <a:sym typeface="Arial"/>
            </a:endParaRPr>
          </a:p>
          <a:p>
            <a:pPr indent="-290149" lvl="0" marL="127000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uFill>
                  <a:noFill/>
                </a:uFill>
                <a:latin typeface="Arial"/>
                <a:ea typeface="Arial"/>
                <a:cs typeface="Arial"/>
                <a:sym typeface="Arial"/>
                <a:hlinkClick r:id="rId5">
                  <a:extLst>
                    <a:ext uri="{A12FA001-AC4F-418D-AE19-62706E023703}">
                      <ahyp:hlinkClr val="tx"/>
                    </a:ext>
                  </a:extLst>
                </a:hlinkClick>
              </a:rPr>
              <a:t>Learn key programming languages for web development</a:t>
            </a:r>
            <a:endParaRPr sz="2355">
              <a:solidFill>
                <a:srgbClr val="000000"/>
              </a:solidFill>
              <a:latin typeface="Arial"/>
              <a:ea typeface="Arial"/>
              <a:cs typeface="Arial"/>
              <a:sym typeface="Arial"/>
            </a:endParaRPr>
          </a:p>
          <a:p>
            <a:pPr indent="-290149" lvl="0" marL="127000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uFill>
                  <a:noFill/>
                </a:uFill>
                <a:latin typeface="Arial"/>
                <a:ea typeface="Arial"/>
                <a:cs typeface="Arial"/>
                <a:sym typeface="Arial"/>
                <a:hlinkClick r:id="rId6">
                  <a:extLst>
                    <a:ext uri="{A12FA001-AC4F-418D-AE19-62706E023703}">
                      <ahyp:hlinkClr val="tx"/>
                    </a:ext>
                  </a:extLst>
                </a:hlinkClick>
              </a:rPr>
              <a:t>Work on projects to develop your Web Developer skills</a:t>
            </a:r>
            <a:endParaRPr sz="2355">
              <a:solidFill>
                <a:srgbClr val="000000"/>
              </a:solidFill>
              <a:latin typeface="Arial"/>
              <a:ea typeface="Arial"/>
              <a:cs typeface="Arial"/>
              <a:sym typeface="Arial"/>
            </a:endParaRPr>
          </a:p>
          <a:p>
            <a:pPr indent="-290149" lvl="0" marL="127000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uFill>
                  <a:noFill/>
                </a:uFill>
                <a:latin typeface="Arial"/>
                <a:ea typeface="Arial"/>
                <a:cs typeface="Arial"/>
                <a:sym typeface="Arial"/>
                <a:hlinkClick r:id="rId7">
                  <a:extLst>
                    <a:ext uri="{A12FA001-AC4F-418D-AE19-62706E023703}">
                      <ahyp:hlinkClr val="tx"/>
                    </a:ext>
                  </a:extLst>
                </a:hlinkClick>
              </a:rPr>
              <a:t>Build a web development portfolio</a:t>
            </a:r>
            <a:endParaRPr sz="1762" u="sng">
              <a:solidFill>
                <a:srgbClr val="1358DB"/>
              </a:solidFill>
              <a:highlight>
                <a:srgbClr val="FAFAFA"/>
              </a:highlight>
              <a:latin typeface="Merriweather"/>
              <a:ea typeface="Merriweather"/>
              <a:cs typeface="Merriweather"/>
              <a:sym typeface="Merriweather"/>
            </a:endParaRPr>
          </a:p>
          <a:p>
            <a:pPr indent="0" lvl="0" marL="457200" rtl="0" algn="l">
              <a:lnSpc>
                <a:spcPct val="200000"/>
              </a:lnSpc>
              <a:spcBef>
                <a:spcPts val="0"/>
              </a:spcBef>
              <a:spcAft>
                <a:spcPts val="0"/>
              </a:spcAft>
              <a:buNone/>
            </a:pPr>
            <a:r>
              <a:t/>
            </a:r>
            <a:endParaRPr sz="1050">
              <a:solidFill>
                <a:srgbClr val="000000"/>
              </a:solidFill>
              <a:highlight>
                <a:srgbClr val="FAFAFA"/>
              </a:highlight>
              <a:latin typeface="Arial"/>
              <a:ea typeface="Arial"/>
              <a:cs typeface="Arial"/>
              <a:sym typeface="Arial"/>
            </a:endParaRPr>
          </a:p>
          <a:p>
            <a:pPr indent="0" lvl="0" marL="0" rtl="0" algn="l">
              <a:spcBef>
                <a:spcPts val="0"/>
              </a:spcBef>
              <a:spcAft>
                <a:spcPts val="1200"/>
              </a:spcAft>
              <a:buNone/>
            </a:pPr>
            <a:r>
              <a:t/>
            </a:r>
            <a:endParaRPr sz="1643">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0"/>
            <a:ext cx="8520600" cy="1152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4066"/>
              <a:t>Why did I</a:t>
            </a:r>
            <a:r>
              <a:rPr lang="fr" sz="4177"/>
              <a:t> choose to learn web development?</a:t>
            </a:r>
            <a:endParaRPr sz="5955"/>
          </a:p>
          <a:p>
            <a:pPr indent="-288607" lvl="1" marL="914400" rtl="0" algn="l">
              <a:lnSpc>
                <a:spcPct val="115000"/>
              </a:lnSpc>
              <a:spcBef>
                <a:spcPts val="1100"/>
              </a:spcBef>
              <a:spcAft>
                <a:spcPts val="0"/>
              </a:spcAft>
              <a:buClr>
                <a:srgbClr val="0F0F19"/>
              </a:buClr>
              <a:buSzPts val="945"/>
              <a:buFont typeface="Montserrat"/>
              <a:buChar char="○"/>
            </a:pPr>
            <a:r>
              <a:t/>
            </a:r>
            <a:endParaRPr sz="5400"/>
          </a:p>
          <a:p>
            <a:pPr indent="0" lvl="0" marL="0" rtl="0" algn="l">
              <a:spcBef>
                <a:spcPts val="1100"/>
              </a:spcBef>
              <a:spcAft>
                <a:spcPts val="0"/>
              </a:spcAft>
              <a:buNone/>
            </a:pPr>
            <a:r>
              <a:t/>
            </a:r>
            <a:endParaRPr sz="5400"/>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fr" sz="2355">
                <a:solidFill>
                  <a:srgbClr val="000000"/>
                </a:solidFill>
                <a:latin typeface="Arial"/>
                <a:ea typeface="Arial"/>
                <a:cs typeface="Arial"/>
                <a:sym typeface="Arial"/>
              </a:rPr>
              <a:t>I choose to learn web development because :</a:t>
            </a:r>
            <a:endParaRPr b="1" sz="2000"/>
          </a:p>
          <a:p>
            <a:pPr indent="-332115" lvl="0" marL="1270000" marR="0" rtl="0" algn="l">
              <a:lnSpc>
                <a:spcPct val="200000"/>
              </a:lnSpc>
              <a:spcBef>
                <a:spcPts val="1200"/>
              </a:spcBef>
              <a:spcAft>
                <a:spcPts val="0"/>
              </a:spcAft>
              <a:buClr>
                <a:srgbClr val="000000"/>
              </a:buClr>
              <a:buSzPct val="74810"/>
              <a:buFont typeface="Merriweather"/>
              <a:buAutoNum type="arabicPeriod"/>
            </a:pPr>
            <a:r>
              <a:rPr lang="fr" sz="2355">
                <a:solidFill>
                  <a:srgbClr val="000000"/>
                </a:solidFill>
                <a:latin typeface="Arial"/>
                <a:ea typeface="Arial"/>
                <a:cs typeface="Arial"/>
                <a:sym typeface="Arial"/>
              </a:rPr>
              <a:t>Web developers are in high demand</a:t>
            </a:r>
            <a:endParaRPr sz="2355">
              <a:solidFill>
                <a:srgbClr val="000000"/>
              </a:solidFill>
              <a:latin typeface="Arial"/>
              <a:ea typeface="Arial"/>
              <a:cs typeface="Arial"/>
              <a:sym typeface="Arial"/>
            </a:endParaRPr>
          </a:p>
          <a:p>
            <a:pPr indent="-332115" lvl="0" marL="1270000" marR="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latin typeface="Arial"/>
                <a:ea typeface="Arial"/>
                <a:cs typeface="Arial"/>
                <a:sym typeface="Arial"/>
              </a:rPr>
              <a:t>Web developers can work in many types of companies</a:t>
            </a:r>
            <a:endParaRPr sz="2355">
              <a:solidFill>
                <a:srgbClr val="000000"/>
              </a:solidFill>
              <a:latin typeface="Arial"/>
              <a:ea typeface="Arial"/>
              <a:cs typeface="Arial"/>
              <a:sym typeface="Arial"/>
            </a:endParaRPr>
          </a:p>
          <a:p>
            <a:pPr indent="-332115" lvl="0" marL="1270000" marR="0" rtl="0" algn="l">
              <a:lnSpc>
                <a:spcPct val="200000"/>
              </a:lnSpc>
              <a:spcBef>
                <a:spcPts val="0"/>
              </a:spcBef>
              <a:spcAft>
                <a:spcPts val="0"/>
              </a:spcAft>
              <a:buClr>
                <a:srgbClr val="000000"/>
              </a:buClr>
              <a:buSzPct val="74810"/>
              <a:buFont typeface="Merriweather"/>
              <a:buAutoNum type="arabicPeriod"/>
            </a:pPr>
            <a:r>
              <a:rPr lang="fr" sz="2355">
                <a:solidFill>
                  <a:srgbClr val="000000"/>
                </a:solidFill>
                <a:latin typeface="Arial"/>
                <a:ea typeface="Arial"/>
                <a:cs typeface="Arial"/>
                <a:sym typeface="Arial"/>
              </a:rPr>
              <a:t> Web developers are shaping the future</a:t>
            </a:r>
            <a:endParaRPr sz="2050">
              <a:solidFill>
                <a:srgbClr val="223C50"/>
              </a:solidFill>
              <a:highlight>
                <a:srgbClr val="EEF5F7"/>
              </a:highlight>
              <a:latin typeface="Arial"/>
              <a:ea typeface="Arial"/>
              <a:cs typeface="Arial"/>
              <a:sym typeface="Arial"/>
            </a:endParaRPr>
          </a:p>
          <a:p>
            <a:pPr indent="0" lvl="0" marL="0" rtl="0" algn="l">
              <a:lnSpc>
                <a:spcPct val="167000"/>
              </a:lnSpc>
              <a:spcBef>
                <a:spcPts val="0"/>
              </a:spcBef>
              <a:spcAft>
                <a:spcPts val="0"/>
              </a:spcAft>
              <a:buNone/>
            </a:pPr>
            <a:r>
              <a:t/>
            </a:r>
            <a:endParaRPr sz="2050">
              <a:solidFill>
                <a:srgbClr val="223C50"/>
              </a:solidFill>
              <a:highlight>
                <a:srgbClr val="E8EBED"/>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