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64" r:id="rId3"/>
    <p:sldId id="265" r:id="rId4"/>
    <p:sldId id="266" r:id="rId5"/>
    <p:sldId id="267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5998" autoAdjust="0"/>
  </p:normalViewPr>
  <p:slideViewPr>
    <p:cSldViewPr snapToGrid="0" snapToObjects="1">
      <p:cViewPr varScale="1">
        <p:scale>
          <a:sx n="89" d="100"/>
          <a:sy n="89" d="100"/>
        </p:scale>
        <p:origin x="422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F6F7-37CF-48D2-BA9F-BC94071CF3AC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B2B8C-9D0C-4CF0-8B8D-82E4C91F6A87}"/>
              </a:ext>
            </a:extLst>
          </p:cNvPr>
          <p:cNvSpPr/>
          <p:nvPr userDrawn="1"/>
        </p:nvSpPr>
        <p:spPr>
          <a:xfrm>
            <a:off x="6251559" y="2925644"/>
            <a:ext cx="5268929" cy="4084981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57519-899F-4CAA-B551-136D88027687}"/>
              </a:ext>
            </a:extLst>
          </p:cNvPr>
          <p:cNvSpPr/>
          <p:nvPr userDrawn="1"/>
        </p:nvSpPr>
        <p:spPr>
          <a:xfrm>
            <a:off x="-1288430" y="3403592"/>
            <a:ext cx="6259183" cy="3435763"/>
          </a:xfrm>
          <a:prstGeom prst="rect">
            <a:avLst/>
          </a:prstGeom>
          <a:blipFill>
            <a:blip r:embed="rId3">
              <a:alphaModFix amt="4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</p:spTree>
    <p:extLst>
      <p:ext uri="{BB962C8B-B14F-4D97-AF65-F5344CB8AC3E}">
        <p14:creationId xmlns:p14="http://schemas.microsoft.com/office/powerpoint/2010/main" val="17446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7284-5DFB-41C4-84E8-0D169FDD9528}" type="datetime1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105" y="345010"/>
            <a:ext cx="8640057" cy="125253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93105" y="1725046"/>
            <a:ext cx="8640057" cy="4111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BE6EA-8346-4DDB-9B62-61BE5504F30D}"/>
              </a:ext>
            </a:extLst>
          </p:cNvPr>
          <p:cNvSpPr/>
          <p:nvPr userDrawn="1"/>
        </p:nvSpPr>
        <p:spPr>
          <a:xfrm>
            <a:off x="6251559" y="2925644"/>
            <a:ext cx="5268929" cy="4084981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78223C-B060-4814-862A-BAE173A40A50}"/>
              </a:ext>
            </a:extLst>
          </p:cNvPr>
          <p:cNvSpPr/>
          <p:nvPr userDrawn="1"/>
        </p:nvSpPr>
        <p:spPr>
          <a:xfrm>
            <a:off x="-1288430" y="3403592"/>
            <a:ext cx="6259183" cy="3435763"/>
          </a:xfrm>
          <a:prstGeom prst="rect">
            <a:avLst/>
          </a:prstGeom>
          <a:blipFill>
            <a:blip r:embed="rId3">
              <a:alphaModFix amt="4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</p:spTree>
    <p:extLst>
      <p:ext uri="{BB962C8B-B14F-4D97-AF65-F5344CB8AC3E}">
        <p14:creationId xmlns:p14="http://schemas.microsoft.com/office/powerpoint/2010/main" val="131099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12" imgW="2279520" imgH="1310400" progId="Photoshop.Image.18">
                  <p:embed/>
                </p:oleObj>
              </mc:Choice>
              <mc:Fallback>
                <p:oleObj name="Image" r:id="rId12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  <p:sldLayoutId id="2147483658" r:id="rId9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Resources,%20books,%20tutorials" TargetMode="External"/><Relationship Id="rId2" Type="http://schemas.openxmlformats.org/officeDocument/2006/relationships/hyperlink" Target="http://stackoverflow.com/documentation/r/topic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hyperlink" Target="https://www.consolidata.co.uk/explore/blog/r-part-1-installing-and-using-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linkedin.com/in/olliefrost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Data Science</a:t>
            </a:r>
            <a:br>
              <a:rPr lang="en-GB" b="1" dirty="0"/>
            </a:br>
            <a:r>
              <a:rPr lang="en-GB" b="1" dirty="0"/>
              <a:t>with SQL Server 2016 and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Oliver Frost</a:t>
            </a:r>
          </a:p>
        </p:txBody>
      </p:sp>
    </p:spTree>
    <p:extLst>
      <p:ext uri="{BB962C8B-B14F-4D97-AF65-F5344CB8AC3E}">
        <p14:creationId xmlns:p14="http://schemas.microsoft.com/office/powerpoint/2010/main" val="22463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1" y="701331"/>
            <a:ext cx="10538544" cy="1252534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77" y="1742861"/>
            <a:ext cx="10538544" cy="411161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R is an open-source programming language, developed by academics and statisticians.</a:t>
            </a:r>
            <a:endParaRPr lang="en-GB" sz="3780" dirty="0"/>
          </a:p>
          <a:p>
            <a:pPr lvl="0"/>
            <a:r>
              <a:rPr lang="en-GB" dirty="0"/>
              <a:t>High level language, easy to learn.</a:t>
            </a:r>
          </a:p>
          <a:p>
            <a:pPr lvl="0"/>
            <a:r>
              <a:rPr lang="en-GB" dirty="0"/>
              <a:t>Short development cycles.</a:t>
            </a:r>
          </a:p>
          <a:p>
            <a:pPr lvl="0"/>
            <a:r>
              <a:rPr lang="en-GB" dirty="0"/>
              <a:t>Written in C, Fortran and R, so performance can be very fast.</a:t>
            </a:r>
            <a:endParaRPr lang="en-GB" sz="3780" dirty="0"/>
          </a:p>
          <a:p>
            <a:r>
              <a:rPr lang="en-GB" dirty="0"/>
              <a:t>Over 6,000 libraries available to use on CRAN.</a:t>
            </a:r>
          </a:p>
          <a:p>
            <a:r>
              <a:rPr lang="en-GB" dirty="0"/>
              <a:t>Now used for cleaning data, ETL, data visualisation, maths, audio and visual analysis, machine learning etc.</a:t>
            </a:r>
          </a:p>
        </p:txBody>
      </p:sp>
      <p:pic>
        <p:nvPicPr>
          <p:cNvPr id="11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05" y="326847"/>
            <a:ext cx="1737635" cy="124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Microsoft</a:t>
            </a:r>
            <a:r>
              <a:rPr lang="en-GB" dirty="0"/>
              <a:t> </a:t>
            </a:r>
            <a:r>
              <a:rPr lang="en-GB" b="1" dirty="0"/>
              <a:t>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92110" y="1725046"/>
            <a:ext cx="10235411" cy="4111612"/>
          </a:xfrm>
        </p:spPr>
        <p:txBody>
          <a:bodyPr/>
          <a:lstStyle/>
          <a:p>
            <a:r>
              <a:rPr lang="en-GB" dirty="0"/>
              <a:t>Formerly known as Revolution R</a:t>
            </a:r>
          </a:p>
          <a:p>
            <a:r>
              <a:rPr lang="en-GB" dirty="0"/>
              <a:t>Provides Math Kernel Libraries (MKLs) capable of multithreading – makes R code generally faster.</a:t>
            </a:r>
          </a:p>
          <a:p>
            <a:r>
              <a:rPr lang="en-GB" dirty="0"/>
              <a:t>MS offers three basic products:</a:t>
            </a:r>
          </a:p>
          <a:p>
            <a:pPr lvl="1"/>
            <a:r>
              <a:rPr lang="en-GB" dirty="0"/>
              <a:t>R Open – a base</a:t>
            </a:r>
          </a:p>
          <a:p>
            <a:pPr lvl="1"/>
            <a:r>
              <a:rPr lang="en-GB" dirty="0"/>
              <a:t>R Client – restricted use of </a:t>
            </a:r>
            <a:br>
              <a:rPr lang="en-GB" dirty="0"/>
            </a:br>
            <a:r>
              <a:rPr lang="en-GB" dirty="0"/>
              <a:t>proprietary functions.</a:t>
            </a:r>
          </a:p>
          <a:p>
            <a:pPr lvl="1"/>
            <a:r>
              <a:rPr lang="en-GB" dirty="0"/>
              <a:t>R Server – unlimited scalability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64" y="406679"/>
            <a:ext cx="1070875" cy="9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ok.org/wp-content/uploads/2014/06/Microsoft-logo-m-box-880x6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1" y="-200306"/>
            <a:ext cx="2908974" cy="21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What’s new inside SQL Server 2016?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49242" y="1725046"/>
            <a:ext cx="5652153" cy="4111612"/>
          </a:xfrm>
        </p:spPr>
        <p:txBody>
          <a:bodyPr>
            <a:normAutofit lnSpcReduction="10000"/>
          </a:bodyPr>
          <a:lstStyle/>
          <a:p>
            <a:r>
              <a:rPr lang="en-GB" sz="3024" dirty="0"/>
              <a:t>JSON support.</a:t>
            </a:r>
          </a:p>
          <a:p>
            <a:r>
              <a:rPr lang="en-GB" sz="3024" dirty="0"/>
              <a:t>R and Microsoft R Server integration.</a:t>
            </a:r>
          </a:p>
          <a:p>
            <a:r>
              <a:rPr lang="en-GB" sz="3024" dirty="0"/>
              <a:t>Other features:</a:t>
            </a:r>
          </a:p>
          <a:p>
            <a:pPr lvl="1"/>
            <a:r>
              <a:rPr lang="en-GB" sz="2646" dirty="0"/>
              <a:t>Temporal tables.</a:t>
            </a:r>
          </a:p>
          <a:p>
            <a:pPr lvl="1"/>
            <a:r>
              <a:rPr lang="en-GB" sz="2646" dirty="0"/>
              <a:t>Row masking and </a:t>
            </a:r>
            <a:br>
              <a:rPr lang="en-GB" sz="2646" dirty="0"/>
            </a:br>
            <a:r>
              <a:rPr lang="en-GB" sz="2646" dirty="0"/>
              <a:t>encryption.</a:t>
            </a:r>
          </a:p>
          <a:p>
            <a:pPr lvl="1"/>
            <a:r>
              <a:rPr lang="en-GB" sz="2646" dirty="0"/>
              <a:t>Integration with Hadoop, </a:t>
            </a:r>
            <a:br>
              <a:rPr lang="en-GB" sz="2646" dirty="0"/>
            </a:br>
            <a:r>
              <a:rPr lang="en-GB" sz="2646" dirty="0"/>
              <a:t>Spark, Teradata.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1698" y="1555541"/>
            <a:ext cx="6650808" cy="3601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07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UPDATE: Python in SQL Server 2017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9672" y="1725046"/>
            <a:ext cx="5652153" cy="41116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 need to move data around.</a:t>
            </a:r>
          </a:p>
          <a:p>
            <a:r>
              <a:rPr lang="en-GB" dirty="0"/>
              <a:t>Embed Python scripts inside T-SQL stored procedures.</a:t>
            </a:r>
          </a:p>
          <a:p>
            <a:r>
              <a:rPr lang="en-GB" dirty="0"/>
              <a:t>You will therefore be able to deploy machine learning and AI applications inside SQL Server 2017.</a:t>
            </a:r>
          </a:p>
          <a:p>
            <a:r>
              <a:rPr lang="en-GB" dirty="0"/>
              <a:t>Manage R and Python scripts in the same location.</a:t>
            </a:r>
          </a:p>
          <a:p>
            <a:r>
              <a:rPr lang="en-GB" dirty="0"/>
              <a:t>90k+ libraries – majority of which should be compatible.</a:t>
            </a:r>
          </a:p>
        </p:txBody>
      </p:sp>
      <p:pic>
        <p:nvPicPr>
          <p:cNvPr id="10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75" y="1453892"/>
            <a:ext cx="3587132" cy="17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8" y="4569291"/>
            <a:ext cx="3340198" cy="16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00px-Microsoft_Excel_2013_logo.svg.png (2000×196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72" y="396555"/>
            <a:ext cx="1176049" cy="11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doop.png (213×14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0" y="308205"/>
            <a:ext cx="1917052" cy="128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270" y="1973772"/>
            <a:ext cx="1006273" cy="817095"/>
          </a:xfrm>
          <a:prstGeom prst="rect">
            <a:avLst/>
          </a:prstGeom>
        </p:spPr>
      </p:pic>
      <p:pic>
        <p:nvPicPr>
          <p:cNvPr id="1040" name="Picture 16" descr="https://d3an9kf42ylj3p.cloudfront.net/uploads/2015/06/spark-logo.png?x2305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9330" r="6624" b="24290"/>
          <a:stretch/>
        </p:blipFill>
        <p:spPr bwMode="auto">
          <a:xfrm>
            <a:off x="8350600" y="314934"/>
            <a:ext cx="2523497" cy="15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zure ml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552" y="4286089"/>
            <a:ext cx="1184314" cy="9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44" y="1839801"/>
            <a:ext cx="3377744" cy="295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vector.me/files/images/5/2/52047/sp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50" y="5327780"/>
            <a:ext cx="1301389" cy="44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413" y="2957192"/>
            <a:ext cx="2636820" cy="13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database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66" y="4355786"/>
            <a:ext cx="2545848" cy="13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3.gstatic.com/images?q=tbn:ANd9GcSS3FWte1qk6Hr31YgLPy4J8LctTjhEbeuG3FcYnYnJ-XoB8wR0GRboKR2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18" y="2412488"/>
            <a:ext cx="2232060" cy="11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info.neo4j.com/rs/773-GON-065/images/neo4j_logo_glob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55" y="314933"/>
            <a:ext cx="1479020" cy="147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Linkedin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07" y="3225054"/>
            <a:ext cx="727501" cy="6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787" y="1338293"/>
            <a:ext cx="3522953" cy="4111612"/>
          </a:xfrm>
        </p:spPr>
        <p:txBody>
          <a:bodyPr/>
          <a:lstStyle/>
          <a:p>
            <a:pPr lvl="0"/>
            <a:r>
              <a:rPr lang="en-GB" dirty="0"/>
              <a:t>Stack Overflow:</a:t>
            </a:r>
            <a:endParaRPr lang="en-GB" dirty="0">
              <a:hlinkClick r:id="rId2"/>
            </a:endParaRPr>
          </a:p>
          <a:p>
            <a:pPr lvl="1"/>
            <a:r>
              <a:rPr lang="en-GB" u="sng" dirty="0">
                <a:hlinkClick r:id="rId2"/>
              </a:rPr>
              <a:t>Documentation Topics</a:t>
            </a:r>
            <a:endParaRPr lang="en-GB" dirty="0"/>
          </a:p>
          <a:p>
            <a:pPr lvl="1"/>
            <a:r>
              <a:rPr lang="en-GB" u="sng" dirty="0">
                <a:hlinkClick r:id="rId3" action="ppaction://hlinkfile"/>
              </a:rPr>
              <a:t>Resources, books, tutorials</a:t>
            </a:r>
            <a:endParaRPr lang="en-GB" dirty="0"/>
          </a:p>
          <a:p>
            <a:pPr lvl="0"/>
            <a:r>
              <a:rPr lang="en-GB" dirty="0"/>
              <a:t>Consolidata:</a:t>
            </a:r>
            <a:endParaRPr lang="en-GB" dirty="0">
              <a:hlinkClick r:id="rId4"/>
            </a:endParaRPr>
          </a:p>
          <a:p>
            <a:pPr lvl="1"/>
            <a:r>
              <a:rPr lang="en-GB" u="sng" dirty="0">
                <a:hlinkClick r:id="rId4"/>
              </a:rPr>
              <a:t>R tutorial series</a:t>
            </a:r>
            <a:endParaRPr lang="en-GB" dirty="0"/>
          </a:p>
          <a:p>
            <a:pPr lvl="0"/>
            <a:r>
              <a:rPr lang="en-GB" dirty="0"/>
              <a:t>‘swirl’ library in R: </a:t>
            </a:r>
          </a:p>
          <a:p>
            <a:pPr lvl="1"/>
            <a:r>
              <a:rPr lang="en-GB" dirty="0"/>
              <a:t>learn R inside R!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025" t="20258" r="39710" b="13108"/>
          <a:stretch/>
        </p:blipFill>
        <p:spPr>
          <a:xfrm>
            <a:off x="4166944" y="1195285"/>
            <a:ext cx="6487375" cy="4397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97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99941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/>
              <a:t>our sponsors!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1" y="1439863"/>
            <a:ext cx="6668566" cy="4679950"/>
          </a:xfrm>
        </p:spPr>
      </p:pic>
    </p:spTree>
    <p:extLst>
      <p:ext uri="{BB962C8B-B14F-4D97-AF65-F5344CB8AC3E}">
        <p14:creationId xmlns:p14="http://schemas.microsoft.com/office/powerpoint/2010/main" val="283398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360" y="1762759"/>
            <a:ext cx="8640233" cy="2256061"/>
          </a:xfrm>
        </p:spPr>
        <p:txBody>
          <a:bodyPr/>
          <a:lstStyle/>
          <a:p>
            <a:r>
              <a:rPr lang="en-GB" b="1" dirty="0"/>
              <a:t>Data Science</a:t>
            </a:r>
            <a:br>
              <a:rPr lang="en-GB" b="1" dirty="0"/>
            </a:br>
            <a:r>
              <a:rPr lang="en-GB" sz="4536" b="1" dirty="0"/>
              <a:t>with SQL Server 2016 and R</a:t>
            </a:r>
            <a:br>
              <a:rPr lang="en-GB" sz="4536" dirty="0"/>
            </a:br>
            <a:r>
              <a:rPr lang="en-GB" sz="4158" dirty="0"/>
              <a:t>Oliver Frost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18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70" y="772538"/>
            <a:ext cx="11100157" cy="324628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Data Science</a:t>
            </a:r>
            <a:br>
              <a:rPr lang="en-GB" b="1" dirty="0"/>
            </a:br>
            <a:r>
              <a:rPr lang="en-GB" sz="4536" b="1" strike="sngStrike" dirty="0"/>
              <a:t>with SQL Server 2016 and R</a:t>
            </a:r>
            <a:br>
              <a:rPr lang="en-GB" sz="4536" b="1" dirty="0"/>
            </a:br>
            <a:r>
              <a:rPr lang="en-GB" sz="4536" b="1" dirty="0"/>
              <a:t>with SQL Server Machine Learning Services</a:t>
            </a:r>
            <a:br>
              <a:rPr lang="en-GB" sz="4536" dirty="0"/>
            </a:br>
            <a:r>
              <a:rPr lang="en-GB" sz="4158" dirty="0"/>
              <a:t>Oliver Frost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Today’s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1703" y="1725046"/>
            <a:ext cx="9959141" cy="41116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 and SQL Server “stack”</a:t>
            </a:r>
          </a:p>
          <a:p>
            <a:r>
              <a:rPr lang="en-GB" dirty="0"/>
              <a:t>UPDATE: Python!</a:t>
            </a:r>
          </a:p>
          <a:p>
            <a:r>
              <a:rPr lang="en-GB" b="1" dirty="0"/>
              <a:t>DEMO</a:t>
            </a:r>
            <a:r>
              <a:rPr lang="en-GB" dirty="0"/>
              <a:t> – R and Python inside SQL Server 2017:</a:t>
            </a:r>
          </a:p>
          <a:p>
            <a:pPr lvl="1"/>
            <a:r>
              <a:rPr lang="en-GB" dirty="0"/>
              <a:t>Setting up</a:t>
            </a:r>
          </a:p>
          <a:p>
            <a:pPr lvl="1"/>
            <a:r>
              <a:rPr lang="en-GB" dirty="0"/>
              <a:t>Executing scripts</a:t>
            </a:r>
          </a:p>
          <a:p>
            <a:r>
              <a:rPr lang="en-GB" b="1" dirty="0"/>
              <a:t>DEMO </a:t>
            </a:r>
            <a:r>
              <a:rPr lang="en-GB" dirty="0"/>
              <a:t>– Data Science with </a:t>
            </a:r>
            <a:r>
              <a:rPr lang="en-GB" dirty="0" err="1"/>
              <a:t>RevoScaleR</a:t>
            </a:r>
            <a:r>
              <a:rPr lang="en-GB" dirty="0"/>
              <a:t> and </a:t>
            </a:r>
            <a:r>
              <a:rPr lang="en-GB" dirty="0" err="1"/>
              <a:t>RevoScalePy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What are the libraries for?</a:t>
            </a:r>
          </a:p>
          <a:p>
            <a:pPr lvl="1"/>
            <a:r>
              <a:rPr lang="en-GB" dirty="0"/>
              <a:t>Explore, summarise and plot data</a:t>
            </a:r>
          </a:p>
          <a:p>
            <a:pPr lvl="1"/>
            <a:r>
              <a:rPr lang="en-GB" dirty="0"/>
              <a:t>Predictive modelling and big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Introductions and Background</a:t>
            </a:r>
          </a:p>
        </p:txBody>
      </p:sp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/>
          <a:stretch/>
        </p:blipFill>
        <p:spPr>
          <a:xfrm>
            <a:off x="524639" y="1460397"/>
            <a:ext cx="4820771" cy="41116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6083481" y="4434162"/>
            <a:ext cx="5856841" cy="1452652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68" b="1" dirty="0">
                <a:solidFill>
                  <a:schemeClr val="tx1"/>
                </a:solidFill>
              </a:rPr>
              <a:t>LinkedIn:</a:t>
            </a:r>
            <a:r>
              <a:rPr lang="en-GB" sz="2268" dirty="0">
                <a:solidFill>
                  <a:schemeClr val="tx1"/>
                </a:solidFill>
                <a:hlinkClick r:id="rId3"/>
              </a:rPr>
              <a:t> </a:t>
            </a:r>
            <a:r>
              <a:rPr lang="en-GB" sz="2268" dirty="0">
                <a:solidFill>
                  <a:schemeClr val="tx1"/>
                </a:solidFill>
              </a:rPr>
              <a:t>https://www.linkedin.com/in/olliefrost/</a:t>
            </a:r>
          </a:p>
          <a:p>
            <a:pPr marL="0" indent="0">
              <a:buNone/>
            </a:pPr>
            <a:r>
              <a:rPr lang="en-GB" sz="2268" b="1" dirty="0">
                <a:solidFill>
                  <a:schemeClr val="tx1"/>
                </a:solidFill>
              </a:rPr>
              <a:t>Twitter: </a:t>
            </a:r>
            <a:r>
              <a:rPr lang="en-GB" sz="2268" dirty="0">
                <a:solidFill>
                  <a:schemeClr val="tx1"/>
                </a:solidFill>
              </a:rPr>
              <a:t>@</a:t>
            </a:r>
            <a:r>
              <a:rPr lang="en-GB" sz="2268" dirty="0" err="1">
                <a:solidFill>
                  <a:schemeClr val="tx1"/>
                </a:solidFill>
              </a:rPr>
              <a:t>OFrost</a:t>
            </a:r>
            <a:endParaRPr lang="en-GB" sz="2268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646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646" dirty="0">
              <a:solidFill>
                <a:schemeClr val="tx1"/>
              </a:solidFill>
            </a:endParaRPr>
          </a:p>
          <a:p>
            <a:endParaRPr lang="en-GB" sz="2646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67" y="5209530"/>
            <a:ext cx="327117" cy="265619"/>
          </a:xfrm>
          <a:prstGeom prst="rect">
            <a:avLst/>
          </a:prstGeom>
        </p:spPr>
      </p:pic>
      <p:pic>
        <p:nvPicPr>
          <p:cNvPr id="1030" name="Picture 6" descr="Linkedi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81" y="4614291"/>
            <a:ext cx="462441" cy="40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0ECB29D-5CF7-4CBB-A08B-9C2F00B9B649}"/>
              </a:ext>
            </a:extLst>
          </p:cNvPr>
          <p:cNvGrpSpPr/>
          <p:nvPr/>
        </p:nvGrpSpPr>
        <p:grpSpPr>
          <a:xfrm>
            <a:off x="5612881" y="1560110"/>
            <a:ext cx="5484507" cy="2749841"/>
            <a:chOff x="5940045" y="1651072"/>
            <a:chExt cx="5804280" cy="2910170"/>
          </a:xfrm>
        </p:grpSpPr>
        <p:pic>
          <p:nvPicPr>
            <p:cNvPr id="10" name="Picture 4" descr="Hadoop.png (213×143)">
              <a:extLst>
                <a:ext uri="{FF2B5EF4-FFF2-40B4-BE49-F238E27FC236}">
                  <a16:creationId xmlns:a16="http://schemas.microsoft.com/office/drawing/2014/main" id="{20E19EBC-885D-43B8-853D-F870DEA3E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447" y="1651072"/>
              <a:ext cx="1830944" cy="122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2" descr="https://www.r-project.org/logo/Rlogo.png">
              <a:extLst>
                <a:ext uri="{FF2B5EF4-FFF2-40B4-BE49-F238E27FC236}">
                  <a16:creationId xmlns:a16="http://schemas.microsoft.com/office/drawing/2014/main" id="{4A4F04CE-75A1-412E-9387-9B3A937F5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045" y="1651072"/>
              <a:ext cx="1299652" cy="113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6" descr="https://azure.microsoft.com/svghandler/data-lake-store/?width=600&amp;height=315">
              <a:extLst>
                <a:ext uri="{FF2B5EF4-FFF2-40B4-BE49-F238E27FC236}">
                  <a16:creationId xmlns:a16="http://schemas.microsoft.com/office/drawing/2014/main" id="{4D619336-4049-470C-8354-E447E4A16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419" y="1688250"/>
              <a:ext cx="2270565" cy="119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8" descr="Image result for database logo">
              <a:extLst>
                <a:ext uri="{FF2B5EF4-FFF2-40B4-BE49-F238E27FC236}">
                  <a16:creationId xmlns:a16="http://schemas.microsoft.com/office/drawing/2014/main" id="{5482340D-C706-4F9D-9087-24499A7D3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185" y="3008803"/>
              <a:ext cx="2527199" cy="132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869668-2599-41A9-8DA3-E324CB3B0FCF}"/>
                </a:ext>
              </a:extLst>
            </p:cNvPr>
            <p:cNvSpPr txBox="1"/>
            <p:nvPr/>
          </p:nvSpPr>
          <p:spPr>
            <a:xfrm>
              <a:off x="7918688" y="3078530"/>
              <a:ext cx="3825637" cy="148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701" dirty="0"/>
                <a:t>SQL Server 2012, 2014, 2016 and 2017</a:t>
              </a:r>
            </a:p>
            <a:p>
              <a:r>
                <a:rPr lang="en-GB" sz="1701" dirty="0"/>
                <a:t>SSIS and SSAS</a:t>
              </a:r>
            </a:p>
            <a:p>
              <a:r>
                <a:rPr lang="en-GB" sz="1701" dirty="0"/>
                <a:t>SQL Server on Azure</a:t>
              </a:r>
            </a:p>
            <a:p>
              <a:r>
                <a:rPr lang="en-GB" sz="1701" dirty="0"/>
                <a:t>SQL Server R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Relational vs Non-relational</a:t>
            </a:r>
          </a:p>
        </p:txBody>
      </p:sp>
      <p:sp>
        <p:nvSpPr>
          <p:cNvPr id="2" name="AutoShape 2" descr="https://upload.wikimedia.org/wikipedia/commons/c/ca/LinkedIn_logo_initials.png"/>
          <p:cNvSpPr>
            <a:spLocks noChangeAspect="1" noChangeArrowheads="1"/>
          </p:cNvSpPr>
          <p:nvPr/>
        </p:nvSpPr>
        <p:spPr bwMode="auto">
          <a:xfrm>
            <a:off x="147092" y="-136504"/>
            <a:ext cx="288008" cy="2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1701"/>
          </a:p>
        </p:txBody>
      </p:sp>
    </p:spTree>
    <p:extLst>
      <p:ext uri="{BB962C8B-B14F-4D97-AF65-F5344CB8AC3E}">
        <p14:creationId xmlns:p14="http://schemas.microsoft.com/office/powerpoint/2010/main" val="111570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3858" y="385671"/>
            <a:ext cx="9936268" cy="1252534"/>
          </a:xfrm>
        </p:spPr>
        <p:txBody>
          <a:bodyPr/>
          <a:lstStyle/>
          <a:p>
            <a:r>
              <a:rPr lang="en-GB" dirty="0"/>
              <a:t>Relational databases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346" y="1894550"/>
            <a:ext cx="9936268" cy="411161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Advantages of relational:</a:t>
            </a:r>
          </a:p>
          <a:p>
            <a:pPr lvl="1"/>
            <a:r>
              <a:rPr lang="en-GB" dirty="0"/>
              <a:t>Efficient, structured storage.</a:t>
            </a:r>
          </a:p>
          <a:p>
            <a:pPr lvl="1"/>
            <a:r>
              <a:rPr lang="en-GB" dirty="0"/>
              <a:t>Keeps data consistent.</a:t>
            </a:r>
          </a:p>
          <a:p>
            <a:pPr lvl="1"/>
            <a:r>
              <a:rPr lang="en-GB" dirty="0"/>
              <a:t>Complex querying language for retrieving data, updating, inserting, deleting.</a:t>
            </a:r>
          </a:p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Modelling relationships between entities.</a:t>
            </a:r>
          </a:p>
          <a:p>
            <a:pPr lvl="1"/>
            <a:r>
              <a:rPr lang="en-GB" dirty="0"/>
              <a:t>Reporting and decision-making.</a:t>
            </a:r>
          </a:p>
        </p:txBody>
      </p:sp>
      <p:pic>
        <p:nvPicPr>
          <p:cNvPr id="9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93" y="4171340"/>
            <a:ext cx="4152058" cy="21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and NoSQL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57" y="1725046"/>
            <a:ext cx="5915238" cy="411161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What can R do that SQL can’t?</a:t>
            </a:r>
          </a:p>
          <a:p>
            <a:pPr lvl="1"/>
            <a:r>
              <a:rPr lang="en-GB" dirty="0"/>
              <a:t>Great for statistical analyses, machine learning,  handling unstructured data.</a:t>
            </a:r>
          </a:p>
          <a:p>
            <a:pPr lvl="1"/>
            <a:r>
              <a:rPr lang="en-GB" dirty="0"/>
              <a:t>Becoming a more general programming language.</a:t>
            </a:r>
          </a:p>
          <a:p>
            <a:pPr lvl="0"/>
            <a:r>
              <a:rPr lang="en-GB" dirty="0"/>
              <a:t>Daily workload with R and SQL Server:</a:t>
            </a:r>
          </a:p>
          <a:p>
            <a:pPr lvl="1"/>
            <a:r>
              <a:rPr lang="en-GB" dirty="0"/>
              <a:t>Structured, modelled data lives and is updated in SQL. Changes logged.</a:t>
            </a:r>
          </a:p>
          <a:p>
            <a:pPr lvl="1"/>
            <a:r>
              <a:rPr lang="en-GB" dirty="0"/>
              <a:t>R is for ad hoc analyses on clean files, reshaping data files or reading non-flat files.</a:t>
            </a:r>
          </a:p>
          <a:p>
            <a:pPr lvl="1"/>
            <a:r>
              <a:rPr lang="en-GB" dirty="0"/>
              <a:t>Quick to import, do a business analysis piece on, clean up and import, all in memory.</a:t>
            </a:r>
          </a:p>
          <a:p>
            <a:endParaRPr lang="en-GB" dirty="0"/>
          </a:p>
        </p:txBody>
      </p:sp>
      <p:pic>
        <p:nvPicPr>
          <p:cNvPr id="8" name="Picture 28" descr="Image result for databas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43" y="1886672"/>
            <a:ext cx="3881431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27" y="3679281"/>
            <a:ext cx="2671234" cy="23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474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Segoe UI</vt:lpstr>
      <vt:lpstr>Wingdings</vt:lpstr>
      <vt:lpstr>SQLSatOslo 2016</vt:lpstr>
      <vt:lpstr>Image</vt:lpstr>
      <vt:lpstr>Data Science with SQL Server 2016 and R</vt:lpstr>
      <vt:lpstr>Thanks to our sponsors!</vt:lpstr>
      <vt:lpstr>Data Science with SQL Server 2016 and R Oliver Frost</vt:lpstr>
      <vt:lpstr>Data Science with SQL Server 2016 and R with SQL Server Machine Learning Services Oliver Frost</vt:lpstr>
      <vt:lpstr>Today’s session</vt:lpstr>
      <vt:lpstr>Introductions and Background</vt:lpstr>
      <vt:lpstr>Relational vs Non-relational</vt:lpstr>
      <vt:lpstr>Relational databases overview</vt:lpstr>
      <vt:lpstr>Relational and NoSQL together</vt:lpstr>
      <vt:lpstr>What is R?</vt:lpstr>
      <vt:lpstr>Microsoft R</vt:lpstr>
      <vt:lpstr>What’s new inside SQL Server 2016?</vt:lpstr>
      <vt:lpstr>UPDATE: Python in SQL Server 2017</vt:lpstr>
      <vt:lpstr>PowerPoint Presentation</vt:lpstr>
      <vt:lpstr>Resources</vt:lpstr>
      <vt:lpstr>DEMOS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Ollie Frost</cp:lastModifiedBy>
  <cp:revision>44</cp:revision>
  <dcterms:created xsi:type="dcterms:W3CDTF">2011-08-19T20:30:49Z</dcterms:created>
  <dcterms:modified xsi:type="dcterms:W3CDTF">2017-10-21T09:06:29Z</dcterms:modified>
</cp:coreProperties>
</file>