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 SemiBold"/>
      <p:regular r:id="rId28"/>
      <p:bold r:id="rId29"/>
      <p:italic r:id="rId30"/>
      <p:boldItalic r:id="rId31"/>
    </p:embeddedFont>
    <p:embeddedFont>
      <p:font typeface="Roboto Mono Medium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Roboto Mono Light"/>
      <p:regular r:id="rId40"/>
      <p:bold r:id="rId41"/>
      <p:italic r:id="rId42"/>
      <p:boldItalic r:id="rId43"/>
    </p:embeddedFont>
    <p:embeddedFont>
      <p:font typeface="Montserrat Medium"/>
      <p:regular r:id="rId44"/>
      <p:bold r:id="rId45"/>
      <p:italic r:id="rId46"/>
      <p:boldItalic r:id="rId47"/>
    </p:embeddedFont>
    <p:embeddedFont>
      <p:font typeface="Roboto Mon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Light-regular.fntdata"/><Relationship Id="rId42" Type="http://schemas.openxmlformats.org/officeDocument/2006/relationships/font" Target="fonts/RobotoMonoLight-italic.fntdata"/><Relationship Id="rId41" Type="http://schemas.openxmlformats.org/officeDocument/2006/relationships/font" Target="fonts/RobotoMonoLight-bold.fntdata"/><Relationship Id="rId44" Type="http://schemas.openxmlformats.org/officeDocument/2006/relationships/font" Target="fonts/MontserratMedium-regular.fntdata"/><Relationship Id="rId43" Type="http://schemas.openxmlformats.org/officeDocument/2006/relationships/font" Target="fonts/RobotoMonoLight-boldItalic.fntdata"/><Relationship Id="rId46" Type="http://schemas.openxmlformats.org/officeDocument/2006/relationships/font" Target="fonts/MontserratMedium-italic.fntdata"/><Relationship Id="rId45" Type="http://schemas.openxmlformats.org/officeDocument/2006/relationships/font" Target="fonts/Montserrat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regular.fntdata"/><Relationship Id="rId47" Type="http://schemas.openxmlformats.org/officeDocument/2006/relationships/font" Target="fonts/MontserratMedium-boldItalic.fntdata"/><Relationship Id="rId49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Italic.fntdata"/><Relationship Id="rId30" Type="http://schemas.openxmlformats.org/officeDocument/2006/relationships/font" Target="fonts/MontserratSemiBold-italic.fntdata"/><Relationship Id="rId33" Type="http://schemas.openxmlformats.org/officeDocument/2006/relationships/font" Target="fonts/RobotoMonoMedium-bold.fntdata"/><Relationship Id="rId32" Type="http://schemas.openxmlformats.org/officeDocument/2006/relationships/font" Target="fonts/RobotoMonoMedium-regular.fntdata"/><Relationship Id="rId35" Type="http://schemas.openxmlformats.org/officeDocument/2006/relationships/font" Target="fonts/RobotoMonoMedium-boldItalic.fntdata"/><Relationship Id="rId34" Type="http://schemas.openxmlformats.org/officeDocument/2006/relationships/font" Target="fonts/RobotoMonoMedium-italic.fntdata"/><Relationship Id="rId37" Type="http://schemas.openxmlformats.org/officeDocument/2006/relationships/font" Target="fonts/Montserrat-bold.fntdata"/><Relationship Id="rId36" Type="http://schemas.openxmlformats.org/officeDocument/2006/relationships/font" Target="fonts/Montserrat-regular.fntdata"/><Relationship Id="rId39" Type="http://schemas.openxmlformats.org/officeDocument/2006/relationships/font" Target="fonts/Montserrat-boldItalic.fntdata"/><Relationship Id="rId38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SemiBold-regular.fntdata"/><Relationship Id="rId27" Type="http://schemas.openxmlformats.org/officeDocument/2006/relationships/slide" Target="slides/slide22.xml"/><Relationship Id="rId29" Type="http://schemas.openxmlformats.org/officeDocument/2006/relationships/font" Target="fonts/MontserratSemiBold-bold.fntdata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loud.google.com/kubernetes-engine/docs/how-to/multi-pod-cidr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aws.amazon.com/eks/latest/userguide/cni-custom-network.html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485aa0c20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485aa0c20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rgbClr val="0097A7"/>
                </a:solid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https://cloud.google.com/kubernetes-engine/docs/how-to/multi-pod-cidr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485aa0c20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485aa0c20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https://cloud.google.com/vpc/docs/configure-alias-ip-ranges#subnet_commands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e6791d97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e6791d97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485aa0c20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485aa0c20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485aa0c20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485aa0c20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e8bf961f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e8bf961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e8bf961f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e8bf961f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e8bf961f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e8bf961f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e8bf961f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e8bf961f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e8bf961f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e8bf961f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https://docs.aws.amazon.com/eks/latest/userguide/cni-custom-network.html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e8bf961f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e8bf961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e8bf961f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e8bf961f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e8bf961f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e8bf961f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e8bf961f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e8bf961f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e8bf961f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e8bf961f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485aa0c2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485aa0c2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485aa0c20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485aa0c20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485aa0c20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485aa0c20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485aa0c20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485aa0c20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Managed k8s provide many ways to mitigate pod IP exhaustion by utllising compute and networking constructs unique to the cloud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485aa0c20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485aa0c20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1379ad2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1379ad2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443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5125" y="3091875"/>
            <a:ext cx="5193752" cy="64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150850"/>
            <a:ext cx="6048473" cy="133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0" y="2150850"/>
            <a:ext cx="5829900" cy="13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 rot="5400000">
            <a:off x="183450" y="4793775"/>
            <a:ext cx="446400" cy="446400"/>
          </a:xfrm>
          <a:prstGeom prst="straightConnector1">
            <a:avLst/>
          </a:prstGeom>
          <a:noFill/>
          <a:ln cap="flat" cmpd="sng" w="38100">
            <a:solidFill>
              <a:srgbClr val="05519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4"/>
          <p:cNvCxnSpPr/>
          <p:nvPr/>
        </p:nvCxnSpPr>
        <p:spPr>
          <a:xfrm rot="5400000">
            <a:off x="356333" y="4793775"/>
            <a:ext cx="446400" cy="446400"/>
          </a:xfrm>
          <a:prstGeom prst="straightConnector1">
            <a:avLst/>
          </a:prstGeom>
          <a:noFill/>
          <a:ln cap="flat" cmpd="sng" w="38100">
            <a:solidFill>
              <a:srgbClr val="08548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Google Shape;24;p4"/>
          <p:cNvCxnSpPr/>
          <p:nvPr/>
        </p:nvCxnSpPr>
        <p:spPr>
          <a:xfrm rot="5400000">
            <a:off x="529217" y="4793775"/>
            <a:ext cx="446400" cy="446400"/>
          </a:xfrm>
          <a:prstGeom prst="straightConnector1">
            <a:avLst/>
          </a:prstGeom>
          <a:noFill/>
          <a:ln cap="flat" cmpd="sng" w="38100">
            <a:solidFill>
              <a:srgbClr val="0C6C8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Google Shape;25;p4"/>
          <p:cNvCxnSpPr/>
          <p:nvPr/>
        </p:nvCxnSpPr>
        <p:spPr>
          <a:xfrm rot="5400000">
            <a:off x="702100" y="4793775"/>
            <a:ext cx="446400" cy="446400"/>
          </a:xfrm>
          <a:prstGeom prst="straightConnector1">
            <a:avLst/>
          </a:prstGeom>
          <a:noFill/>
          <a:ln cap="flat" cmpd="sng" w="38100">
            <a:solidFill>
              <a:srgbClr val="06758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76500"/>
            <a:ext cx="9144002" cy="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430000" y="136550"/>
            <a:ext cx="6714000" cy="500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2201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2164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2848525" y="601650"/>
            <a:ext cx="5928000" cy="38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" name="Google Shape;51;p10"/>
          <p:cNvGrpSpPr/>
          <p:nvPr/>
        </p:nvGrpSpPr>
        <p:grpSpPr>
          <a:xfrm>
            <a:off x="183450" y="4793775"/>
            <a:ext cx="965050" cy="446400"/>
            <a:chOff x="797400" y="4742275"/>
            <a:chExt cx="965050" cy="446400"/>
          </a:xfrm>
        </p:grpSpPr>
        <p:cxnSp>
          <p:nvCxnSpPr>
            <p:cNvPr id="52" name="Google Shape;52;p10"/>
            <p:cNvCxnSpPr/>
            <p:nvPr/>
          </p:nvCxnSpPr>
          <p:spPr>
            <a:xfrm rot="5400000">
              <a:off x="797400" y="4742275"/>
              <a:ext cx="446400" cy="446400"/>
            </a:xfrm>
            <a:prstGeom prst="straightConnector1">
              <a:avLst/>
            </a:prstGeom>
            <a:noFill/>
            <a:ln cap="flat" cmpd="sng" w="38100">
              <a:solidFill>
                <a:srgbClr val="04AAA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10"/>
            <p:cNvCxnSpPr/>
            <p:nvPr/>
          </p:nvCxnSpPr>
          <p:spPr>
            <a:xfrm rot="5400000">
              <a:off x="970283" y="4742275"/>
              <a:ext cx="446400" cy="446400"/>
            </a:xfrm>
            <a:prstGeom prst="straightConnector1">
              <a:avLst/>
            </a:prstGeom>
            <a:noFill/>
            <a:ln cap="flat" cmpd="sng" w="38100">
              <a:solidFill>
                <a:srgbClr val="02CA9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10"/>
            <p:cNvCxnSpPr/>
            <p:nvPr/>
          </p:nvCxnSpPr>
          <p:spPr>
            <a:xfrm rot="5400000">
              <a:off x="1143167" y="4742275"/>
              <a:ext cx="446400" cy="446400"/>
            </a:xfrm>
            <a:prstGeom prst="straightConnector1">
              <a:avLst/>
            </a:prstGeom>
            <a:noFill/>
            <a:ln cap="flat" cmpd="sng" w="38100">
              <a:solidFill>
                <a:srgbClr val="04F79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Google Shape;55;p10"/>
            <p:cNvCxnSpPr/>
            <p:nvPr/>
          </p:nvCxnSpPr>
          <p:spPr>
            <a:xfrm rot="5400000">
              <a:off x="1316050" y="4742275"/>
              <a:ext cx="446400" cy="446400"/>
            </a:xfrm>
            <a:prstGeom prst="straightConnector1">
              <a:avLst/>
            </a:prstGeom>
            <a:noFill/>
            <a:ln cap="flat" cmpd="sng" w="38100">
              <a:solidFill>
                <a:srgbClr val="55FFB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aws/amazon-vpc-cni-k8s/blob/master/docs/eni-and-ip-target.md" TargetMode="External"/><Relationship Id="rId4" Type="http://schemas.openxmlformats.org/officeDocument/2006/relationships/hyperlink" Target="https://github.com/aws/amazon-vpc-cni-k8s/blob/master/docs/eni-and-ip-target.md" TargetMode="External"/><Relationship Id="rId5" Type="http://schemas.openxmlformats.org/officeDocument/2006/relationships/hyperlink" Target="https://github.com/aws/amazon-vpc-cni-k8s/blob/master/docs/eni-and-ip-target.md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hyperlink" Target="https://github.com/aws/amazon-vpc-cni-k8s/blob/master/docs/troubleshooting.m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olga-mir/k8s/tree/main/demo/2023-gke-eks-pod-ip-exhaustion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hyperlink" Target="https://kubernetes.io/docs/concepts/services-networking/" TargetMode="External"/><Relationship Id="rId5" Type="http://schemas.openxmlformats.org/officeDocument/2006/relationships/hyperlink" Target="https://kubernetes.io/docs/concepts/workloads/pod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IP Exhaustion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GKE and EKS</a:t>
            </a:r>
            <a:endParaRPr/>
          </a:p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311700" y="3443725"/>
            <a:ext cx="85206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Olga Mirensky</a:t>
            </a:r>
            <a:br>
              <a:rPr lang="en"/>
            </a:br>
            <a:r>
              <a:rPr lang="en"/>
              <a:t>Platform Engineer - ANZ Plus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Create and assign additional secondary ranges to the</a:t>
            </a:r>
            <a:r>
              <a:rPr b="1" lang="en" sz="1400"/>
              <a:t> cluster </a:t>
            </a:r>
            <a:r>
              <a:rPr lang="en" sz="1100">
                <a:latin typeface="Montserrat Medium"/>
                <a:ea typeface="Montserrat Medium"/>
                <a:cs typeface="Montserrat Medium"/>
                <a:sym typeface="Montserrat Medium"/>
              </a:rPr>
              <a:t>(new in v1.26)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Create a </a:t>
            </a:r>
            <a:r>
              <a:rPr b="1" lang="en" sz="1400"/>
              <a:t>node pool</a:t>
            </a: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 with a </a:t>
            </a:r>
            <a:r>
              <a:rPr lang="en" sz="1400" u="sng">
                <a:latin typeface="Montserrat Medium"/>
                <a:ea typeface="Montserrat Medium"/>
                <a:cs typeface="Montserrat Medium"/>
                <a:sym typeface="Montserrat Medium"/>
              </a:rPr>
              <a:t>new</a:t>
            </a: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 secondary Pod IP address range</a:t>
            </a:r>
            <a:r>
              <a:rPr lang="en" sz="1100">
                <a:latin typeface="Montserrat Medium"/>
                <a:ea typeface="Montserrat Medium"/>
                <a:cs typeface="Montserrat Medium"/>
                <a:sym typeface="Montserrat Medium"/>
              </a:rPr>
              <a:t> (GKE manages subnet)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Create a </a:t>
            </a:r>
            <a:r>
              <a:rPr b="1" lang="en" sz="1400"/>
              <a:t>node pool</a:t>
            </a: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 using an </a:t>
            </a:r>
            <a:r>
              <a:rPr lang="en" sz="1400" u="sng">
                <a:latin typeface="Montserrat Medium"/>
                <a:ea typeface="Montserrat Medium"/>
                <a:cs typeface="Montserrat Medium"/>
                <a:sym typeface="Montserrat Medium"/>
              </a:rPr>
              <a:t>existing</a:t>
            </a: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 secondary Pod IP address </a:t>
            </a:r>
            <a:r>
              <a:rPr lang="en" sz="1100">
                <a:latin typeface="Montserrat Medium"/>
                <a:ea typeface="Montserrat Medium"/>
                <a:cs typeface="Montserrat Medium"/>
                <a:sym typeface="Montserrat Medium"/>
              </a:rPr>
              <a:t>(you manage subnet)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Each nodepool always has one and only one subnetwork secondary range associated with it.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Cluster option is similar to nodepool except that secondary range is assigned by GKE.</a:t>
            </a:r>
            <a:endParaRPr sz="1000"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GKE: </a:t>
            </a:r>
            <a:r>
              <a:rPr lang="en"/>
              <a:t>Discontiguous Multi-Pod CIDR</a:t>
            </a:r>
            <a:endParaRPr/>
          </a:p>
        </p:txBody>
      </p:sp>
      <p:cxnSp>
        <p:nvCxnSpPr>
          <p:cNvPr id="135" name="Google Shape;135;p20"/>
          <p:cNvCxnSpPr/>
          <p:nvPr/>
        </p:nvCxnSpPr>
        <p:spPr>
          <a:xfrm flipH="1" rot="10800000">
            <a:off x="178325" y="2796550"/>
            <a:ext cx="522900" cy="75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1152144"/>
            <a:ext cx="2642425" cy="267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896" y="1152144"/>
            <a:ext cx="2609500" cy="265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1 - Add new Secondary Range to the subnet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1727950" y="1766175"/>
            <a:ext cx="19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Original State</a:t>
            </a:r>
            <a:endParaRPr>
              <a:solidFill>
                <a:srgbClr val="CC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6532250" y="1766175"/>
            <a:ext cx="14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New</a:t>
            </a:r>
            <a:r>
              <a:rPr lang="en">
                <a:solidFill>
                  <a:srgbClr val="CC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State</a:t>
            </a:r>
            <a:endParaRPr>
              <a:solidFill>
                <a:srgbClr val="CC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45" name="Google Shape;145;p21"/>
          <p:cNvCxnSpPr/>
          <p:nvPr/>
        </p:nvCxnSpPr>
        <p:spPr>
          <a:xfrm flipH="1" rot="10800000">
            <a:off x="3881250" y="3590950"/>
            <a:ext cx="1266600" cy="51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2 - Add new nodepool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4378650" y="1345725"/>
            <a:ext cx="4256400" cy="30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k get node -o yaml | yq '.items[]|{"name": .metadata.name, "podCIDRs": .spec.podCIDRs}'</a:t>
            </a:r>
            <a:br>
              <a:rPr lang="en" sz="9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9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name</a:t>
            </a:r>
            <a:r>
              <a:rPr lang="en" sz="9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95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gke-demo-ip-new-nodepool-ca0b68f2-4jtg</a:t>
            </a:r>
            <a:endParaRPr sz="95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podCIDRs</a:t>
            </a:r>
            <a:r>
              <a:rPr lang="en" sz="9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9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- </a:t>
            </a:r>
            <a:r>
              <a:rPr lang="en" sz="95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192.168.0.64/26</a:t>
            </a:r>
            <a:endParaRPr sz="9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name</a:t>
            </a:r>
            <a:r>
              <a:rPr lang="en" sz="9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95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gke-demo-ip-new-nodepool-ca0b68f2-6p7z</a:t>
            </a:r>
            <a:endParaRPr sz="9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podCIDRs</a:t>
            </a:r>
            <a:r>
              <a:rPr lang="en" sz="9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9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- </a:t>
            </a:r>
            <a:r>
              <a:rPr lang="en" sz="95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192.168.0.128/26</a:t>
            </a:r>
            <a:endParaRPr sz="9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name</a:t>
            </a:r>
            <a:r>
              <a:rPr lang="en" sz="9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95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gke-demo-ip-new-nodepool-ca0b68f2-cj94</a:t>
            </a:r>
            <a:endParaRPr sz="9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podCIDRs</a:t>
            </a:r>
            <a:r>
              <a:rPr lang="en" sz="9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9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- </a:t>
            </a:r>
            <a:r>
              <a:rPr lang="en" sz="95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192.168.0.0/26</a:t>
            </a:r>
            <a:endParaRPr sz="9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name</a:t>
            </a:r>
            <a:r>
              <a:rPr lang="en" sz="9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95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gke-demo-ip-original-nodepool-22330990-8f44</a:t>
            </a:r>
            <a:endParaRPr sz="9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podCIDRs</a:t>
            </a:r>
            <a:r>
              <a:rPr lang="en" sz="9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9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- </a:t>
            </a:r>
            <a:r>
              <a:rPr lang="en" sz="95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10.0.0.32/27</a:t>
            </a:r>
            <a:endParaRPr sz="9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name</a:t>
            </a:r>
            <a:r>
              <a:rPr lang="en" sz="9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95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gke-demo-ip-original-nodepool-22330990-zzzt</a:t>
            </a:r>
            <a:endParaRPr sz="9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podCIDRs</a:t>
            </a:r>
            <a:r>
              <a:rPr lang="en" sz="9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9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- </a:t>
            </a:r>
            <a:r>
              <a:rPr lang="en" sz="95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10.0.0.0/27</a:t>
            </a:r>
            <a:endParaRPr sz="95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376325" y="1330125"/>
            <a:ext cx="39024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gcloud container node-pools create new-nodepool \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--cluster=demo-ip                             \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--node-locations=$az                          \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--location-policy=BALANCED                    \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--enable-autoscaling                          \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--total-max-nodes=10                          \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--max-pods-per-node=32                        \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--pod-ipv4-range=pod-range-2 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75" y="3552600"/>
            <a:ext cx="2536724" cy="9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546775"/>
            <a:ext cx="8246548" cy="20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End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216400"/>
            <a:ext cx="5835552" cy="11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/>
          <p:nvPr/>
        </p:nvSpPr>
        <p:spPr>
          <a:xfrm>
            <a:off x="387900" y="2103650"/>
            <a:ext cx="5518500" cy="123000"/>
          </a:xfrm>
          <a:prstGeom prst="rect">
            <a:avLst/>
          </a:prstGeom>
          <a:solidFill>
            <a:srgbClr val="00FF00">
              <a:alpha val="3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3"/>
          <p:cNvCxnSpPr/>
          <p:nvPr/>
        </p:nvCxnSpPr>
        <p:spPr>
          <a:xfrm>
            <a:off x="248000" y="3927575"/>
            <a:ext cx="8509800" cy="0"/>
          </a:xfrm>
          <a:prstGeom prst="straightConnector1">
            <a:avLst/>
          </a:prstGeom>
          <a:noFill/>
          <a:ln cap="flat" cmpd="sng" w="19050">
            <a:solidFill>
              <a:srgbClr val="04F79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0" y="2150850"/>
            <a:ext cx="5829900" cy="13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Specific Mitigations - EKS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 IPAM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 VPC CNI consists of two components: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CNI Daemonset `aws-node`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`ipamd` daemon running on the host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Pods CIDR allocation at node creation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ENIs are attached to the node as needed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 IPs are allocated to each ENI as needed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r>
              <a:rPr lang="en"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WARM_ENI_TARGET</a:t>
            </a:r>
            <a:r>
              <a:rPr lang="en">
                <a:uFill>
                  <a:noFill/>
                </a:uFill>
                <a:hlinkClick r:id="rId4"/>
              </a:rPr>
              <a:t>, </a:t>
            </a:r>
            <a:r>
              <a:rPr lang="en"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WARM_IP_TARGET</a:t>
            </a:r>
            <a:r>
              <a:rPr lang="en"/>
              <a:t> - ENI/IP allocation headroom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IP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00" y="1152150"/>
            <a:ext cx="4636150" cy="34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/>
          <p:nvPr/>
        </p:nvSpPr>
        <p:spPr>
          <a:xfrm>
            <a:off x="493825" y="1489150"/>
            <a:ext cx="1209300" cy="113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631475" y="1675975"/>
            <a:ext cx="1479900" cy="7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631475" y="2468868"/>
            <a:ext cx="2669400" cy="18765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5346025" y="1152475"/>
            <a:ext cx="3465900" cy="3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ipamd provided debug tools on the host VM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(amazon-vpc-cni-k8s repo)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docs/troubleshooting.md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2111375" y="1869925"/>
            <a:ext cx="28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Available IP, not assigned to a pod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3300875" y="2856650"/>
            <a:ext cx="156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ssigned to a pod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EKS: Pod IP exhaustion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11700" y="1457275"/>
            <a:ext cx="85206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Manifests at pod startup time:</a:t>
            </a:r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310896" y="2157750"/>
            <a:ext cx="82050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          READY   STATUS              RESTARTS   AGE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mydeploy-6bdbfc484d-2frv4             0/1     ContainerCreating   0          9m52s</a:t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- </a:t>
            </a:r>
            <a:b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Warning  FailedCreatePodSandBox  7m26s       kubelet    Failed to create pod sandbox: rpc error: code = Unknown desc = failed to setup network for sandbox &lt;id&gt;: plugin type="aws-cni" name="aws-cni" failed (add): add cmd: </a:t>
            </a:r>
            <a:r>
              <a:rPr b="1"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failed to assign an IP address</a:t>
            </a: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to container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EKS Network Setup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1152475"/>
            <a:ext cx="85206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EKS requires at least 2 AZs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demo cluster uses 2 public and 2 private subnets in a VPC with `10.0.0.0/16` CIDR.</a:t>
            </a: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310896" y="2197075"/>
            <a:ext cx="4832400" cy="25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aws ec2 </a:t>
            </a:r>
            <a:r>
              <a:rPr b="1" lang="en" sz="9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describe-subnets</a:t>
            </a:r>
            <a:r>
              <a:rPr lang="en" sz="9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9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--filters Name=vpc-id,Values=$vpc_id </a:t>
            </a:r>
            <a:endParaRPr sz="9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--query 'Subnets[*].{SubnetId: SubnetId,AvailabilityZone: AvailabilityZone,CidrBlock: CidrBlock}'</a:t>
            </a:r>
            <a:endParaRPr sz="9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--output table</a:t>
            </a:r>
            <a:endParaRPr sz="9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-------------------------------------------------------------------</a:t>
            </a:r>
            <a:endParaRPr sz="9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                         DescribeSubnets                         |</a:t>
            </a:r>
            <a:endParaRPr sz="9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+------------------+-----------------+----------------------------+</a:t>
            </a:r>
            <a:endParaRPr sz="9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 AvailabilityZone |    CidrBlock    |         SubnetId           |</a:t>
            </a:r>
            <a:endParaRPr sz="9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+------------------+-----------------+----------------------------+</a:t>
            </a:r>
            <a:endParaRPr sz="9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  ap-southeast-2a |  10.0.208.0/27  |  subnet-0cd55c38980375d58  |</a:t>
            </a:r>
            <a:endParaRPr sz="9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  ap-southeast-2a |  10.0.186.0/27  |  subnet-0bae4d2bf017995b8  |</a:t>
            </a:r>
            <a:endParaRPr sz="9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  ap-southeast-2b |  10.0.192.0/27  |  subnet-06d8153845fa5e9cb  |</a:t>
            </a:r>
            <a:endParaRPr sz="9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  ap-southeast-2b |  10.0.224.0/27  |  subnet-0a0bce6a1c1f38c54  |</a:t>
            </a:r>
            <a:endParaRPr sz="9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+------------------+-----------------+----------------------------+</a:t>
            </a:r>
            <a:endParaRPr sz="9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075" y="2521625"/>
            <a:ext cx="3655549" cy="2107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 Custom Networking for Pods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Associate new CIDR range to the VPC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aws ec2 associate-vpc-cidr-block --vpc-id $vpc_id --cidr-block 100.64.0.0/20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subnets in each AZ with CIDRs from the new range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aws ec2 create-subnet --vpc-id $vpc_id --availability-zone $az_1 --cidr-block 100.64.1.0/24</a:t>
            </a:r>
            <a:endParaRPr sz="11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aws ec2 create-subnet --vpc-id $vpc_id --availability-zone $az_2 --cidr-block 100.64.2.0/24</a:t>
            </a:r>
            <a:endParaRPr sz="11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Configure AWS VPC CNI to Custom Networking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kubectl set env daemonset aws-node AWS_VPC_K8S_CNI_CUSTOM_NETWORK_CFG=true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Provide subnets data via </a:t>
            </a:r>
            <a:r>
              <a:rPr lang="en"/>
              <a:t>ENIConfig CRD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Node Group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265500" y="1233175"/>
            <a:ext cx="2201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2"/>
          <p:cNvSpPr txBox="1"/>
          <p:nvPr>
            <p:ph idx="2" type="body"/>
          </p:nvPr>
        </p:nvSpPr>
        <p:spPr>
          <a:xfrm>
            <a:off x="2848525" y="601650"/>
            <a:ext cx="5928000" cy="38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Explore k8s IPAM (IP Address Management) by understanding Pod IP exhaustion mitigation strategies.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GKE vs EKS: highly adopted managed k8s that implement networking model in very different ways.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Out of Scope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Node IPs, Services IPs, IPv6, Cluster rebuild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 Custom Networking for Pods (cont)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311700" y="1609675"/>
            <a:ext cx="39282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crd.k8s.amazonaws.com/v1alpha1</a:t>
            </a:r>
            <a:endParaRPr sz="11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kind: ENIConfig</a:t>
            </a:r>
            <a:endParaRPr sz="11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1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 name: $az_1</a:t>
            </a:r>
            <a:endParaRPr sz="11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1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 securityGroups:</a:t>
            </a:r>
            <a:endParaRPr sz="11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   - $cluster_security_group_id</a:t>
            </a:r>
            <a:endParaRPr sz="11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 subnet: $new_subnet_id_1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309300" y="3785000"/>
            <a:ext cx="3933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managedNodeGroups:</a:t>
            </a:r>
            <a:endParaRPr sz="11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 - name: managed-ng-new</a:t>
            </a:r>
            <a:endParaRPr sz="11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   availabilityZones: [$az_1, $az_2]</a:t>
            </a:r>
            <a:br>
              <a:rPr lang="en" sz="11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11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   …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310896" y="1152144"/>
            <a:ext cx="350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ENI Config - 1 for each AZ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310901" y="3335175"/>
            <a:ext cx="767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ew NodeGroup (eksctl config)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Pod IP on Any Node</a:t>
            </a:r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00" y="2616391"/>
            <a:ext cx="8203827" cy="192278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/>
          <p:nvPr/>
        </p:nvSpPr>
        <p:spPr>
          <a:xfrm>
            <a:off x="4215325" y="3411375"/>
            <a:ext cx="1170000" cy="226200"/>
          </a:xfrm>
          <a:prstGeom prst="rect">
            <a:avLst/>
          </a:prstGeom>
          <a:solidFill>
            <a:srgbClr val="FFFF00">
              <a:alpha val="21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4215325" y="3966900"/>
            <a:ext cx="1170000" cy="226200"/>
          </a:xfrm>
          <a:prstGeom prst="rect">
            <a:avLst/>
          </a:prstGeom>
          <a:solidFill>
            <a:srgbClr val="FFFF00">
              <a:alpha val="21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900" y="1152150"/>
            <a:ext cx="7955323" cy="10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265500" y="1233175"/>
            <a:ext cx="2201700" cy="21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br>
              <a:rPr lang="en"/>
            </a:br>
            <a:endParaRPr/>
          </a:p>
        </p:txBody>
      </p:sp>
      <p:sp>
        <p:nvSpPr>
          <p:cNvPr id="230" name="Google Shape;230;p32"/>
          <p:cNvSpPr txBox="1"/>
          <p:nvPr>
            <p:ph idx="2" type="body"/>
          </p:nvPr>
        </p:nvSpPr>
        <p:spPr>
          <a:xfrm>
            <a:off x="3970450" y="1012600"/>
            <a:ext cx="39429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Demo source code and references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400"/>
            </a:b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https://github.com/olga-mir/k8s/tree/main/demo/2023-gke-eks-pod-ip-exhaustion</a:t>
            </a:r>
            <a:br>
              <a:rPr lang="en" sz="1400"/>
            </a:br>
            <a:endParaRPr sz="1400"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798" y="2555700"/>
            <a:ext cx="1922200" cy="18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0" y="2150850"/>
            <a:ext cx="5829900" cy="13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Network Model and IPAM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Kubernetes Network Model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74" y="1711050"/>
            <a:ext cx="7979051" cy="11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310896" y="2791725"/>
            <a:ext cx="76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https://kubernetes.io/docs/concepts/services-networking/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10896" y="1129925"/>
            <a:ext cx="61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Every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in a cluster gets its own unique cluster-wide IP address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310896" y="3609150"/>
            <a:ext cx="69249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40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The implementation of this model is left out to CNIs - Container Network Interface, e.g. Cilium, Calico, AWS VPC CNI and more.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74" y="2695013"/>
            <a:ext cx="4935051" cy="197253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Pod IPs</a:t>
            </a:r>
            <a:r>
              <a:rPr lang="en"/>
              <a:t> 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3628800" y="1366238"/>
            <a:ext cx="2615100" cy="71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9" name="Google Shape;89;p15"/>
          <p:cNvGrpSpPr/>
          <p:nvPr/>
        </p:nvGrpSpPr>
        <p:grpSpPr>
          <a:xfrm>
            <a:off x="5265250" y="2632400"/>
            <a:ext cx="3412500" cy="1961275"/>
            <a:chOff x="5539100" y="1548375"/>
            <a:chExt cx="3412500" cy="1961275"/>
          </a:xfrm>
        </p:grpSpPr>
        <p:cxnSp>
          <p:nvCxnSpPr>
            <p:cNvPr id="90" name="Google Shape;90;p15"/>
            <p:cNvCxnSpPr/>
            <p:nvPr/>
          </p:nvCxnSpPr>
          <p:spPr>
            <a:xfrm>
              <a:off x="5539100" y="2425725"/>
              <a:ext cx="3412500" cy="2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5"/>
            <p:cNvCxnSpPr/>
            <p:nvPr/>
          </p:nvCxnSpPr>
          <p:spPr>
            <a:xfrm rot="10800000">
              <a:off x="8594350" y="1608450"/>
              <a:ext cx="0" cy="771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2" name="Google Shape;92;p15"/>
            <p:cNvSpPr txBox="1"/>
            <p:nvPr/>
          </p:nvSpPr>
          <p:spPr>
            <a:xfrm>
              <a:off x="7031900" y="1946400"/>
              <a:ext cx="150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Network view</a:t>
              </a:r>
              <a:endParaRPr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cxnSp>
          <p:nvCxnSpPr>
            <p:cNvPr id="93" name="Google Shape;93;p15"/>
            <p:cNvCxnSpPr/>
            <p:nvPr/>
          </p:nvCxnSpPr>
          <p:spPr>
            <a:xfrm>
              <a:off x="8594350" y="2506575"/>
              <a:ext cx="0" cy="771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4" name="Google Shape;94;p15"/>
            <p:cNvSpPr txBox="1"/>
            <p:nvPr/>
          </p:nvSpPr>
          <p:spPr>
            <a:xfrm>
              <a:off x="7031900" y="2571750"/>
              <a:ext cx="150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k8s</a:t>
              </a:r>
              <a:r>
                <a:rPr lang="en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view</a:t>
              </a:r>
              <a:endParaRPr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5632400" y="2927950"/>
              <a:ext cx="2906400" cy="5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32 max-pods-per-node</a:t>
              </a:r>
              <a:endPara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6" name="Google Shape;96;p15"/>
            <p:cNvSpPr txBox="1"/>
            <p:nvPr/>
          </p:nvSpPr>
          <p:spPr>
            <a:xfrm>
              <a:off x="5897900" y="1548375"/>
              <a:ext cx="264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2^10 - 2 = 1022 </a:t>
              </a:r>
              <a:r>
                <a:rPr lang="en" sz="1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hosts</a:t>
              </a:r>
              <a:endPara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7" name="Google Shape;97;p15"/>
          <p:cNvSpPr txBox="1"/>
          <p:nvPr/>
        </p:nvSpPr>
        <p:spPr>
          <a:xfrm>
            <a:off x="497725" y="2463300"/>
            <a:ext cx="346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 Pod IP range: 100.118.172.0/22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310896" y="1046900"/>
            <a:ext cx="8426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Applicable when `kube-controller-manager` is configured with `--allocate-node-cidrs`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Pod range CIDR is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allocated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when node is created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 least x2 as many IPs reserved as max number of pods per node (6 bits for 32 pods)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Wasted Pod IPs for hostNetwork pods (ouch, all these daemonsets!)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IP Exhaustion (k8s IPAM)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400400" y="1061600"/>
            <a:ext cx="7830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When a new pod triggers a scale-up and there is no more free blocks left in Pod IP space, the result is a failure to provision a </a:t>
            </a:r>
            <a:r>
              <a:rPr lang="en" u="sng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node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00" y="1929437"/>
            <a:ext cx="8408376" cy="270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395500" y="2403550"/>
            <a:ext cx="3205200" cy="123000"/>
          </a:xfrm>
          <a:prstGeom prst="rect">
            <a:avLst/>
          </a:prstGeom>
          <a:solidFill>
            <a:srgbClr val="00FF00">
              <a:alpha val="3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995928" y="3218688"/>
            <a:ext cx="875100" cy="123000"/>
          </a:xfrm>
          <a:prstGeom prst="rect">
            <a:avLst/>
          </a:prstGeom>
          <a:solidFill>
            <a:srgbClr val="00FF00">
              <a:alpha val="3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782700" y="3355848"/>
            <a:ext cx="4778400" cy="123000"/>
          </a:xfrm>
          <a:prstGeom prst="rect">
            <a:avLst/>
          </a:prstGeom>
          <a:solidFill>
            <a:srgbClr val="00FF00">
              <a:alpha val="3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Review current state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Max-pods-per-node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Machine type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Daemonset overhead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Mix of machine types or nodepools with different max-per-node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0" y="2150850"/>
            <a:ext cx="6034500" cy="13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Specific Mitigations - GKE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GKE Setup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260800" y="1152150"/>
            <a:ext cx="5571600" cy="23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IP Range</a:t>
            </a:r>
            <a:endParaRPr sz="1200"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●"/>
            </a:pPr>
            <a:r>
              <a:rPr lang="en" sz="1200"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IPs allocated to VMs (nodes)</a:t>
            </a:r>
            <a:br>
              <a:rPr lang="en" sz="1200"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200"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Secondary IPv4 Ranges </a:t>
            </a:r>
            <a:endParaRPr sz="1200"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●"/>
            </a:pPr>
            <a:r>
              <a:rPr lang="en" sz="1200"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Alias IPs - can be used for services running on a VM</a:t>
            </a:r>
            <a:endParaRPr sz="1200"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●"/>
            </a:pPr>
            <a:r>
              <a:rPr lang="en" sz="1200"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0 - 30 ranges per subnet</a:t>
            </a:r>
            <a:endParaRPr sz="1200"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●"/>
            </a:pPr>
            <a:r>
              <a:rPr lang="en" sz="1200"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In k8s - Pod IPs and ClusterIP services.</a:t>
            </a:r>
            <a:endParaRPr sz="1200"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 sz="1200"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All ranges, both primary and secondary, must be unique across all subnets in the VPC network and in any attached networks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96" y="1152144"/>
            <a:ext cx="2955999" cy="290771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/>
          <p:nvPr/>
        </p:nvSpPr>
        <p:spPr>
          <a:xfrm>
            <a:off x="310950" y="3349450"/>
            <a:ext cx="2955900" cy="71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1150" y="3508650"/>
            <a:ext cx="4997048" cy="11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8s-template">
  <a:themeElements>
    <a:clrScheme name="Simple Light">
      <a:dk1>
        <a:srgbClr val="053F74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