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62" r:id="rId4"/>
    <p:sldId id="258" r:id="rId5"/>
    <p:sldId id="259"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5EE"/>
    <a:srgbClr val="B26A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966" autoAdjust="0"/>
  </p:normalViewPr>
  <p:slideViewPr>
    <p:cSldViewPr snapToGrid="0">
      <p:cViewPr varScale="1">
        <p:scale>
          <a:sx n="61" d="100"/>
          <a:sy n="61" d="100"/>
        </p:scale>
        <p:origin x="87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FA768-A250-482F-95B8-BA955B24C287}" type="datetimeFigureOut">
              <a:rPr lang="en-US" smtClean="0"/>
              <a:t>7/20/2017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4F7429-0B38-4B50-80A6-F0EDC54DC1D7}" type="slidenum">
              <a:rPr lang="en-US" smtClean="0"/>
              <a:t>‹#›</a:t>
            </a:fld>
            <a:endParaRPr lang="en-US"/>
          </a:p>
        </p:txBody>
      </p:sp>
    </p:spTree>
    <p:extLst>
      <p:ext uri="{BB962C8B-B14F-4D97-AF65-F5344CB8AC3E}">
        <p14:creationId xmlns:p14="http://schemas.microsoft.com/office/powerpoint/2010/main" val="648676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4F7429-0B38-4B50-80A6-F0EDC54DC1D7}" type="slidenum">
              <a:rPr lang="en-US" smtClean="0"/>
              <a:t>3</a:t>
            </a:fld>
            <a:endParaRPr lang="en-US"/>
          </a:p>
        </p:txBody>
      </p:sp>
    </p:spTree>
    <p:extLst>
      <p:ext uri="{BB962C8B-B14F-4D97-AF65-F5344CB8AC3E}">
        <p14:creationId xmlns:p14="http://schemas.microsoft.com/office/powerpoint/2010/main" val="3468601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Lack</a:t>
            </a:r>
            <a:r>
              <a:rPr lang="en-US" baseline="0" dirty="0" smtClean="0"/>
              <a:t> of communication is always someone ELSE’s fault. Event </a:t>
            </a:r>
            <a:r>
              <a:rPr lang="en-US" baseline="0" dirty="0" smtClean="0"/>
              <a:t>Storming </a:t>
            </a:r>
            <a:r>
              <a:rPr lang="en-US" baseline="0" dirty="0" smtClean="0"/>
              <a:t>allows EVERYONE an opportunity to be good </a:t>
            </a:r>
            <a:r>
              <a:rPr lang="en-US" baseline="0" dirty="0" smtClean="0"/>
              <a:t>communicators</a:t>
            </a:r>
          </a:p>
          <a:p>
            <a:r>
              <a:rPr lang="en-US" sz="1200" b="0" kern="1200" dirty="0" smtClean="0">
                <a:solidFill>
                  <a:schemeClr val="tx1"/>
                </a:solidFill>
                <a:effectLst/>
                <a:latin typeface="+mn-lt"/>
                <a:ea typeface="+mn-ea"/>
                <a:cs typeface="+mn-cs"/>
              </a:rPr>
              <a:t>high level of details leads to better estimates</a:t>
            </a:r>
            <a:endParaRPr lang="en-US" baseline="0" dirty="0" smtClean="0"/>
          </a:p>
          <a:p>
            <a:r>
              <a:rPr lang="en-US" sz="1200" b="0" kern="1200" dirty="0" smtClean="0">
                <a:solidFill>
                  <a:schemeClr val="tx1"/>
                </a:solidFill>
                <a:effectLst/>
                <a:latin typeface="+mn-lt"/>
                <a:ea typeface="+mn-ea"/>
                <a:cs typeface="+mn-cs"/>
              </a:rPr>
              <a:t>“Create a simple table with estimation units for each component type that you will need to implement. This will take the guesswork out of estimates and provide science around the process of creating estimations of effort.” – from “</a:t>
            </a:r>
            <a:r>
              <a:rPr lang="en-US" sz="1200" b="1" kern="1200" dirty="0" smtClean="0">
                <a:solidFill>
                  <a:schemeClr val="tx1"/>
                </a:solidFill>
                <a:effectLst/>
                <a:latin typeface="+mn-lt"/>
                <a:ea typeface="+mn-ea"/>
                <a:cs typeface="+mn-cs"/>
              </a:rPr>
              <a:t>Managing DDD on an Agile Project”</a:t>
            </a:r>
            <a:r>
              <a:rPr lang="en-US" sz="1200" b="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EB4F7429-0B38-4B50-80A6-F0EDC54DC1D7}" type="slidenum">
              <a:rPr lang="en-US" smtClean="0"/>
              <a:t>4</a:t>
            </a:fld>
            <a:endParaRPr lang="en-US"/>
          </a:p>
        </p:txBody>
      </p:sp>
    </p:spTree>
    <p:extLst>
      <p:ext uri="{BB962C8B-B14F-4D97-AF65-F5344CB8AC3E}">
        <p14:creationId xmlns:p14="http://schemas.microsoft.com/office/powerpoint/2010/main" val="3571591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Identify</a:t>
            </a:r>
            <a:r>
              <a:rPr lang="en-US" baseline="0" dirty="0" smtClean="0"/>
              <a:t> Events</a:t>
            </a:r>
          </a:p>
          <a:p>
            <a:r>
              <a:rPr lang="en-US" baseline="0" dirty="0" smtClean="0"/>
              <a:t>Define Commands and affected Aggregates</a:t>
            </a:r>
          </a:p>
          <a:p>
            <a:r>
              <a:rPr lang="en-US" baseline="0" dirty="0" smtClean="0"/>
              <a:t>Draw </a:t>
            </a:r>
            <a:r>
              <a:rPr lang="en-US" baseline="0" dirty="0" smtClean="0"/>
              <a:t>boundaries</a:t>
            </a:r>
          </a:p>
          <a:p>
            <a:r>
              <a:rPr lang="en-US" sz="1200" b="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EB4F7429-0B38-4B50-80A6-F0EDC54DC1D7}" type="slidenum">
              <a:rPr lang="en-US" smtClean="0"/>
              <a:t>5</a:t>
            </a:fld>
            <a:endParaRPr lang="en-US"/>
          </a:p>
        </p:txBody>
      </p:sp>
    </p:spTree>
    <p:extLst>
      <p:ext uri="{BB962C8B-B14F-4D97-AF65-F5344CB8AC3E}">
        <p14:creationId xmlns:p14="http://schemas.microsoft.com/office/powerpoint/2010/main" val="1758006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CD4A4E-8DD4-4CD8-B136-C6C92AA9A3A0}" type="datetimeFigureOut">
              <a:rPr lang="en-US" smtClean="0"/>
              <a:t>7/20/2017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A5A358-91D0-465E-B1A8-9C24A5A0FAF4}" type="slidenum">
              <a:rPr lang="en-US" smtClean="0"/>
              <a:t>‹#›</a:t>
            </a:fld>
            <a:endParaRPr lang="en-US"/>
          </a:p>
        </p:txBody>
      </p:sp>
    </p:spTree>
    <p:extLst>
      <p:ext uri="{BB962C8B-B14F-4D97-AF65-F5344CB8AC3E}">
        <p14:creationId xmlns:p14="http://schemas.microsoft.com/office/powerpoint/2010/main" val="1441851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CD4A4E-8DD4-4CD8-B136-C6C92AA9A3A0}" type="datetimeFigureOut">
              <a:rPr lang="en-US" smtClean="0"/>
              <a:t>7/20/2017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A5A358-91D0-465E-B1A8-9C24A5A0FAF4}" type="slidenum">
              <a:rPr lang="en-US" smtClean="0"/>
              <a:t>‹#›</a:t>
            </a:fld>
            <a:endParaRPr lang="en-US"/>
          </a:p>
        </p:txBody>
      </p:sp>
    </p:spTree>
    <p:extLst>
      <p:ext uri="{BB962C8B-B14F-4D97-AF65-F5344CB8AC3E}">
        <p14:creationId xmlns:p14="http://schemas.microsoft.com/office/powerpoint/2010/main" val="2456697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CD4A4E-8DD4-4CD8-B136-C6C92AA9A3A0}" type="datetimeFigureOut">
              <a:rPr lang="en-US" smtClean="0"/>
              <a:t>7/20/2017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A5A358-91D0-465E-B1A8-9C24A5A0FAF4}" type="slidenum">
              <a:rPr lang="en-US" smtClean="0"/>
              <a:t>‹#›</a:t>
            </a:fld>
            <a:endParaRPr lang="en-US"/>
          </a:p>
        </p:txBody>
      </p:sp>
    </p:spTree>
    <p:extLst>
      <p:ext uri="{BB962C8B-B14F-4D97-AF65-F5344CB8AC3E}">
        <p14:creationId xmlns:p14="http://schemas.microsoft.com/office/powerpoint/2010/main" val="120954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CD4A4E-8DD4-4CD8-B136-C6C92AA9A3A0}" type="datetimeFigureOut">
              <a:rPr lang="en-US" smtClean="0"/>
              <a:t>7/20/2017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A5A358-91D0-465E-B1A8-9C24A5A0FAF4}" type="slidenum">
              <a:rPr lang="en-US" smtClean="0"/>
              <a:t>‹#›</a:t>
            </a:fld>
            <a:endParaRPr lang="en-US"/>
          </a:p>
        </p:txBody>
      </p:sp>
    </p:spTree>
    <p:extLst>
      <p:ext uri="{BB962C8B-B14F-4D97-AF65-F5344CB8AC3E}">
        <p14:creationId xmlns:p14="http://schemas.microsoft.com/office/powerpoint/2010/main" val="1808741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CD4A4E-8DD4-4CD8-B136-C6C92AA9A3A0}" type="datetimeFigureOut">
              <a:rPr lang="en-US" smtClean="0"/>
              <a:t>7/20/2017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A5A358-91D0-465E-B1A8-9C24A5A0FAF4}" type="slidenum">
              <a:rPr lang="en-US" smtClean="0"/>
              <a:t>‹#›</a:t>
            </a:fld>
            <a:endParaRPr lang="en-US"/>
          </a:p>
        </p:txBody>
      </p:sp>
    </p:spTree>
    <p:extLst>
      <p:ext uri="{BB962C8B-B14F-4D97-AF65-F5344CB8AC3E}">
        <p14:creationId xmlns:p14="http://schemas.microsoft.com/office/powerpoint/2010/main" val="1794673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CD4A4E-8DD4-4CD8-B136-C6C92AA9A3A0}" type="datetimeFigureOut">
              <a:rPr lang="en-US" smtClean="0"/>
              <a:t>7/20/2017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A5A358-91D0-465E-B1A8-9C24A5A0FAF4}" type="slidenum">
              <a:rPr lang="en-US" smtClean="0"/>
              <a:t>‹#›</a:t>
            </a:fld>
            <a:endParaRPr lang="en-US"/>
          </a:p>
        </p:txBody>
      </p:sp>
    </p:spTree>
    <p:extLst>
      <p:ext uri="{BB962C8B-B14F-4D97-AF65-F5344CB8AC3E}">
        <p14:creationId xmlns:p14="http://schemas.microsoft.com/office/powerpoint/2010/main" val="3389996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CD4A4E-8DD4-4CD8-B136-C6C92AA9A3A0}" type="datetimeFigureOut">
              <a:rPr lang="en-US" smtClean="0"/>
              <a:t>7/20/2017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A5A358-91D0-465E-B1A8-9C24A5A0FAF4}" type="slidenum">
              <a:rPr lang="en-US" smtClean="0"/>
              <a:t>‹#›</a:t>
            </a:fld>
            <a:endParaRPr lang="en-US"/>
          </a:p>
        </p:txBody>
      </p:sp>
    </p:spTree>
    <p:extLst>
      <p:ext uri="{BB962C8B-B14F-4D97-AF65-F5344CB8AC3E}">
        <p14:creationId xmlns:p14="http://schemas.microsoft.com/office/powerpoint/2010/main" val="900884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CD4A4E-8DD4-4CD8-B136-C6C92AA9A3A0}" type="datetimeFigureOut">
              <a:rPr lang="en-US" smtClean="0"/>
              <a:t>7/20/2017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A5A358-91D0-465E-B1A8-9C24A5A0FAF4}" type="slidenum">
              <a:rPr lang="en-US" smtClean="0"/>
              <a:t>‹#›</a:t>
            </a:fld>
            <a:endParaRPr lang="en-US"/>
          </a:p>
        </p:txBody>
      </p:sp>
    </p:spTree>
    <p:extLst>
      <p:ext uri="{BB962C8B-B14F-4D97-AF65-F5344CB8AC3E}">
        <p14:creationId xmlns:p14="http://schemas.microsoft.com/office/powerpoint/2010/main" val="2498475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CD4A4E-8DD4-4CD8-B136-C6C92AA9A3A0}" type="datetimeFigureOut">
              <a:rPr lang="en-US" smtClean="0"/>
              <a:t>7/20/2017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A5A358-91D0-465E-B1A8-9C24A5A0FAF4}" type="slidenum">
              <a:rPr lang="en-US" smtClean="0"/>
              <a:t>‹#›</a:t>
            </a:fld>
            <a:endParaRPr lang="en-US"/>
          </a:p>
        </p:txBody>
      </p:sp>
    </p:spTree>
    <p:extLst>
      <p:ext uri="{BB962C8B-B14F-4D97-AF65-F5344CB8AC3E}">
        <p14:creationId xmlns:p14="http://schemas.microsoft.com/office/powerpoint/2010/main" val="4249075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CD4A4E-8DD4-4CD8-B136-C6C92AA9A3A0}" type="datetimeFigureOut">
              <a:rPr lang="en-US" smtClean="0"/>
              <a:t>7/20/2017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A5A358-91D0-465E-B1A8-9C24A5A0FAF4}" type="slidenum">
              <a:rPr lang="en-US" smtClean="0"/>
              <a:t>‹#›</a:t>
            </a:fld>
            <a:endParaRPr lang="en-US"/>
          </a:p>
        </p:txBody>
      </p:sp>
    </p:spTree>
    <p:extLst>
      <p:ext uri="{BB962C8B-B14F-4D97-AF65-F5344CB8AC3E}">
        <p14:creationId xmlns:p14="http://schemas.microsoft.com/office/powerpoint/2010/main" val="4138435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CD4A4E-8DD4-4CD8-B136-C6C92AA9A3A0}" type="datetimeFigureOut">
              <a:rPr lang="en-US" smtClean="0"/>
              <a:t>7/20/2017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A5A358-91D0-465E-B1A8-9C24A5A0FAF4}" type="slidenum">
              <a:rPr lang="en-US" smtClean="0"/>
              <a:t>‹#›</a:t>
            </a:fld>
            <a:endParaRPr lang="en-US"/>
          </a:p>
        </p:txBody>
      </p:sp>
    </p:spTree>
    <p:extLst>
      <p:ext uri="{BB962C8B-B14F-4D97-AF65-F5344CB8AC3E}">
        <p14:creationId xmlns:p14="http://schemas.microsoft.com/office/powerpoint/2010/main" val="505209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CD4A4E-8DD4-4CD8-B136-C6C92AA9A3A0}" type="datetimeFigureOut">
              <a:rPr lang="en-US" smtClean="0"/>
              <a:t>7/20/2017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A5A358-91D0-465E-B1A8-9C24A5A0FAF4}" type="slidenum">
              <a:rPr lang="en-US" smtClean="0"/>
              <a:t>‹#›</a:t>
            </a:fld>
            <a:endParaRPr lang="en-US"/>
          </a:p>
        </p:txBody>
      </p:sp>
    </p:spTree>
    <p:extLst>
      <p:ext uri="{BB962C8B-B14F-4D97-AF65-F5344CB8AC3E}">
        <p14:creationId xmlns:p14="http://schemas.microsoft.com/office/powerpoint/2010/main" val="3680012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s://medium.com/@KevinHoffman/migrating-apps-to-the-cloud-shunting-the-event-stream-8c2f6f309242" TargetMode="External"/><Relationship Id="rId7" Type="http://schemas.openxmlformats.org/officeDocument/2006/relationships/image" Target="../media/image2.jpg"/><Relationship Id="rId2" Type="http://schemas.openxmlformats.org/officeDocument/2006/relationships/hyperlink" Target="https://www.amazon.com/Domain-Driven-Design-Distilled-Vaughn-Vernon/dp/0134434420" TargetMode="External"/><Relationship Id="rId1" Type="http://schemas.openxmlformats.org/officeDocument/2006/relationships/slideLayout" Target="../slideLayouts/slideLayout9.xml"/><Relationship Id="rId6" Type="http://schemas.openxmlformats.org/officeDocument/2006/relationships/hyperlink" Target="https://vaughnvernon.co/?p=879" TargetMode="External"/><Relationship Id="rId5" Type="http://schemas.openxmlformats.org/officeDocument/2006/relationships/hyperlink" Target="https://docs.microsoft.com/en-us/dotnet/standard/microservices-architecture/architect-microservice-container-applications/data-sovereignty-per-microservice" TargetMode="External"/><Relationship Id="rId4" Type="http://schemas.openxmlformats.org/officeDocument/2006/relationships/hyperlink" Target="https://leanpub.com/introducing_eventstorm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Event Shunting </a:t>
            </a:r>
            <a:br>
              <a:rPr lang="en-US" dirty="0" smtClean="0"/>
            </a:br>
            <a:r>
              <a:rPr lang="en-US" dirty="0" smtClean="0"/>
              <a:t>and</a:t>
            </a:r>
            <a:br>
              <a:rPr lang="en-US" dirty="0" smtClean="0"/>
            </a:br>
            <a:r>
              <a:rPr lang="en-US" dirty="0" smtClean="0"/>
              <a:t> Event Storming</a:t>
            </a:r>
            <a:endParaRPr lang="en-US" dirty="0"/>
          </a:p>
        </p:txBody>
      </p:sp>
      <p:sp>
        <p:nvSpPr>
          <p:cNvPr id="3" name="Subtitle 2"/>
          <p:cNvSpPr>
            <a:spLocks noGrp="1"/>
          </p:cNvSpPr>
          <p:nvPr>
            <p:ph type="subTitle" idx="1"/>
          </p:nvPr>
        </p:nvSpPr>
        <p:spPr/>
        <p:txBody>
          <a:bodyPr/>
          <a:lstStyle/>
          <a:p>
            <a:r>
              <a:rPr lang="en-US" dirty="0" smtClean="0"/>
              <a:t>(what  PAL had only just barely covered)</a:t>
            </a:r>
            <a:endParaRPr lang="en-US" dirty="0"/>
          </a:p>
        </p:txBody>
      </p:sp>
    </p:spTree>
    <p:extLst>
      <p:ext uri="{BB962C8B-B14F-4D97-AF65-F5344CB8AC3E}">
        <p14:creationId xmlns:p14="http://schemas.microsoft.com/office/powerpoint/2010/main" val="21670465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166" y="74416"/>
            <a:ext cx="5865330" cy="789880"/>
          </a:xfrm>
        </p:spPr>
        <p:txBody>
          <a:bodyPr/>
          <a:lstStyle/>
          <a:p>
            <a:r>
              <a:rPr lang="en-US" b="1" dirty="0" smtClean="0"/>
              <a:t>Event Shunting</a:t>
            </a:r>
            <a:endParaRPr lang="en-US" b="1" dirty="0"/>
          </a:p>
        </p:txBody>
      </p:sp>
      <p:sp>
        <p:nvSpPr>
          <p:cNvPr id="3" name="Content Placeholder 2"/>
          <p:cNvSpPr>
            <a:spLocks noGrp="1"/>
          </p:cNvSpPr>
          <p:nvPr>
            <p:ph type="body" sz="half" idx="2"/>
          </p:nvPr>
        </p:nvSpPr>
        <p:spPr>
          <a:xfrm>
            <a:off x="526637" y="1344873"/>
            <a:ext cx="4765882" cy="4516177"/>
          </a:xfrm>
        </p:spPr>
        <p:txBody>
          <a:bodyPr>
            <a:noAutofit/>
          </a:bodyPr>
          <a:lstStyle/>
          <a:p>
            <a:pPr marL="285750" indent="-285750">
              <a:buFont typeface="Arial" panose="020B0604020202020204" pitchFamily="34" charset="0"/>
              <a:buChar char="•"/>
            </a:pPr>
            <a:r>
              <a:rPr lang="en-US" sz="2300" dirty="0" smtClean="0"/>
              <a:t>Shunt (UK) aka Switch (US)</a:t>
            </a:r>
          </a:p>
          <a:p>
            <a:pPr marL="285750" indent="-285750">
              <a:buFont typeface="Arial" panose="020B0604020202020204" pitchFamily="34" charset="0"/>
              <a:buChar char="•"/>
            </a:pPr>
            <a:r>
              <a:rPr lang="en-US" sz="2300" dirty="0" smtClean="0"/>
              <a:t>Shunt is temporary solution which replaces a de-commissioned ‘monolith’ and emits relevant messages using </a:t>
            </a:r>
            <a:r>
              <a:rPr lang="en-US" sz="2300" b="1" dirty="0" smtClean="0"/>
              <a:t>legacy format</a:t>
            </a:r>
            <a:r>
              <a:rPr lang="en-US" sz="2300" dirty="0" smtClean="0"/>
              <a:t>.</a:t>
            </a:r>
          </a:p>
          <a:p>
            <a:pPr marL="285750" indent="-285750">
              <a:buFont typeface="Arial" panose="020B0604020202020204" pitchFamily="34" charset="0"/>
              <a:buChar char="•"/>
            </a:pPr>
            <a:r>
              <a:rPr lang="en-US" sz="2300" dirty="0" smtClean="0"/>
              <a:t>Allows to replace one legacy application at a time without disrupting an entire ecosystem</a:t>
            </a:r>
          </a:p>
          <a:p>
            <a:pPr marL="285750" indent="-285750">
              <a:buFont typeface="Arial" panose="020B0604020202020204" pitchFamily="34" charset="0"/>
              <a:buChar char="•"/>
            </a:pPr>
            <a:r>
              <a:rPr lang="en-US" sz="2300" dirty="0" smtClean="0"/>
              <a:t>Easy to write </a:t>
            </a:r>
          </a:p>
          <a:p>
            <a:pPr marL="285750" indent="-285750">
              <a:buFont typeface="Arial" panose="020B0604020202020204" pitchFamily="34" charset="0"/>
              <a:buChar char="•"/>
            </a:pPr>
            <a:r>
              <a:rPr lang="en-US" sz="2300" dirty="0" smtClean="0"/>
              <a:t>Shunts are removed when they are no longer needed – “</a:t>
            </a:r>
            <a:r>
              <a:rPr lang="en-US" sz="2300" dirty="0"/>
              <a:t>like picking up traffic diversion cones when the construction is </a:t>
            </a:r>
            <a:r>
              <a:rPr lang="en-US" sz="2300" dirty="0" smtClean="0"/>
              <a:t>done”</a:t>
            </a:r>
            <a:endParaRPr lang="en-US" sz="2300" dirty="0"/>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rcRect l="3250" r="3250"/>
          <a:stretch>
            <a:fillRect/>
          </a:stretch>
        </p:blipFill>
        <p:spPr>
          <a:xfrm>
            <a:off x="5605670" y="987425"/>
            <a:ext cx="5749718" cy="4873625"/>
          </a:xfrm>
        </p:spPr>
      </p:pic>
    </p:spTree>
    <p:extLst>
      <p:ext uri="{BB962C8B-B14F-4D97-AF65-F5344CB8AC3E}">
        <p14:creationId xmlns:p14="http://schemas.microsoft.com/office/powerpoint/2010/main" val="4078111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808074"/>
          </a:xfrm>
        </p:spPr>
        <p:txBody>
          <a:bodyPr/>
          <a:lstStyle/>
          <a:p>
            <a:r>
              <a:rPr lang="en-US" b="1" dirty="0" smtClean="0"/>
              <a:t>Event Storming</a:t>
            </a:r>
            <a:endParaRPr lang="en-US" b="1" dirty="0"/>
          </a:p>
        </p:txBody>
      </p:sp>
      <p:sp>
        <p:nvSpPr>
          <p:cNvPr id="4" name="Text Placeholder 3"/>
          <p:cNvSpPr>
            <a:spLocks noGrp="1"/>
          </p:cNvSpPr>
          <p:nvPr>
            <p:ph type="body" sz="half" idx="2"/>
          </p:nvPr>
        </p:nvSpPr>
        <p:spPr>
          <a:xfrm>
            <a:off x="839788" y="1465038"/>
            <a:ext cx="4383565" cy="4403950"/>
          </a:xfrm>
        </p:spPr>
        <p:txBody>
          <a:bodyPr>
            <a:normAutofit fontScale="85000" lnSpcReduction="10000"/>
          </a:bodyPr>
          <a:lstStyle/>
          <a:p>
            <a:endParaRPr lang="en-US" sz="2500" dirty="0" smtClean="0"/>
          </a:p>
          <a:p>
            <a:pPr marL="342900" indent="-342900">
              <a:buFont typeface="Arial" panose="020B0604020202020204" pitchFamily="34" charset="0"/>
              <a:buChar char="•"/>
            </a:pPr>
            <a:r>
              <a:rPr lang="en-US" sz="2500" dirty="0" smtClean="0"/>
              <a:t>Martin Fowler defined </a:t>
            </a:r>
            <a:r>
              <a:rPr lang="en-US" sz="2500" dirty="0" smtClean="0"/>
              <a:t>“</a:t>
            </a:r>
            <a:r>
              <a:rPr lang="en-US" sz="2500" dirty="0" smtClean="0"/>
              <a:t>Domain </a:t>
            </a:r>
            <a:r>
              <a:rPr lang="en-US" sz="2500" dirty="0" smtClean="0"/>
              <a:t>Event” in </a:t>
            </a:r>
            <a:r>
              <a:rPr lang="en-US" sz="2500" dirty="0" smtClean="0"/>
              <a:t>2005 </a:t>
            </a:r>
            <a:endParaRPr lang="en-US" sz="2500" dirty="0"/>
          </a:p>
          <a:p>
            <a:pPr marL="342900" indent="-342900">
              <a:buFont typeface="Arial" panose="020B0604020202020204" pitchFamily="34" charset="0"/>
              <a:buChar char="•"/>
            </a:pPr>
            <a:r>
              <a:rPr lang="en-US" sz="2500" dirty="0"/>
              <a:t>Alberto </a:t>
            </a:r>
            <a:r>
              <a:rPr lang="en-US" sz="2500" dirty="0" err="1" smtClean="0"/>
              <a:t>Brandolini</a:t>
            </a:r>
            <a:r>
              <a:rPr lang="en-US" sz="2500" dirty="0" smtClean="0"/>
              <a:t> </a:t>
            </a:r>
            <a:r>
              <a:rPr lang="en-US" sz="2500" dirty="0" smtClean="0"/>
              <a:t>first described </a:t>
            </a:r>
            <a:r>
              <a:rPr lang="en-US" sz="2500" dirty="0" smtClean="0"/>
              <a:t>Event Storming in </a:t>
            </a:r>
            <a:r>
              <a:rPr lang="en-US" sz="2500" dirty="0" smtClean="0"/>
              <a:t>2013 </a:t>
            </a:r>
            <a:endParaRPr lang="en-US" sz="2500" dirty="0"/>
          </a:p>
          <a:p>
            <a:pPr marL="342900" indent="-342900">
              <a:buFont typeface="Arial" panose="020B0604020202020204" pitchFamily="34" charset="0"/>
              <a:buChar char="•"/>
            </a:pPr>
            <a:r>
              <a:rPr lang="en-US" sz="2500" dirty="0" smtClean="0"/>
              <a:t>Lightweight and low-cost method for business process modeling and requirements </a:t>
            </a:r>
            <a:r>
              <a:rPr lang="en-US" sz="2500" dirty="0" smtClean="0"/>
              <a:t>engineering </a:t>
            </a:r>
            <a:endParaRPr lang="en-US" sz="2500" dirty="0" smtClean="0"/>
          </a:p>
          <a:p>
            <a:pPr marL="342900" indent="-342900">
              <a:buFont typeface="Arial" panose="020B0604020202020204" pitchFamily="34" charset="0"/>
              <a:buChar char="•"/>
            </a:pPr>
            <a:r>
              <a:rPr lang="en-US" sz="2500" dirty="0" smtClean="0"/>
              <a:t>Domain experts + engineers (</a:t>
            </a:r>
            <a:r>
              <a:rPr lang="en-US" sz="2500" dirty="0" smtClean="0"/>
              <a:t>6-8 people) </a:t>
            </a:r>
            <a:r>
              <a:rPr lang="en-US" sz="2500" dirty="0" smtClean="0"/>
              <a:t>meet for 1-2 hours discovering domain </a:t>
            </a:r>
            <a:r>
              <a:rPr lang="en-US" sz="2500" dirty="0" smtClean="0"/>
              <a:t>events </a:t>
            </a:r>
            <a:endParaRPr lang="en-US" sz="2500" dirty="0" smtClean="0"/>
          </a:p>
          <a:p>
            <a:pPr marL="342900" indent="-342900">
              <a:buFont typeface="Arial" panose="020B0604020202020204" pitchFamily="34" charset="0"/>
              <a:buChar char="•"/>
            </a:pPr>
            <a:r>
              <a:rPr lang="en-US" sz="2500" dirty="0" smtClean="0"/>
              <a:t>Using any open space + color-coded sticky </a:t>
            </a:r>
            <a:r>
              <a:rPr lang="en-US" sz="2500" dirty="0" smtClean="0"/>
              <a:t>notes to document the findings.</a:t>
            </a:r>
            <a:endParaRPr lang="en-US" sz="2500" dirty="0"/>
          </a:p>
          <a:p>
            <a:endParaRPr lang="en-US" dirty="0"/>
          </a:p>
        </p:txBody>
      </p:sp>
      <p:sp>
        <p:nvSpPr>
          <p:cNvPr id="5" name="Folded Corner 4"/>
          <p:cNvSpPr/>
          <p:nvPr/>
        </p:nvSpPr>
        <p:spPr>
          <a:xfrm>
            <a:off x="6061554" y="543486"/>
            <a:ext cx="914400" cy="914400"/>
          </a:xfrm>
          <a:prstGeom prst="foldedCorne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lded Corner 6"/>
          <p:cNvSpPr/>
          <p:nvPr/>
        </p:nvSpPr>
        <p:spPr>
          <a:xfrm>
            <a:off x="6061554" y="1784087"/>
            <a:ext cx="914400" cy="91440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lded Corner 8"/>
          <p:cNvSpPr/>
          <p:nvPr/>
        </p:nvSpPr>
        <p:spPr>
          <a:xfrm>
            <a:off x="6061554" y="3024688"/>
            <a:ext cx="914400" cy="914400"/>
          </a:xfrm>
          <a:prstGeom prst="foldedCorner">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olded Corner 9"/>
          <p:cNvSpPr/>
          <p:nvPr/>
        </p:nvSpPr>
        <p:spPr>
          <a:xfrm>
            <a:off x="6061554" y="4265289"/>
            <a:ext cx="914400" cy="914400"/>
          </a:xfrm>
          <a:prstGeom prst="foldedCorner">
            <a:avLst/>
          </a:prstGeom>
          <a:solidFill>
            <a:srgbClr val="B26A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olded Corner 10"/>
          <p:cNvSpPr/>
          <p:nvPr/>
        </p:nvSpPr>
        <p:spPr>
          <a:xfrm>
            <a:off x="6061554" y="5505890"/>
            <a:ext cx="914400" cy="914400"/>
          </a:xfrm>
          <a:prstGeom prst="foldedCorner">
            <a:avLst/>
          </a:prstGeom>
          <a:solidFill>
            <a:srgbClr val="FFD5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262038" y="818707"/>
            <a:ext cx="4774018" cy="646331"/>
          </a:xfrm>
          <a:prstGeom prst="rect">
            <a:avLst/>
          </a:prstGeom>
          <a:noFill/>
        </p:spPr>
        <p:txBody>
          <a:bodyPr wrap="square" rtlCol="0">
            <a:spAutoFit/>
          </a:bodyPr>
          <a:lstStyle/>
          <a:p>
            <a:r>
              <a:rPr lang="en-US" dirty="0" smtClean="0"/>
              <a:t>Domain Event: asynchronous transactional message </a:t>
            </a:r>
            <a:endParaRPr lang="en-US" dirty="0"/>
          </a:p>
        </p:txBody>
      </p:sp>
      <p:sp>
        <p:nvSpPr>
          <p:cNvPr id="13" name="Rectangle 12"/>
          <p:cNvSpPr/>
          <p:nvPr/>
        </p:nvSpPr>
        <p:spPr>
          <a:xfrm>
            <a:off x="7262038" y="2329155"/>
            <a:ext cx="1951175" cy="369332"/>
          </a:xfrm>
          <a:prstGeom prst="rect">
            <a:avLst/>
          </a:prstGeom>
        </p:spPr>
        <p:txBody>
          <a:bodyPr wrap="none">
            <a:spAutoFit/>
          </a:bodyPr>
          <a:lstStyle/>
          <a:p>
            <a:r>
              <a:rPr lang="en-US" dirty="0" smtClean="0"/>
              <a:t>Command (Action)</a:t>
            </a:r>
            <a:endParaRPr lang="en-US" dirty="0"/>
          </a:p>
        </p:txBody>
      </p:sp>
      <p:sp>
        <p:nvSpPr>
          <p:cNvPr id="14" name="Rectangle 13"/>
          <p:cNvSpPr/>
          <p:nvPr/>
        </p:nvSpPr>
        <p:spPr>
          <a:xfrm>
            <a:off x="7220177" y="3292175"/>
            <a:ext cx="4950714" cy="646331"/>
          </a:xfrm>
          <a:prstGeom prst="rect">
            <a:avLst/>
          </a:prstGeom>
        </p:spPr>
        <p:txBody>
          <a:bodyPr wrap="none">
            <a:spAutoFit/>
          </a:bodyPr>
          <a:lstStyle/>
          <a:p>
            <a:r>
              <a:rPr lang="en-US" dirty="0" smtClean="0"/>
              <a:t>Aggregate: “a </a:t>
            </a:r>
            <a:r>
              <a:rPr lang="en-US" dirty="0"/>
              <a:t>cluster of associated objects that </a:t>
            </a:r>
            <a:endParaRPr lang="en-US" dirty="0" smtClean="0"/>
          </a:p>
          <a:p>
            <a:r>
              <a:rPr lang="en-US" dirty="0" smtClean="0"/>
              <a:t>we </a:t>
            </a:r>
            <a:r>
              <a:rPr lang="en-US" dirty="0"/>
              <a:t>treat as a unit for the purpose of data </a:t>
            </a:r>
            <a:r>
              <a:rPr lang="en-US" dirty="0" smtClean="0"/>
              <a:t>changes”</a:t>
            </a:r>
            <a:endParaRPr lang="en-US" dirty="0"/>
          </a:p>
        </p:txBody>
      </p:sp>
      <p:sp>
        <p:nvSpPr>
          <p:cNvPr id="15" name="Rectangle 14"/>
          <p:cNvSpPr/>
          <p:nvPr/>
        </p:nvSpPr>
        <p:spPr>
          <a:xfrm>
            <a:off x="7262038" y="4858569"/>
            <a:ext cx="1900970" cy="369332"/>
          </a:xfrm>
          <a:prstGeom prst="rect">
            <a:avLst/>
          </a:prstGeom>
        </p:spPr>
        <p:txBody>
          <a:bodyPr wrap="none">
            <a:spAutoFit/>
          </a:bodyPr>
          <a:lstStyle/>
          <a:p>
            <a:r>
              <a:rPr lang="en-US" dirty="0" smtClean="0"/>
              <a:t>Problem (hotspot)</a:t>
            </a:r>
            <a:endParaRPr lang="en-US" dirty="0"/>
          </a:p>
        </p:txBody>
      </p:sp>
      <p:sp>
        <p:nvSpPr>
          <p:cNvPr id="16" name="Rectangle 15"/>
          <p:cNvSpPr/>
          <p:nvPr/>
        </p:nvSpPr>
        <p:spPr>
          <a:xfrm>
            <a:off x="7262038" y="5868988"/>
            <a:ext cx="1569212" cy="369332"/>
          </a:xfrm>
          <a:prstGeom prst="rect">
            <a:avLst/>
          </a:prstGeom>
        </p:spPr>
        <p:txBody>
          <a:bodyPr wrap="none">
            <a:spAutoFit/>
          </a:bodyPr>
          <a:lstStyle/>
          <a:p>
            <a:r>
              <a:rPr lang="en-US" dirty="0" smtClean="0"/>
              <a:t>Consequences</a:t>
            </a:r>
            <a:endParaRPr lang="en-US" dirty="0"/>
          </a:p>
        </p:txBody>
      </p:sp>
    </p:spTree>
    <p:extLst>
      <p:ext uri="{BB962C8B-B14F-4D97-AF65-F5344CB8AC3E}">
        <p14:creationId xmlns:p14="http://schemas.microsoft.com/office/powerpoint/2010/main" val="32623954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240" y="457200"/>
            <a:ext cx="4086785" cy="1101003"/>
          </a:xfrm>
        </p:spPr>
        <p:txBody>
          <a:bodyPr/>
          <a:lstStyle/>
          <a:p>
            <a:r>
              <a:rPr lang="en-US" b="1" dirty="0" smtClean="0"/>
              <a:t>Event Storming is </a:t>
            </a:r>
            <a:r>
              <a:rPr lang="en-US" b="1" dirty="0" smtClean="0"/>
              <a:t>Useful Because</a:t>
            </a:r>
            <a:r>
              <a:rPr lang="en-US" b="1" dirty="0" smtClean="0"/>
              <a:t>…</a:t>
            </a:r>
            <a:endParaRPr lang="en-US" b="1" dirty="0"/>
          </a:p>
        </p:txBody>
      </p:sp>
      <p:sp>
        <p:nvSpPr>
          <p:cNvPr id="4" name="Text Placeholder 3"/>
          <p:cNvSpPr>
            <a:spLocks noGrp="1"/>
          </p:cNvSpPr>
          <p:nvPr>
            <p:ph type="body" sz="half" idx="2"/>
          </p:nvPr>
        </p:nvSpPr>
        <p:spPr>
          <a:xfrm>
            <a:off x="685240" y="1772830"/>
            <a:ext cx="4788048" cy="5079740"/>
          </a:xfrm>
        </p:spPr>
        <p:txBody>
          <a:bodyPr>
            <a:normAutofit/>
          </a:bodyPr>
          <a:lstStyle/>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300" dirty="0" smtClean="0"/>
              <a:t>Helps design cohesive </a:t>
            </a:r>
            <a:r>
              <a:rPr lang="en-US" sz="2300" dirty="0" err="1" smtClean="0"/>
              <a:t>microservices</a:t>
            </a:r>
            <a:r>
              <a:rPr lang="en-US" sz="2300" dirty="0" smtClean="0"/>
              <a:t> by virtue of </a:t>
            </a:r>
            <a:r>
              <a:rPr lang="en-US" sz="2300" dirty="0" smtClean="0"/>
              <a:t>determining </a:t>
            </a:r>
            <a:r>
              <a:rPr lang="en-US" sz="2300" dirty="0" smtClean="0"/>
              <a:t>events in their respective subdomains</a:t>
            </a:r>
          </a:p>
          <a:p>
            <a:pPr marL="285750" indent="-285750">
              <a:buFont typeface="Arial" panose="020B0604020202020204" pitchFamily="34" charset="0"/>
              <a:buChar char="•"/>
            </a:pPr>
            <a:r>
              <a:rPr lang="en-US" sz="2300" dirty="0" smtClean="0"/>
              <a:t>Facilitates estimations – both by coverage and level of details</a:t>
            </a:r>
          </a:p>
          <a:p>
            <a:pPr marL="285750" indent="-285750">
              <a:buFont typeface="Arial" panose="020B0604020202020204" pitchFamily="34" charset="0"/>
              <a:buChar char="•"/>
            </a:pPr>
            <a:r>
              <a:rPr lang="en-US" sz="2300" dirty="0" smtClean="0"/>
              <a:t>Promotes common </a:t>
            </a:r>
            <a:r>
              <a:rPr lang="en-US" sz="2300" dirty="0" smtClean="0"/>
              <a:t>(‘ubiquitous’) </a:t>
            </a:r>
            <a:r>
              <a:rPr lang="en-US" sz="2300" dirty="0" smtClean="0"/>
              <a:t>language (out of scope for this session) to effectively communicate at all levels</a:t>
            </a:r>
            <a:r>
              <a:rPr lang="en-US" sz="2300" smtClean="0"/>
              <a:t>. </a:t>
            </a:r>
            <a:endParaRPr lang="en-US" sz="2300" smtClean="0"/>
          </a:p>
          <a:p>
            <a:pPr marL="285750" indent="-285750">
              <a:buFont typeface="Arial" panose="020B0604020202020204" pitchFamily="34" charset="0"/>
              <a:buChar char="•"/>
            </a:pPr>
            <a:r>
              <a:rPr lang="en-US" sz="2300" smtClean="0"/>
              <a:t>Leads </a:t>
            </a:r>
            <a:r>
              <a:rPr lang="en-US" sz="2300" dirty="0" smtClean="0"/>
              <a:t>to a more responsive </a:t>
            </a:r>
            <a:r>
              <a:rPr lang="en-US" sz="2300" dirty="0" smtClean="0"/>
              <a:t>system</a:t>
            </a:r>
          </a:p>
          <a:p>
            <a:pPr marL="285750" indent="-285750">
              <a:buFont typeface="Arial" panose="020B0604020202020204" pitchFamily="34" charset="0"/>
              <a:buChar char="•"/>
            </a:pPr>
            <a:r>
              <a:rPr lang="en-US" sz="2300" dirty="0" smtClean="0"/>
              <a:t>Helps create </a:t>
            </a:r>
            <a:r>
              <a:rPr lang="en-US" sz="2400" dirty="0"/>
              <a:t>set of acceptance tests </a:t>
            </a:r>
            <a:endParaRPr lang="en-US" sz="2300" dirty="0" smtClean="0"/>
          </a:p>
          <a:p>
            <a:pPr marL="285750" indent="-285750">
              <a:buFont typeface="Arial" panose="020B0604020202020204" pitchFamily="34" charset="0"/>
              <a:buChar char="•"/>
            </a:pPr>
            <a:endParaRPr lang="en-US" sz="2300" dirty="0" smtClean="0"/>
          </a:p>
          <a:p>
            <a:endParaRPr lang="en-US" dirty="0" smtClean="0"/>
          </a:p>
          <a:p>
            <a:pPr marL="285750" indent="-285750">
              <a:buFont typeface="Arial" panose="020B0604020202020204" pitchFamily="34" charset="0"/>
              <a:buChar char="•"/>
            </a:pPr>
            <a:endParaRPr lang="en-US" dirty="0"/>
          </a:p>
        </p:txBody>
      </p:sp>
      <p:grpSp>
        <p:nvGrpSpPr>
          <p:cNvPr id="46" name="Group 45"/>
          <p:cNvGrpSpPr/>
          <p:nvPr/>
        </p:nvGrpSpPr>
        <p:grpSpPr>
          <a:xfrm>
            <a:off x="6188148" y="1010094"/>
            <a:ext cx="2459666" cy="2470298"/>
            <a:chOff x="6188148" y="1180214"/>
            <a:chExt cx="2459666" cy="2300177"/>
          </a:xfrm>
          <a:solidFill>
            <a:srgbClr val="FFC000"/>
          </a:solidFill>
        </p:grpSpPr>
        <p:sp>
          <p:nvSpPr>
            <p:cNvPr id="26" name="Folded Corner 25"/>
            <p:cNvSpPr/>
            <p:nvPr/>
          </p:nvSpPr>
          <p:spPr>
            <a:xfrm>
              <a:off x="6188149" y="1180214"/>
              <a:ext cx="1169581" cy="1020726"/>
            </a:xfrm>
            <a:prstGeom prst="foldedCorne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olded Corner 26"/>
            <p:cNvSpPr/>
            <p:nvPr/>
          </p:nvSpPr>
          <p:spPr>
            <a:xfrm>
              <a:off x="7478233" y="1690577"/>
              <a:ext cx="1169581" cy="1020726"/>
            </a:xfrm>
            <a:prstGeom prst="foldedCorne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Signed out</a:t>
              </a:r>
              <a:endParaRPr lang="en-US" dirty="0">
                <a:solidFill>
                  <a:schemeClr val="tx1"/>
                </a:solidFill>
              </a:endParaRPr>
            </a:p>
          </p:txBody>
        </p:sp>
        <p:sp>
          <p:nvSpPr>
            <p:cNvPr id="28" name="Folded Corner 27"/>
            <p:cNvSpPr/>
            <p:nvPr/>
          </p:nvSpPr>
          <p:spPr>
            <a:xfrm>
              <a:off x="6188148" y="2459665"/>
              <a:ext cx="1169581" cy="1020726"/>
            </a:xfrm>
            <a:prstGeom prst="foldedCorne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Folded Corner 28"/>
          <p:cNvSpPr/>
          <p:nvPr/>
        </p:nvSpPr>
        <p:spPr>
          <a:xfrm>
            <a:off x="10551042" y="5358625"/>
            <a:ext cx="1169581" cy="1020726"/>
          </a:xfrm>
          <a:prstGeom prst="foldedCorne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Item</a:t>
            </a:r>
          </a:p>
          <a:p>
            <a:pPr algn="ctr"/>
            <a:r>
              <a:rPr lang="en-US" dirty="0" smtClean="0">
                <a:solidFill>
                  <a:schemeClr val="tx1"/>
                </a:solidFill>
              </a:rPr>
              <a:t>Removed</a:t>
            </a:r>
            <a:endParaRPr lang="en-US" dirty="0">
              <a:solidFill>
                <a:schemeClr val="tx1"/>
              </a:solidFill>
            </a:endParaRPr>
          </a:p>
        </p:txBody>
      </p:sp>
      <p:sp>
        <p:nvSpPr>
          <p:cNvPr id="30" name="Folded Corner 29"/>
          <p:cNvSpPr/>
          <p:nvPr/>
        </p:nvSpPr>
        <p:spPr>
          <a:xfrm>
            <a:off x="10402187" y="3963194"/>
            <a:ext cx="1169581" cy="1020726"/>
          </a:xfrm>
          <a:prstGeom prst="foldedCorne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Item</a:t>
            </a:r>
          </a:p>
          <a:p>
            <a:pPr algn="ctr"/>
            <a:r>
              <a:rPr lang="en-US" dirty="0" smtClean="0">
                <a:solidFill>
                  <a:schemeClr val="tx1"/>
                </a:solidFill>
              </a:rPr>
              <a:t>Added</a:t>
            </a:r>
            <a:endParaRPr lang="en-US" dirty="0"/>
          </a:p>
        </p:txBody>
      </p:sp>
      <p:sp>
        <p:nvSpPr>
          <p:cNvPr id="32" name="Folded Corner 31"/>
          <p:cNvSpPr/>
          <p:nvPr/>
        </p:nvSpPr>
        <p:spPr>
          <a:xfrm>
            <a:off x="6645307" y="4730314"/>
            <a:ext cx="1169581" cy="1020726"/>
          </a:xfrm>
          <a:prstGeom prst="foldedCorne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Order</a:t>
            </a:r>
          </a:p>
          <a:p>
            <a:pPr algn="ctr"/>
            <a:r>
              <a:rPr lang="en-US" dirty="0" smtClean="0">
                <a:solidFill>
                  <a:schemeClr val="tx1"/>
                </a:solidFill>
              </a:rPr>
              <a:t>Submitted</a:t>
            </a:r>
            <a:endParaRPr lang="en-US" dirty="0"/>
          </a:p>
        </p:txBody>
      </p:sp>
      <p:sp>
        <p:nvSpPr>
          <p:cNvPr id="59" name="Freeform 58"/>
          <p:cNvSpPr/>
          <p:nvPr/>
        </p:nvSpPr>
        <p:spPr>
          <a:xfrm>
            <a:off x="5725301" y="394725"/>
            <a:ext cx="3362296" cy="3665211"/>
          </a:xfrm>
          <a:custGeom>
            <a:avLst/>
            <a:gdLst>
              <a:gd name="connsiteX0" fmla="*/ 1111434 w 3362296"/>
              <a:gd name="connsiteY0" fmla="*/ 51842 h 3665211"/>
              <a:gd name="connsiteX1" fmla="*/ 2568094 w 3362296"/>
              <a:gd name="connsiteY1" fmla="*/ 168801 h 3665211"/>
              <a:gd name="connsiteX2" fmla="*/ 3206048 w 3362296"/>
              <a:gd name="connsiteY2" fmla="*/ 870549 h 3665211"/>
              <a:gd name="connsiteX3" fmla="*/ 3152885 w 3362296"/>
              <a:gd name="connsiteY3" fmla="*/ 2486698 h 3665211"/>
              <a:gd name="connsiteX4" fmla="*/ 951946 w 3362296"/>
              <a:gd name="connsiteY4" fmla="*/ 3571219 h 3665211"/>
              <a:gd name="connsiteX5" fmla="*/ 175769 w 3362296"/>
              <a:gd name="connsiteY5" fmla="*/ 3241610 h 3665211"/>
              <a:gd name="connsiteX6" fmla="*/ 80076 w 3362296"/>
              <a:gd name="connsiteY6" fmla="*/ 328289 h 3665211"/>
              <a:gd name="connsiteX7" fmla="*/ 1111434 w 3362296"/>
              <a:gd name="connsiteY7" fmla="*/ 51842 h 3665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2296" h="3665211">
                <a:moveTo>
                  <a:pt x="1111434" y="51842"/>
                </a:moveTo>
                <a:cubicBezTo>
                  <a:pt x="1526104" y="25261"/>
                  <a:pt x="2218992" y="32350"/>
                  <a:pt x="2568094" y="168801"/>
                </a:cubicBezTo>
                <a:cubicBezTo>
                  <a:pt x="2917196" y="305252"/>
                  <a:pt x="3108583" y="484233"/>
                  <a:pt x="3206048" y="870549"/>
                </a:cubicBezTo>
                <a:cubicBezTo>
                  <a:pt x="3303513" y="1256865"/>
                  <a:pt x="3528569" y="2036586"/>
                  <a:pt x="3152885" y="2486698"/>
                </a:cubicBezTo>
                <a:cubicBezTo>
                  <a:pt x="2777201" y="2936810"/>
                  <a:pt x="1448132" y="3445400"/>
                  <a:pt x="951946" y="3571219"/>
                </a:cubicBezTo>
                <a:cubicBezTo>
                  <a:pt x="455760" y="3697038"/>
                  <a:pt x="321081" y="3782098"/>
                  <a:pt x="175769" y="3241610"/>
                </a:cubicBezTo>
                <a:cubicBezTo>
                  <a:pt x="30457" y="2701122"/>
                  <a:pt x="-82957" y="861689"/>
                  <a:pt x="80076" y="328289"/>
                </a:cubicBezTo>
                <a:cubicBezTo>
                  <a:pt x="243108" y="-205111"/>
                  <a:pt x="696764" y="78423"/>
                  <a:pt x="1111434" y="51842"/>
                </a:cubicBezTo>
                <a:close/>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9890161" y="3058984"/>
            <a:ext cx="2209072" cy="3793586"/>
          </a:xfrm>
          <a:custGeom>
            <a:avLst/>
            <a:gdLst>
              <a:gd name="connsiteX0" fmla="*/ 210769 w 2209072"/>
              <a:gd name="connsiteY0" fmla="*/ 311537 h 3793586"/>
              <a:gd name="connsiteX1" fmla="*/ 1954509 w 2209072"/>
              <a:gd name="connsiteY1" fmla="*/ 460393 h 3793586"/>
              <a:gd name="connsiteX2" fmla="*/ 2018304 w 2209072"/>
              <a:gd name="connsiteY2" fmla="*/ 3352449 h 3793586"/>
              <a:gd name="connsiteX3" fmla="*/ 232034 w 2209072"/>
              <a:gd name="connsiteY3" fmla="*/ 3469407 h 3793586"/>
              <a:gd name="connsiteX4" fmla="*/ 210769 w 2209072"/>
              <a:gd name="connsiteY4" fmla="*/ 311537 h 3793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072" h="3793586">
                <a:moveTo>
                  <a:pt x="210769" y="311537"/>
                </a:moveTo>
                <a:cubicBezTo>
                  <a:pt x="497848" y="-189965"/>
                  <a:pt x="1653253" y="-46426"/>
                  <a:pt x="1954509" y="460393"/>
                </a:cubicBezTo>
                <a:cubicBezTo>
                  <a:pt x="2255765" y="967212"/>
                  <a:pt x="2305383" y="2850947"/>
                  <a:pt x="2018304" y="3352449"/>
                </a:cubicBezTo>
                <a:cubicBezTo>
                  <a:pt x="1731225" y="3853951"/>
                  <a:pt x="535062" y="3974454"/>
                  <a:pt x="232034" y="3469407"/>
                </a:cubicBezTo>
                <a:cubicBezTo>
                  <a:pt x="-70994" y="2964360"/>
                  <a:pt x="-76310" y="813039"/>
                  <a:pt x="210769" y="311537"/>
                </a:cubicBezTo>
                <a:close/>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478233" y="616688"/>
            <a:ext cx="801774" cy="477054"/>
          </a:xfrm>
          <a:prstGeom prst="rect">
            <a:avLst/>
          </a:prstGeom>
          <a:noFill/>
        </p:spPr>
        <p:txBody>
          <a:bodyPr wrap="square" rtlCol="0">
            <a:spAutoFit/>
          </a:bodyPr>
          <a:lstStyle/>
          <a:p>
            <a:r>
              <a:rPr lang="en-US" sz="2500" dirty="0" smtClean="0"/>
              <a:t>User</a:t>
            </a:r>
            <a:endParaRPr lang="en-US" sz="2500" dirty="0"/>
          </a:p>
        </p:txBody>
      </p:sp>
      <p:sp>
        <p:nvSpPr>
          <p:cNvPr id="70" name="Rectangle 69"/>
          <p:cNvSpPr/>
          <p:nvPr/>
        </p:nvSpPr>
        <p:spPr>
          <a:xfrm>
            <a:off x="7486110" y="4285870"/>
            <a:ext cx="944939" cy="477054"/>
          </a:xfrm>
          <a:prstGeom prst="rect">
            <a:avLst/>
          </a:prstGeom>
        </p:spPr>
        <p:txBody>
          <a:bodyPr wrap="none">
            <a:spAutoFit/>
          </a:bodyPr>
          <a:lstStyle/>
          <a:p>
            <a:r>
              <a:rPr lang="en-US" sz="2500" dirty="0" smtClean="0"/>
              <a:t>Order</a:t>
            </a:r>
            <a:endParaRPr lang="en-US" sz="2500" dirty="0"/>
          </a:p>
        </p:txBody>
      </p:sp>
      <p:sp>
        <p:nvSpPr>
          <p:cNvPr id="71" name="Rectangle 70"/>
          <p:cNvSpPr/>
          <p:nvPr/>
        </p:nvSpPr>
        <p:spPr>
          <a:xfrm>
            <a:off x="10566798" y="3403823"/>
            <a:ext cx="729687" cy="477054"/>
          </a:xfrm>
          <a:prstGeom prst="rect">
            <a:avLst/>
          </a:prstGeom>
        </p:spPr>
        <p:txBody>
          <a:bodyPr wrap="none">
            <a:spAutoFit/>
          </a:bodyPr>
          <a:lstStyle/>
          <a:p>
            <a:r>
              <a:rPr lang="en-US" sz="2500" dirty="0" smtClean="0"/>
              <a:t>Cart</a:t>
            </a:r>
            <a:endParaRPr lang="en-US" sz="2500" dirty="0"/>
          </a:p>
        </p:txBody>
      </p:sp>
      <p:sp>
        <p:nvSpPr>
          <p:cNvPr id="72" name="TextBox 71"/>
          <p:cNvSpPr txBox="1"/>
          <p:nvPr/>
        </p:nvSpPr>
        <p:spPr>
          <a:xfrm>
            <a:off x="6288067" y="1403498"/>
            <a:ext cx="942074" cy="646331"/>
          </a:xfrm>
          <a:prstGeom prst="rect">
            <a:avLst/>
          </a:prstGeom>
          <a:noFill/>
        </p:spPr>
        <p:txBody>
          <a:bodyPr wrap="square" rtlCol="0">
            <a:spAutoFit/>
          </a:bodyPr>
          <a:lstStyle/>
          <a:p>
            <a:r>
              <a:rPr lang="en-US" dirty="0" smtClean="0"/>
              <a:t>Signed  in</a:t>
            </a:r>
            <a:endParaRPr lang="en-US" dirty="0"/>
          </a:p>
        </p:txBody>
      </p:sp>
      <p:sp>
        <p:nvSpPr>
          <p:cNvPr id="73" name="Rectangle 72"/>
          <p:cNvSpPr/>
          <p:nvPr/>
        </p:nvSpPr>
        <p:spPr>
          <a:xfrm>
            <a:off x="6188043" y="2470617"/>
            <a:ext cx="1169790" cy="646331"/>
          </a:xfrm>
          <a:prstGeom prst="rect">
            <a:avLst/>
          </a:prstGeom>
        </p:spPr>
        <p:txBody>
          <a:bodyPr wrap="square">
            <a:spAutoFit/>
          </a:bodyPr>
          <a:lstStyle/>
          <a:p>
            <a:r>
              <a:rPr lang="en-US" dirty="0" smtClean="0"/>
              <a:t>Address</a:t>
            </a:r>
          </a:p>
          <a:p>
            <a:r>
              <a:rPr lang="en-US" dirty="0" smtClean="0"/>
              <a:t>Changed</a:t>
            </a:r>
            <a:endParaRPr lang="en-US" dirty="0"/>
          </a:p>
        </p:txBody>
      </p:sp>
      <p:grpSp>
        <p:nvGrpSpPr>
          <p:cNvPr id="7" name="Group 6"/>
          <p:cNvGrpSpPr/>
          <p:nvPr/>
        </p:nvGrpSpPr>
        <p:grpSpPr>
          <a:xfrm>
            <a:off x="9890161" y="1004492"/>
            <a:ext cx="1897377" cy="1106821"/>
            <a:chOff x="9725356" y="394725"/>
            <a:chExt cx="1897377" cy="1106821"/>
          </a:xfrm>
        </p:grpSpPr>
        <p:sp>
          <p:nvSpPr>
            <p:cNvPr id="75" name="Rectangle 74"/>
            <p:cNvSpPr/>
            <p:nvPr/>
          </p:nvSpPr>
          <p:spPr>
            <a:xfrm>
              <a:off x="10032939" y="394725"/>
              <a:ext cx="1589794" cy="369332"/>
            </a:xfrm>
            <a:prstGeom prst="rect">
              <a:avLst/>
            </a:prstGeom>
          </p:spPr>
          <p:txBody>
            <a:bodyPr wrap="none">
              <a:spAutoFit/>
            </a:bodyPr>
            <a:lstStyle/>
            <a:p>
              <a:r>
                <a:rPr lang="en-US" dirty="0" smtClean="0">
                  <a:solidFill>
                    <a:schemeClr val="tx1"/>
                  </a:solidFill>
                </a:rPr>
                <a:t>Domain events</a:t>
              </a:r>
              <a:endParaRPr lang="en-US" dirty="0"/>
            </a:p>
          </p:txBody>
        </p:sp>
        <p:sp>
          <p:nvSpPr>
            <p:cNvPr id="76" name="Rectangle 75"/>
            <p:cNvSpPr/>
            <p:nvPr/>
          </p:nvSpPr>
          <p:spPr>
            <a:xfrm>
              <a:off x="10040873" y="855215"/>
              <a:ext cx="1192152" cy="646331"/>
            </a:xfrm>
            <a:prstGeom prst="rect">
              <a:avLst/>
            </a:prstGeom>
          </p:spPr>
          <p:txBody>
            <a:bodyPr wrap="square">
              <a:spAutoFit/>
            </a:bodyPr>
            <a:lstStyle/>
            <a:p>
              <a:r>
                <a:rPr lang="en-US" dirty="0" smtClean="0">
                  <a:solidFill>
                    <a:schemeClr val="tx1"/>
                  </a:solidFill>
                </a:rPr>
                <a:t>Bounded contexts</a:t>
              </a:r>
              <a:endParaRPr lang="en-US" dirty="0"/>
            </a:p>
          </p:txBody>
        </p:sp>
        <p:sp>
          <p:nvSpPr>
            <p:cNvPr id="77" name="Folded Corner 76"/>
            <p:cNvSpPr/>
            <p:nvPr/>
          </p:nvSpPr>
          <p:spPr>
            <a:xfrm>
              <a:off x="9725356" y="425962"/>
              <a:ext cx="329609" cy="306857"/>
            </a:xfrm>
            <a:prstGeom prst="foldedCorne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p:cNvSpPr/>
            <p:nvPr/>
          </p:nvSpPr>
          <p:spPr>
            <a:xfrm>
              <a:off x="9725357" y="914482"/>
              <a:ext cx="334810" cy="399598"/>
            </a:xfrm>
            <a:custGeom>
              <a:avLst/>
              <a:gdLst>
                <a:gd name="connsiteX0" fmla="*/ 3174 w 260121"/>
                <a:gd name="connsiteY0" fmla="*/ 53081 h 399598"/>
                <a:gd name="connsiteX1" fmla="*/ 66969 w 260121"/>
                <a:gd name="connsiteY1" fmla="*/ 393323 h 399598"/>
                <a:gd name="connsiteX2" fmla="*/ 258355 w 260121"/>
                <a:gd name="connsiteY2" fmla="*/ 255099 h 399598"/>
                <a:gd name="connsiteX3" fmla="*/ 152029 w 260121"/>
                <a:gd name="connsiteY3" fmla="*/ 21183 h 399598"/>
                <a:gd name="connsiteX4" fmla="*/ 3174 w 260121"/>
                <a:gd name="connsiteY4" fmla="*/ 53081 h 399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121" h="399598">
                  <a:moveTo>
                    <a:pt x="3174" y="53081"/>
                  </a:moveTo>
                  <a:cubicBezTo>
                    <a:pt x="-11003" y="115104"/>
                    <a:pt x="24439" y="359653"/>
                    <a:pt x="66969" y="393323"/>
                  </a:cubicBezTo>
                  <a:cubicBezTo>
                    <a:pt x="109499" y="426993"/>
                    <a:pt x="244178" y="317122"/>
                    <a:pt x="258355" y="255099"/>
                  </a:cubicBezTo>
                  <a:cubicBezTo>
                    <a:pt x="272532" y="193076"/>
                    <a:pt x="198103" y="54853"/>
                    <a:pt x="152029" y="21183"/>
                  </a:cubicBezTo>
                  <a:cubicBezTo>
                    <a:pt x="105955" y="-12487"/>
                    <a:pt x="17351" y="-8942"/>
                    <a:pt x="3174" y="53081"/>
                  </a:cubicBezTo>
                  <a:close/>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Folded Corner 24"/>
          <p:cNvSpPr/>
          <p:nvPr/>
        </p:nvSpPr>
        <p:spPr>
          <a:xfrm>
            <a:off x="7879120" y="5385613"/>
            <a:ext cx="1169581" cy="1020726"/>
          </a:xfrm>
          <a:prstGeom prst="foldedCorne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EOD</a:t>
            </a:r>
          </a:p>
          <a:p>
            <a:pPr algn="ctr"/>
            <a:r>
              <a:rPr lang="en-US" dirty="0" smtClean="0">
                <a:solidFill>
                  <a:schemeClr val="tx1"/>
                </a:solidFill>
              </a:rPr>
              <a:t>(timer)</a:t>
            </a:r>
            <a:endParaRPr lang="en-US" dirty="0"/>
          </a:p>
        </p:txBody>
      </p:sp>
      <p:sp>
        <p:nvSpPr>
          <p:cNvPr id="6" name="Freeform 5"/>
          <p:cNvSpPr/>
          <p:nvPr/>
        </p:nvSpPr>
        <p:spPr>
          <a:xfrm>
            <a:off x="6246584" y="4029930"/>
            <a:ext cx="3191117" cy="2723408"/>
          </a:xfrm>
          <a:custGeom>
            <a:avLst/>
            <a:gdLst>
              <a:gd name="connsiteX0" fmla="*/ 425149 w 3191117"/>
              <a:gd name="connsiteY0" fmla="*/ 237270 h 2723408"/>
              <a:gd name="connsiteX1" fmla="*/ 1288749 w 3191117"/>
              <a:gd name="connsiteY1" fmla="*/ 203 h 2723408"/>
              <a:gd name="connsiteX2" fmla="*/ 2829683 w 3191117"/>
              <a:gd name="connsiteY2" fmla="*/ 271137 h 2723408"/>
              <a:gd name="connsiteX3" fmla="*/ 3117549 w 3191117"/>
              <a:gd name="connsiteY3" fmla="*/ 1067003 h 2723408"/>
              <a:gd name="connsiteX4" fmla="*/ 3117549 w 3191117"/>
              <a:gd name="connsiteY4" fmla="*/ 2455537 h 2723408"/>
              <a:gd name="connsiteX5" fmla="*/ 2287816 w 3191117"/>
              <a:gd name="connsiteY5" fmla="*/ 2692603 h 2723408"/>
              <a:gd name="connsiteX6" fmla="*/ 272749 w 3191117"/>
              <a:gd name="connsiteY6" fmla="*/ 2506337 h 2723408"/>
              <a:gd name="connsiteX7" fmla="*/ 35683 w 3191117"/>
              <a:gd name="connsiteY7" fmla="*/ 779137 h 2723408"/>
              <a:gd name="connsiteX8" fmla="*/ 425149 w 3191117"/>
              <a:gd name="connsiteY8" fmla="*/ 237270 h 2723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91117" h="2723408">
                <a:moveTo>
                  <a:pt x="425149" y="237270"/>
                </a:moveTo>
                <a:cubicBezTo>
                  <a:pt x="633993" y="107448"/>
                  <a:pt x="887993" y="-5442"/>
                  <a:pt x="1288749" y="203"/>
                </a:cubicBezTo>
                <a:cubicBezTo>
                  <a:pt x="1689505" y="5847"/>
                  <a:pt x="2524883" y="93337"/>
                  <a:pt x="2829683" y="271137"/>
                </a:cubicBezTo>
                <a:cubicBezTo>
                  <a:pt x="3134483" y="448937"/>
                  <a:pt x="3069571" y="702936"/>
                  <a:pt x="3117549" y="1067003"/>
                </a:cubicBezTo>
                <a:cubicBezTo>
                  <a:pt x="3165527" y="1431070"/>
                  <a:pt x="3255838" y="2184604"/>
                  <a:pt x="3117549" y="2455537"/>
                </a:cubicBezTo>
                <a:cubicBezTo>
                  <a:pt x="2979260" y="2726470"/>
                  <a:pt x="2761949" y="2684136"/>
                  <a:pt x="2287816" y="2692603"/>
                </a:cubicBezTo>
                <a:cubicBezTo>
                  <a:pt x="1813683" y="2701070"/>
                  <a:pt x="648104" y="2825248"/>
                  <a:pt x="272749" y="2506337"/>
                </a:cubicBezTo>
                <a:cubicBezTo>
                  <a:pt x="-102606" y="2187426"/>
                  <a:pt x="10283" y="1157315"/>
                  <a:pt x="35683" y="779137"/>
                </a:cubicBezTo>
                <a:cubicBezTo>
                  <a:pt x="61083" y="400959"/>
                  <a:pt x="216305" y="367092"/>
                  <a:pt x="425149" y="237270"/>
                </a:cubicBezTo>
                <a:close/>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68296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p:nvPr/>
        </p:nvGrpSpPr>
        <p:grpSpPr>
          <a:xfrm>
            <a:off x="4772025" y="81998"/>
            <a:ext cx="6771014" cy="4760768"/>
            <a:chOff x="4772025" y="-7658"/>
            <a:chExt cx="6771014" cy="4760768"/>
          </a:xfrm>
        </p:grpSpPr>
        <p:sp>
          <p:nvSpPr>
            <p:cNvPr id="17" name="Folded Corner 16"/>
            <p:cNvSpPr/>
            <p:nvPr/>
          </p:nvSpPr>
          <p:spPr>
            <a:xfrm>
              <a:off x="7218649" y="-7658"/>
              <a:ext cx="1645920" cy="1554480"/>
            </a:xfrm>
            <a:prstGeom prst="foldedCorner">
              <a:avLst/>
            </a:prstGeom>
            <a:solidFill>
              <a:schemeClr val="accent4">
                <a:lumMod val="20000"/>
                <a:lumOff val="80000"/>
                <a:alpha val="98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Aggregate</a:t>
              </a:r>
              <a:endParaRPr lang="en-US" dirty="0">
                <a:solidFill>
                  <a:schemeClr val="tx1"/>
                </a:solidFill>
              </a:endParaRPr>
            </a:p>
          </p:txBody>
        </p:sp>
        <p:sp>
          <p:nvSpPr>
            <p:cNvPr id="37" name="Folded Corner 36"/>
            <p:cNvSpPr/>
            <p:nvPr/>
          </p:nvSpPr>
          <p:spPr>
            <a:xfrm>
              <a:off x="4772025" y="3771882"/>
              <a:ext cx="1005840" cy="914400"/>
            </a:xfrm>
            <a:prstGeom prst="foldedCorner">
              <a:avLst/>
            </a:prstGeom>
            <a:solidFill>
              <a:schemeClr val="accent4">
                <a:lumMod val="40000"/>
                <a:lumOff val="60000"/>
                <a:alpha val="98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olded Corner 37"/>
            <p:cNvSpPr/>
            <p:nvPr/>
          </p:nvSpPr>
          <p:spPr>
            <a:xfrm>
              <a:off x="7648546" y="3838710"/>
              <a:ext cx="1005840" cy="914400"/>
            </a:xfrm>
            <a:prstGeom prst="foldedCorner">
              <a:avLst/>
            </a:prstGeom>
            <a:solidFill>
              <a:schemeClr val="accent4">
                <a:lumMod val="40000"/>
                <a:lumOff val="60000"/>
                <a:alpha val="98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olded Corner 38"/>
            <p:cNvSpPr/>
            <p:nvPr/>
          </p:nvSpPr>
          <p:spPr>
            <a:xfrm>
              <a:off x="10537199" y="3838710"/>
              <a:ext cx="1005840" cy="914400"/>
            </a:xfrm>
            <a:prstGeom prst="foldedCorner">
              <a:avLst/>
            </a:prstGeom>
            <a:solidFill>
              <a:schemeClr val="accent4">
                <a:lumMod val="40000"/>
                <a:lumOff val="60000"/>
                <a:alpha val="98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839788" y="457200"/>
            <a:ext cx="3932237" cy="1031358"/>
          </a:xfrm>
        </p:spPr>
        <p:txBody>
          <a:bodyPr/>
          <a:lstStyle/>
          <a:p>
            <a:r>
              <a:rPr lang="en-US" b="1" dirty="0" smtClean="0"/>
              <a:t>How Does it Work?</a:t>
            </a:r>
            <a:endParaRPr lang="en-US" b="1" dirty="0"/>
          </a:p>
        </p:txBody>
      </p:sp>
      <p:sp>
        <p:nvSpPr>
          <p:cNvPr id="4" name="Text Placeholder 3"/>
          <p:cNvSpPr>
            <a:spLocks noGrp="1"/>
          </p:cNvSpPr>
          <p:nvPr>
            <p:ph type="body" sz="half" idx="2"/>
          </p:nvPr>
        </p:nvSpPr>
        <p:spPr>
          <a:xfrm>
            <a:off x="263048" y="1669313"/>
            <a:ext cx="4508978" cy="4581176"/>
          </a:xfrm>
        </p:spPr>
        <p:txBody>
          <a:bodyPr>
            <a:normAutofit fontScale="85000" lnSpcReduction="20000"/>
          </a:bodyPr>
          <a:lstStyle/>
          <a:p>
            <a:pPr marL="342900" indent="-342900">
              <a:buFont typeface="Arial" panose="020B0604020202020204" pitchFamily="34" charset="0"/>
              <a:buChar char="•"/>
            </a:pPr>
            <a:r>
              <a:rPr lang="en-US" sz="2700" dirty="0" smtClean="0"/>
              <a:t>“First </a:t>
            </a:r>
            <a:r>
              <a:rPr lang="en-US" sz="2700" dirty="0"/>
              <a:t>and primary focus on the business process, not on the data and its </a:t>
            </a:r>
            <a:r>
              <a:rPr lang="en-US" sz="2700" dirty="0" smtClean="0"/>
              <a:t>structure”</a:t>
            </a:r>
          </a:p>
          <a:p>
            <a:pPr marL="342900" indent="-342900">
              <a:buFont typeface="Arial" panose="020B0604020202020204" pitchFamily="34" charset="0"/>
              <a:buChar char="•"/>
            </a:pPr>
            <a:endParaRPr lang="en-US" sz="2700" dirty="0" smtClean="0"/>
          </a:p>
          <a:p>
            <a:pPr marL="342900" indent="-342900">
              <a:buFont typeface="Arial" panose="020B0604020202020204" pitchFamily="34" charset="0"/>
              <a:buChar char="•"/>
            </a:pPr>
            <a:r>
              <a:rPr lang="en-US" sz="2700" dirty="0" smtClean="0"/>
              <a:t>“</a:t>
            </a:r>
            <a:r>
              <a:rPr lang="en-US" sz="2700" dirty="0"/>
              <a:t>More events is better than fewer events, because that’s what will make you </a:t>
            </a:r>
            <a:r>
              <a:rPr lang="en-US" sz="2700" dirty="0" smtClean="0"/>
              <a:t>learn”</a:t>
            </a:r>
          </a:p>
          <a:p>
            <a:pPr marL="342900" indent="-342900">
              <a:buFont typeface="Arial" panose="020B0604020202020204" pitchFamily="34" charset="0"/>
              <a:buChar char="•"/>
            </a:pPr>
            <a:endParaRPr lang="en-US" sz="2700" dirty="0" smtClean="0"/>
          </a:p>
          <a:p>
            <a:pPr marL="342900" indent="-342900">
              <a:buFont typeface="Arial" panose="020B0604020202020204" pitchFamily="34" charset="0"/>
              <a:buChar char="•"/>
            </a:pPr>
            <a:r>
              <a:rPr lang="en-US" sz="2700" dirty="0" smtClean="0"/>
              <a:t>“Make [Event Storming] sessions </a:t>
            </a:r>
            <a:r>
              <a:rPr lang="en-US" sz="2700" dirty="0"/>
              <a:t>fun and </a:t>
            </a:r>
            <a:r>
              <a:rPr lang="en-US" sz="2700" dirty="0" smtClean="0"/>
              <a:t>efficient (gamify - </a:t>
            </a:r>
            <a:r>
              <a:rPr lang="en-US" sz="2700" dirty="0" smtClean="0"/>
              <a:t>?)</a:t>
            </a:r>
          </a:p>
          <a:p>
            <a:pPr marL="342900" indent="-342900">
              <a:buFont typeface="Arial" panose="020B0604020202020204" pitchFamily="34" charset="0"/>
              <a:buChar char="•"/>
            </a:pPr>
            <a:endParaRPr lang="en-US" sz="2700" dirty="0" smtClean="0"/>
          </a:p>
          <a:p>
            <a:pPr marL="342900" indent="-342900">
              <a:buFont typeface="Arial" panose="020B0604020202020204" pitchFamily="34" charset="0"/>
              <a:buChar char="•"/>
            </a:pPr>
            <a:r>
              <a:rPr lang="en-US" sz="2700" dirty="0" smtClean="0"/>
              <a:t>“[…]no </a:t>
            </a:r>
            <a:r>
              <a:rPr lang="en-US" sz="2700" dirty="0"/>
              <a:t>one is going to resist the opportunity to refine due to effort already invested”</a:t>
            </a:r>
          </a:p>
          <a:p>
            <a:endParaRPr lang="en-US" sz="2400" dirty="0" smtClean="0"/>
          </a:p>
          <a:p>
            <a:endParaRPr lang="en-US" sz="2400" dirty="0"/>
          </a:p>
          <a:p>
            <a:endParaRPr lang="en-US" sz="2200" dirty="0"/>
          </a:p>
        </p:txBody>
      </p:sp>
      <p:cxnSp>
        <p:nvCxnSpPr>
          <p:cNvPr id="20" name="Straight Arrow Connector 19"/>
          <p:cNvCxnSpPr/>
          <p:nvPr/>
        </p:nvCxnSpPr>
        <p:spPr>
          <a:xfrm>
            <a:off x="5484376" y="3398087"/>
            <a:ext cx="584481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7679328" y="2995837"/>
            <a:ext cx="649537" cy="369332"/>
          </a:xfrm>
          <a:prstGeom prst="rect">
            <a:avLst/>
          </a:prstGeom>
        </p:spPr>
        <p:txBody>
          <a:bodyPr wrap="none">
            <a:spAutoFit/>
          </a:bodyPr>
          <a:lstStyle/>
          <a:p>
            <a:pPr algn="ctr"/>
            <a:r>
              <a:rPr lang="en-US" dirty="0" smtClean="0">
                <a:solidFill>
                  <a:schemeClr val="tx1"/>
                </a:solidFill>
              </a:rPr>
              <a:t>Time</a:t>
            </a:r>
            <a:endParaRPr lang="en-US" dirty="0">
              <a:solidFill>
                <a:schemeClr val="tx1"/>
              </a:solidFill>
            </a:endParaRPr>
          </a:p>
        </p:txBody>
      </p:sp>
      <p:grpSp>
        <p:nvGrpSpPr>
          <p:cNvPr id="46" name="Group 45"/>
          <p:cNvGrpSpPr/>
          <p:nvPr/>
        </p:nvGrpSpPr>
        <p:grpSpPr>
          <a:xfrm>
            <a:off x="4323920" y="1204888"/>
            <a:ext cx="6344272" cy="4237428"/>
            <a:chOff x="4269105" y="1106574"/>
            <a:chExt cx="6344272" cy="4237428"/>
          </a:xfrm>
        </p:grpSpPr>
        <p:sp>
          <p:nvSpPr>
            <p:cNvPr id="16" name="Folded Corner 15"/>
            <p:cNvSpPr/>
            <p:nvPr/>
          </p:nvSpPr>
          <p:spPr>
            <a:xfrm>
              <a:off x="6248458" y="1106574"/>
              <a:ext cx="1645920" cy="1554480"/>
            </a:xfrm>
            <a:prstGeom prst="foldedCorner">
              <a:avLst/>
            </a:prstGeom>
            <a:solidFill>
              <a:schemeClr val="accent1">
                <a:lumMod val="60000"/>
                <a:lumOff val="40000"/>
                <a:alpha val="98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Command</a:t>
              </a:r>
              <a:endParaRPr lang="en-US" dirty="0">
                <a:solidFill>
                  <a:schemeClr val="tx1"/>
                </a:solidFill>
              </a:endParaRPr>
            </a:p>
          </p:txBody>
        </p:sp>
        <p:sp>
          <p:nvSpPr>
            <p:cNvPr id="33" name="Folded Corner 32"/>
            <p:cNvSpPr/>
            <p:nvPr/>
          </p:nvSpPr>
          <p:spPr>
            <a:xfrm>
              <a:off x="4269105" y="4329263"/>
              <a:ext cx="1005840" cy="914400"/>
            </a:xfrm>
            <a:prstGeom prst="foldedCorner">
              <a:avLst/>
            </a:prstGeom>
            <a:solidFill>
              <a:schemeClr val="accent1">
                <a:lumMod val="60000"/>
                <a:lumOff val="40000"/>
                <a:alpha val="98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olded Corner 33"/>
            <p:cNvSpPr/>
            <p:nvPr/>
          </p:nvSpPr>
          <p:spPr>
            <a:xfrm>
              <a:off x="6833252" y="4374168"/>
              <a:ext cx="1005840" cy="914400"/>
            </a:xfrm>
            <a:prstGeom prst="foldedCorner">
              <a:avLst/>
            </a:prstGeom>
            <a:solidFill>
              <a:schemeClr val="accent1">
                <a:lumMod val="60000"/>
                <a:lumOff val="40000"/>
                <a:alpha val="98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olded Corner 34"/>
            <p:cNvSpPr/>
            <p:nvPr/>
          </p:nvSpPr>
          <p:spPr>
            <a:xfrm>
              <a:off x="9607537" y="4429602"/>
              <a:ext cx="1005840" cy="914400"/>
            </a:xfrm>
            <a:prstGeom prst="foldedCorner">
              <a:avLst/>
            </a:prstGeom>
            <a:solidFill>
              <a:schemeClr val="accent1">
                <a:lumMod val="60000"/>
                <a:lumOff val="40000"/>
                <a:alpha val="98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p:cNvGrpSpPr/>
          <p:nvPr/>
        </p:nvGrpSpPr>
        <p:grpSpPr>
          <a:xfrm>
            <a:off x="5553613" y="1210204"/>
            <a:ext cx="6476594" cy="4133798"/>
            <a:chOff x="5553613" y="1210204"/>
            <a:chExt cx="6476594" cy="4133798"/>
          </a:xfrm>
        </p:grpSpPr>
        <p:grpSp>
          <p:nvGrpSpPr>
            <p:cNvPr id="45" name="Group 44"/>
            <p:cNvGrpSpPr/>
            <p:nvPr/>
          </p:nvGrpSpPr>
          <p:grpSpPr>
            <a:xfrm>
              <a:off x="5553613" y="1210204"/>
              <a:ext cx="6476594" cy="4133798"/>
              <a:chOff x="5553613" y="1210204"/>
              <a:chExt cx="6476594" cy="4133798"/>
            </a:xfrm>
          </p:grpSpPr>
          <p:sp>
            <p:nvSpPr>
              <p:cNvPr id="9" name="Folded Corner 8"/>
              <p:cNvSpPr/>
              <p:nvPr/>
            </p:nvSpPr>
            <p:spPr>
              <a:xfrm>
                <a:off x="8879782" y="1210204"/>
                <a:ext cx="1645920" cy="1554480"/>
              </a:xfrm>
              <a:prstGeom prst="foldedCorner">
                <a:avLst/>
              </a:prstGeom>
              <a:solidFill>
                <a:schemeClr val="accent2">
                  <a:lumMod val="60000"/>
                  <a:lumOff val="40000"/>
                  <a:alpha val="98000"/>
                </a:schemeClr>
              </a:solidFill>
              <a:ln>
                <a:solidFill>
                  <a:schemeClr val="accent2">
                    <a:lumMod val="60000"/>
                    <a:lumOff val="40000"/>
                    <a:alpha val="9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alpha val="61000"/>
                    </a:schemeClr>
                  </a:solidFill>
                </a:endParaRPr>
              </a:p>
            </p:txBody>
          </p:sp>
          <p:sp>
            <p:nvSpPr>
              <p:cNvPr id="22" name="Folded Corner 21"/>
              <p:cNvSpPr/>
              <p:nvPr/>
            </p:nvSpPr>
            <p:spPr>
              <a:xfrm>
                <a:off x="5553613" y="4308234"/>
                <a:ext cx="1005840" cy="914400"/>
              </a:xfrm>
              <a:prstGeom prst="foldedCorner">
                <a:avLst/>
              </a:prstGeom>
              <a:solidFill>
                <a:schemeClr val="accent2">
                  <a:lumMod val="60000"/>
                  <a:lumOff val="40000"/>
                  <a:alpha val="98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olded Corner 28"/>
              <p:cNvSpPr/>
              <p:nvPr/>
            </p:nvSpPr>
            <p:spPr>
              <a:xfrm>
                <a:off x="8201342" y="4396199"/>
                <a:ext cx="1005840" cy="914400"/>
              </a:xfrm>
              <a:prstGeom prst="foldedCorner">
                <a:avLst/>
              </a:prstGeom>
              <a:solidFill>
                <a:schemeClr val="accent2">
                  <a:lumMod val="60000"/>
                  <a:lumOff val="40000"/>
                  <a:alpha val="98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olded Corner 29"/>
              <p:cNvSpPr/>
              <p:nvPr/>
            </p:nvSpPr>
            <p:spPr>
              <a:xfrm>
                <a:off x="11024367" y="4429602"/>
                <a:ext cx="1005840" cy="914400"/>
              </a:xfrm>
              <a:prstGeom prst="foldedCorner">
                <a:avLst/>
              </a:prstGeom>
              <a:solidFill>
                <a:schemeClr val="accent2">
                  <a:lumMod val="60000"/>
                  <a:lumOff val="40000"/>
                  <a:alpha val="98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p:cNvSpPr txBox="1"/>
            <p:nvPr/>
          </p:nvSpPr>
          <p:spPr>
            <a:xfrm>
              <a:off x="9112102" y="1669312"/>
              <a:ext cx="1222745" cy="646331"/>
            </a:xfrm>
            <a:prstGeom prst="rect">
              <a:avLst/>
            </a:prstGeom>
            <a:noFill/>
          </p:spPr>
          <p:txBody>
            <a:bodyPr wrap="square" rtlCol="0">
              <a:spAutoFit/>
            </a:bodyPr>
            <a:lstStyle/>
            <a:p>
              <a:r>
                <a:rPr lang="en-US" dirty="0" smtClean="0"/>
                <a:t>Domain</a:t>
              </a:r>
            </a:p>
            <a:p>
              <a:r>
                <a:rPr lang="en-US" dirty="0" smtClean="0"/>
                <a:t>Event</a:t>
              </a:r>
              <a:endParaRPr lang="en-US" dirty="0"/>
            </a:p>
          </p:txBody>
        </p:sp>
      </p:grpSp>
      <p:sp>
        <p:nvSpPr>
          <p:cNvPr id="55" name="Freeform 54"/>
          <p:cNvSpPr/>
          <p:nvPr/>
        </p:nvSpPr>
        <p:spPr>
          <a:xfrm>
            <a:off x="4056386" y="3538326"/>
            <a:ext cx="5518834" cy="2560034"/>
          </a:xfrm>
          <a:custGeom>
            <a:avLst/>
            <a:gdLst>
              <a:gd name="connsiteX0" fmla="*/ 540666 w 5518834"/>
              <a:gd name="connsiteY0" fmla="*/ 282112 h 2560034"/>
              <a:gd name="connsiteX1" fmla="*/ 4849619 w 5518834"/>
              <a:gd name="connsiteY1" fmla="*/ 119274 h 2560034"/>
              <a:gd name="connsiteX2" fmla="*/ 5075088 w 5518834"/>
              <a:gd name="connsiteY2" fmla="*/ 2110912 h 2560034"/>
              <a:gd name="connsiteX3" fmla="*/ 640874 w 5518834"/>
              <a:gd name="connsiteY3" fmla="*/ 2461641 h 2560034"/>
              <a:gd name="connsiteX4" fmla="*/ 77203 w 5518834"/>
              <a:gd name="connsiteY4" fmla="*/ 745575 h 2560034"/>
              <a:gd name="connsiteX5" fmla="*/ 540666 w 5518834"/>
              <a:gd name="connsiteY5" fmla="*/ 282112 h 256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18834" h="2560034">
                <a:moveTo>
                  <a:pt x="540666" y="282112"/>
                </a:moveTo>
                <a:cubicBezTo>
                  <a:pt x="1336069" y="177728"/>
                  <a:pt x="4093882" y="-185526"/>
                  <a:pt x="4849619" y="119274"/>
                </a:cubicBezTo>
                <a:cubicBezTo>
                  <a:pt x="5605356" y="424074"/>
                  <a:pt x="5776545" y="1720518"/>
                  <a:pt x="5075088" y="2110912"/>
                </a:cubicBezTo>
                <a:cubicBezTo>
                  <a:pt x="4373631" y="2501306"/>
                  <a:pt x="1473855" y="2689197"/>
                  <a:pt x="640874" y="2461641"/>
                </a:cubicBezTo>
                <a:cubicBezTo>
                  <a:pt x="-192107" y="2234085"/>
                  <a:pt x="98080" y="1106742"/>
                  <a:pt x="77203" y="745575"/>
                </a:cubicBezTo>
                <a:cubicBezTo>
                  <a:pt x="56326" y="384408"/>
                  <a:pt x="-254737" y="386496"/>
                  <a:pt x="540666" y="282112"/>
                </a:cubicBezTo>
                <a:close/>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55"/>
          <p:cNvSpPr/>
          <p:nvPr/>
        </p:nvSpPr>
        <p:spPr>
          <a:xfrm>
            <a:off x="9553025" y="3582242"/>
            <a:ext cx="2613879" cy="2425775"/>
          </a:xfrm>
          <a:custGeom>
            <a:avLst/>
            <a:gdLst>
              <a:gd name="connsiteX0" fmla="*/ 54438 w 2613879"/>
              <a:gd name="connsiteY0" fmla="*/ 1002284 h 2425775"/>
              <a:gd name="connsiteX1" fmla="*/ 117068 w 2613879"/>
              <a:gd name="connsiteY1" fmla="*/ 300826 h 2425775"/>
              <a:gd name="connsiteX2" fmla="*/ 1269463 w 2613879"/>
              <a:gd name="connsiteY2" fmla="*/ 202 h 2425775"/>
              <a:gd name="connsiteX3" fmla="*/ 2359227 w 2613879"/>
              <a:gd name="connsiteY3" fmla="*/ 338405 h 2425775"/>
              <a:gd name="connsiteX4" fmla="*/ 2547117 w 2613879"/>
              <a:gd name="connsiteY4" fmla="*/ 1014810 h 2425775"/>
              <a:gd name="connsiteX5" fmla="*/ 2484487 w 2613879"/>
              <a:gd name="connsiteY5" fmla="*/ 2054470 h 2425775"/>
              <a:gd name="connsiteX6" fmla="*/ 1144202 w 2613879"/>
              <a:gd name="connsiteY6" fmla="*/ 2380147 h 2425775"/>
              <a:gd name="connsiteX7" fmla="*/ 92016 w 2613879"/>
              <a:gd name="connsiteY7" fmla="*/ 2267413 h 2425775"/>
              <a:gd name="connsiteX8" fmla="*/ 54438 w 2613879"/>
              <a:gd name="connsiteY8" fmla="*/ 1002284 h 242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3879" h="2425775">
                <a:moveTo>
                  <a:pt x="54438" y="1002284"/>
                </a:moveTo>
                <a:cubicBezTo>
                  <a:pt x="58613" y="674520"/>
                  <a:pt x="-85436" y="467840"/>
                  <a:pt x="117068" y="300826"/>
                </a:cubicBezTo>
                <a:cubicBezTo>
                  <a:pt x="319572" y="133812"/>
                  <a:pt x="895770" y="-6061"/>
                  <a:pt x="1269463" y="202"/>
                </a:cubicBezTo>
                <a:cubicBezTo>
                  <a:pt x="1643156" y="6465"/>
                  <a:pt x="2146285" y="169304"/>
                  <a:pt x="2359227" y="338405"/>
                </a:cubicBezTo>
                <a:cubicBezTo>
                  <a:pt x="2572169" y="507506"/>
                  <a:pt x="2526240" y="728799"/>
                  <a:pt x="2547117" y="1014810"/>
                </a:cubicBezTo>
                <a:cubicBezTo>
                  <a:pt x="2567994" y="1300821"/>
                  <a:pt x="2718306" y="1826914"/>
                  <a:pt x="2484487" y="2054470"/>
                </a:cubicBezTo>
                <a:cubicBezTo>
                  <a:pt x="2250668" y="2282026"/>
                  <a:pt x="1542947" y="2344657"/>
                  <a:pt x="1144202" y="2380147"/>
                </a:cubicBezTo>
                <a:cubicBezTo>
                  <a:pt x="745457" y="2415637"/>
                  <a:pt x="271556" y="2503320"/>
                  <a:pt x="92016" y="2267413"/>
                </a:cubicBezTo>
                <a:cubicBezTo>
                  <a:pt x="-87524" y="2031506"/>
                  <a:pt x="50263" y="1330048"/>
                  <a:pt x="54438" y="1002284"/>
                </a:cubicBezTo>
                <a:close/>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5345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15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1000"/>
                                        <p:tgtEl>
                                          <p:spTgt spid="49"/>
                                        </p:tgtEl>
                                      </p:cBhvr>
                                    </p:animEffect>
                                    <p:anim calcmode="lin" valueType="num">
                                      <p:cBhvr>
                                        <p:cTn id="8" dur="1000" fill="hold"/>
                                        <p:tgtEl>
                                          <p:spTgt spid="49"/>
                                        </p:tgtEl>
                                        <p:attrNameLst>
                                          <p:attrName>ppt_x</p:attrName>
                                        </p:attrNameLst>
                                      </p:cBhvr>
                                      <p:tavLst>
                                        <p:tav tm="0">
                                          <p:val>
                                            <p:strVal val="#ppt_x"/>
                                          </p:val>
                                        </p:tav>
                                        <p:tav tm="100000">
                                          <p:val>
                                            <p:strVal val="#ppt_x"/>
                                          </p:val>
                                        </p:tav>
                                      </p:tavLst>
                                    </p:anim>
                                    <p:anim calcmode="lin" valueType="num">
                                      <p:cBhvr>
                                        <p:cTn id="9"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1250"/>
                                  </p:stCondLst>
                                  <p:childTnLst>
                                    <p:set>
                                      <p:cBhvr>
                                        <p:cTn id="13" dur="1" fill="hold">
                                          <p:stCondLst>
                                            <p:cond delay="0"/>
                                          </p:stCondLst>
                                        </p:cTn>
                                        <p:tgtEl>
                                          <p:spTgt spid="46"/>
                                        </p:tgtEl>
                                        <p:attrNameLst>
                                          <p:attrName>style.visibility</p:attrName>
                                        </p:attrNameLst>
                                      </p:cBhvr>
                                      <p:to>
                                        <p:strVal val="visible"/>
                                      </p:to>
                                    </p:set>
                                    <p:animEffect transition="in" filter="fade">
                                      <p:cBhvr>
                                        <p:cTn id="14" dur="1000"/>
                                        <p:tgtEl>
                                          <p:spTgt spid="46"/>
                                        </p:tgtEl>
                                      </p:cBhvr>
                                    </p:animEffect>
                                    <p:anim calcmode="lin" valueType="num">
                                      <p:cBhvr>
                                        <p:cTn id="15" dur="1000" fill="hold"/>
                                        <p:tgtEl>
                                          <p:spTgt spid="46"/>
                                        </p:tgtEl>
                                        <p:attrNameLst>
                                          <p:attrName>ppt_x</p:attrName>
                                        </p:attrNameLst>
                                      </p:cBhvr>
                                      <p:tavLst>
                                        <p:tav tm="0">
                                          <p:val>
                                            <p:strVal val="#ppt_x"/>
                                          </p:val>
                                        </p:tav>
                                        <p:tav tm="100000">
                                          <p:val>
                                            <p:strVal val="#ppt_x"/>
                                          </p:val>
                                        </p:tav>
                                      </p:tavLst>
                                    </p:anim>
                                    <p:anim calcmode="lin" valueType="num">
                                      <p:cBhvr>
                                        <p:cTn id="16" dur="1000" fill="hold"/>
                                        <p:tgtEl>
                                          <p:spTgt spid="46"/>
                                        </p:tgtEl>
                                        <p:attrNameLst>
                                          <p:attrName>ppt_y</p:attrName>
                                        </p:attrNameLst>
                                      </p:cBhvr>
                                      <p:tavLst>
                                        <p:tav tm="0">
                                          <p:val>
                                            <p:strVal val="#ppt_y+.1"/>
                                          </p:val>
                                        </p:tav>
                                        <p:tav tm="100000">
                                          <p:val>
                                            <p:strVal val="#ppt_y"/>
                                          </p:val>
                                        </p:tav>
                                      </p:tavLst>
                                    </p:anim>
                                  </p:childTnLst>
                                </p:cTn>
                              </p:par>
                            </p:childTnLst>
                          </p:cTn>
                        </p:par>
                        <p:par>
                          <p:cTn id="17" fill="hold">
                            <p:stCondLst>
                              <p:cond delay="2250"/>
                            </p:stCondLst>
                            <p:childTnLst>
                              <p:par>
                                <p:cTn id="18" presetID="42" presetClass="entr" presetSubtype="0" fill="hold" nodeType="afterEffect">
                                  <p:stCondLst>
                                    <p:cond delay="500"/>
                                  </p:stCondLst>
                                  <p:childTnLst>
                                    <p:set>
                                      <p:cBhvr>
                                        <p:cTn id="19" dur="1" fill="hold">
                                          <p:stCondLst>
                                            <p:cond delay="0"/>
                                          </p:stCondLst>
                                        </p:cTn>
                                        <p:tgtEl>
                                          <p:spTgt spid="47"/>
                                        </p:tgtEl>
                                        <p:attrNameLst>
                                          <p:attrName>style.visibility</p:attrName>
                                        </p:attrNameLst>
                                      </p:cBhvr>
                                      <p:to>
                                        <p:strVal val="visible"/>
                                      </p:to>
                                    </p:set>
                                    <p:animEffect transition="in" filter="fade">
                                      <p:cBhvr>
                                        <p:cTn id="20" dur="1000"/>
                                        <p:tgtEl>
                                          <p:spTgt spid="47"/>
                                        </p:tgtEl>
                                      </p:cBhvr>
                                    </p:animEffect>
                                    <p:anim calcmode="lin" valueType="num">
                                      <p:cBhvr>
                                        <p:cTn id="21" dur="1000" fill="hold"/>
                                        <p:tgtEl>
                                          <p:spTgt spid="47"/>
                                        </p:tgtEl>
                                        <p:attrNameLst>
                                          <p:attrName>ppt_x</p:attrName>
                                        </p:attrNameLst>
                                      </p:cBhvr>
                                      <p:tavLst>
                                        <p:tav tm="0">
                                          <p:val>
                                            <p:strVal val="#ppt_x"/>
                                          </p:val>
                                        </p:tav>
                                        <p:tav tm="100000">
                                          <p:val>
                                            <p:strVal val="#ppt_x"/>
                                          </p:val>
                                        </p:tav>
                                      </p:tavLst>
                                    </p:anim>
                                    <p:anim calcmode="lin" valueType="num">
                                      <p:cBhvr>
                                        <p:cTn id="22" dur="1000" fill="hold"/>
                                        <p:tgtEl>
                                          <p:spTgt spid="47"/>
                                        </p:tgtEl>
                                        <p:attrNameLst>
                                          <p:attrName>ppt_y</p:attrName>
                                        </p:attrNameLst>
                                      </p:cBhvr>
                                      <p:tavLst>
                                        <p:tav tm="0">
                                          <p:val>
                                            <p:strVal val="#ppt_y+.1"/>
                                          </p:val>
                                        </p:tav>
                                        <p:tav tm="100000">
                                          <p:val>
                                            <p:strVal val="#ppt_y"/>
                                          </p:val>
                                        </p:tav>
                                      </p:tavLst>
                                    </p:anim>
                                  </p:childTnLst>
                                </p:cTn>
                              </p:par>
                            </p:childTnLst>
                          </p:cTn>
                        </p:par>
                        <p:par>
                          <p:cTn id="23" fill="hold">
                            <p:stCondLst>
                              <p:cond delay="3750"/>
                            </p:stCondLst>
                            <p:childTnLst>
                              <p:par>
                                <p:cTn id="24" presetID="6" presetClass="entr" presetSubtype="16" fill="hold" grpId="0" nodeType="afterEffect">
                                  <p:stCondLst>
                                    <p:cond delay="700"/>
                                  </p:stCondLst>
                                  <p:childTnLst>
                                    <p:set>
                                      <p:cBhvr>
                                        <p:cTn id="25" dur="1" fill="hold">
                                          <p:stCondLst>
                                            <p:cond delay="0"/>
                                          </p:stCondLst>
                                        </p:cTn>
                                        <p:tgtEl>
                                          <p:spTgt spid="55"/>
                                        </p:tgtEl>
                                        <p:attrNameLst>
                                          <p:attrName>style.visibility</p:attrName>
                                        </p:attrNameLst>
                                      </p:cBhvr>
                                      <p:to>
                                        <p:strVal val="visible"/>
                                      </p:to>
                                    </p:set>
                                    <p:animEffect transition="in" filter="circle(in)">
                                      <p:cBhvr>
                                        <p:cTn id="26" dur="2000"/>
                                        <p:tgtEl>
                                          <p:spTgt spid="55"/>
                                        </p:tgtEl>
                                      </p:cBhvr>
                                    </p:animEffect>
                                  </p:childTnLst>
                                </p:cTn>
                              </p:par>
                            </p:childTnLst>
                          </p:cTn>
                        </p:par>
                        <p:par>
                          <p:cTn id="27" fill="hold">
                            <p:stCondLst>
                              <p:cond delay="6450"/>
                            </p:stCondLst>
                            <p:childTnLst>
                              <p:par>
                                <p:cTn id="28" presetID="6" presetClass="entr" presetSubtype="16" fill="hold" grpId="0" nodeType="afterEffect">
                                  <p:stCondLst>
                                    <p:cond delay="700"/>
                                  </p:stCondLst>
                                  <p:childTnLst>
                                    <p:set>
                                      <p:cBhvr>
                                        <p:cTn id="29" dur="1" fill="hold">
                                          <p:stCondLst>
                                            <p:cond delay="0"/>
                                          </p:stCondLst>
                                        </p:cTn>
                                        <p:tgtEl>
                                          <p:spTgt spid="56"/>
                                        </p:tgtEl>
                                        <p:attrNameLst>
                                          <p:attrName>style.visibility</p:attrName>
                                        </p:attrNameLst>
                                      </p:cBhvr>
                                      <p:to>
                                        <p:strVal val="visible"/>
                                      </p:to>
                                    </p:set>
                                    <p:animEffect transition="in" filter="circle(in)">
                                      <p:cBhvr>
                                        <p:cTn id="30" dur="125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5110075" cy="1020871"/>
          </a:xfrm>
        </p:spPr>
        <p:txBody>
          <a:bodyPr/>
          <a:lstStyle/>
          <a:p>
            <a:r>
              <a:rPr lang="en-US" b="1" dirty="0" smtClean="0"/>
              <a:t>Disclaimer + References</a:t>
            </a:r>
            <a:endParaRPr lang="en-US" b="1" dirty="0"/>
          </a:p>
        </p:txBody>
      </p:sp>
      <p:sp>
        <p:nvSpPr>
          <p:cNvPr id="4" name="Text Placeholder 3"/>
          <p:cNvSpPr>
            <a:spLocks noGrp="1"/>
          </p:cNvSpPr>
          <p:nvPr>
            <p:ph type="body" sz="half" idx="2"/>
          </p:nvPr>
        </p:nvSpPr>
        <p:spPr>
          <a:xfrm>
            <a:off x="4835591" y="1803748"/>
            <a:ext cx="6575620" cy="4296427"/>
          </a:xfrm>
        </p:spPr>
        <p:txBody>
          <a:bodyPr>
            <a:normAutofit lnSpcReduction="10000"/>
          </a:bodyPr>
          <a:lstStyle/>
          <a:p>
            <a:pPr marL="285750" indent="-285750">
              <a:buFont typeface="Arial" panose="020B0604020202020204" pitchFamily="34" charset="0"/>
              <a:buChar char="•"/>
            </a:pPr>
            <a:r>
              <a:rPr lang="en-US" sz="1800" dirty="0" smtClean="0"/>
              <a:t>Based on my Kindle highlights </a:t>
            </a:r>
            <a:r>
              <a:rPr lang="en-US" sz="1800" dirty="0"/>
              <a:t>from </a:t>
            </a:r>
            <a:r>
              <a:rPr lang="en-US" sz="1800" dirty="0">
                <a:hlinkClick r:id="rId2"/>
              </a:rPr>
              <a:t>https://</a:t>
            </a:r>
            <a:r>
              <a:rPr lang="en-US" sz="1800" dirty="0" smtClean="0">
                <a:hlinkClick r:id="rId2"/>
              </a:rPr>
              <a:t>www.amazon.com/Domain-Driven-Design-Distilled-Vaughn-Vernon/dp/0134434420</a:t>
            </a:r>
            <a:endParaRPr lang="en-US" sz="1800" dirty="0" smtClean="0"/>
          </a:p>
          <a:p>
            <a:pPr marL="285750" indent="-285750">
              <a:buFont typeface="Arial" panose="020B0604020202020204" pitchFamily="34" charset="0"/>
              <a:buChar char="•"/>
            </a:pPr>
            <a:r>
              <a:rPr lang="en-US" sz="1800" dirty="0" smtClean="0"/>
              <a:t>Graphics are my own.</a:t>
            </a:r>
          </a:p>
          <a:p>
            <a:pPr marL="285750" indent="-285750">
              <a:buFont typeface="Arial" panose="020B0604020202020204" pitchFamily="34" charset="0"/>
              <a:buChar char="•"/>
            </a:pPr>
            <a:r>
              <a:rPr lang="en-US" sz="1800" dirty="0" smtClean="0"/>
              <a:t>Links:</a:t>
            </a:r>
          </a:p>
          <a:p>
            <a:pPr lvl="1"/>
            <a:r>
              <a:rPr lang="en-US" sz="1800" dirty="0" smtClean="0">
                <a:hlinkClick r:id="rId3"/>
              </a:rPr>
              <a:t>Migrating Apps to the Cloud — Shunting the Event Stream</a:t>
            </a:r>
            <a:endParaRPr lang="en-US" sz="1800" dirty="0" smtClean="0"/>
          </a:p>
          <a:p>
            <a:pPr lvl="1"/>
            <a:endParaRPr lang="en-US" sz="1800" dirty="0" smtClean="0">
              <a:hlinkClick r:id="rId4"/>
            </a:endParaRPr>
          </a:p>
          <a:p>
            <a:pPr lvl="1"/>
            <a:r>
              <a:rPr lang="en-US" sz="1800" dirty="0" smtClean="0">
                <a:hlinkClick r:id="rId4"/>
              </a:rPr>
              <a:t>https</a:t>
            </a:r>
            <a:r>
              <a:rPr lang="en-US" sz="1800" dirty="0">
                <a:hlinkClick r:id="rId4"/>
              </a:rPr>
              <a:t>://</a:t>
            </a:r>
            <a:r>
              <a:rPr lang="en-US" sz="1800" dirty="0" smtClean="0">
                <a:hlinkClick r:id="rId4"/>
              </a:rPr>
              <a:t>leanpub.com/introducing_eventstorming</a:t>
            </a:r>
            <a:endParaRPr lang="en-US" sz="1800" dirty="0" smtClean="0"/>
          </a:p>
          <a:p>
            <a:pPr lvl="1"/>
            <a:endParaRPr lang="en-US" sz="1800" dirty="0" smtClean="0"/>
          </a:p>
          <a:p>
            <a:pPr lvl="1"/>
            <a:r>
              <a:rPr lang="en-US" sz="1800" dirty="0">
                <a:hlinkClick r:id="rId5"/>
              </a:rPr>
              <a:t>https://</a:t>
            </a:r>
            <a:r>
              <a:rPr lang="en-US" sz="1800" dirty="0" smtClean="0">
                <a:hlinkClick r:id="rId5"/>
              </a:rPr>
              <a:t>docs.microsoft.com/en-us/dotnet/standard/microservices-architecture/architect-microservice-container-applications/data-sovereignty-per-microservice</a:t>
            </a:r>
            <a:endParaRPr lang="en-US" sz="1800" dirty="0" smtClean="0"/>
          </a:p>
          <a:p>
            <a:pPr lvl="1"/>
            <a:endParaRPr lang="en-US" sz="1800" dirty="0" smtClean="0"/>
          </a:p>
          <a:p>
            <a:pPr lvl="1"/>
            <a:r>
              <a:rPr lang="en-US" sz="1800" dirty="0" smtClean="0">
                <a:hlinkClick r:id="rId6"/>
              </a:rPr>
              <a:t>Modeling Aggregates with DDD and Entity Framework</a:t>
            </a:r>
            <a:endParaRPr lang="en-US" sz="1800" dirty="0"/>
          </a:p>
        </p:txBody>
      </p:sp>
      <p:pic>
        <p:nvPicPr>
          <p:cNvPr id="9" name="Picture Placeholder 8"/>
          <p:cNvPicPr>
            <a:picLocks noGrp="1" noChangeAspect="1"/>
          </p:cNvPicPr>
          <p:nvPr>
            <p:ph type="pic" idx="1"/>
          </p:nvPr>
        </p:nvPicPr>
        <p:blipFill>
          <a:blip r:embed="rId7">
            <a:extLst>
              <a:ext uri="{28A0092B-C50C-407E-A947-70E740481C1C}">
                <a14:useLocalDpi xmlns:a14="http://schemas.microsoft.com/office/drawing/2010/main" val="0"/>
              </a:ext>
            </a:extLst>
          </a:blip>
          <a:srcRect t="8407" b="8407"/>
          <a:stretch>
            <a:fillRect/>
          </a:stretch>
        </p:blipFill>
        <p:spPr>
          <a:xfrm>
            <a:off x="1339849" y="1803749"/>
            <a:ext cx="2825117" cy="3770334"/>
          </a:xfrm>
        </p:spPr>
      </p:pic>
    </p:spTree>
    <p:extLst>
      <p:ext uri="{BB962C8B-B14F-4D97-AF65-F5344CB8AC3E}">
        <p14:creationId xmlns:p14="http://schemas.microsoft.com/office/powerpoint/2010/main" val="5727490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1883</TotalTime>
  <Words>449</Words>
  <Application>Microsoft Office PowerPoint</Application>
  <PresentationFormat>Widescreen</PresentationFormat>
  <Paragraphs>81</Paragraphs>
  <Slides>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Event Shunting  and  Event Storming</vt:lpstr>
      <vt:lpstr>Event Shunting</vt:lpstr>
      <vt:lpstr>Event Storming</vt:lpstr>
      <vt:lpstr>Event Storming is Useful Because…</vt:lpstr>
      <vt:lpstr>How Does it Work?</vt:lpstr>
      <vt:lpstr>Disclaimer + References</vt:lpstr>
    </vt:vector>
  </TitlesOfParts>
  <Company>EMC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Shunting  vs  Even Sourcing</dc:title>
  <dc:creator>Penina, Olga</dc:creator>
  <cp:lastModifiedBy>Penina, Olga</cp:lastModifiedBy>
  <cp:revision>65</cp:revision>
  <dcterms:created xsi:type="dcterms:W3CDTF">2017-07-19T14:43:36Z</dcterms:created>
  <dcterms:modified xsi:type="dcterms:W3CDTF">2017-07-20T22:13:06Z</dcterms:modified>
</cp:coreProperties>
</file>