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0C8713-1517-4877-A5BC-345B4DD2B7EC}" type="doc">
      <dgm:prSet loTypeId="urn:microsoft.com/office/officeart/2005/8/layout/venn1" loCatId="relationship" qsTypeId="urn:microsoft.com/office/officeart/2005/8/quickstyle/3d1" qsCatId="3D" csTypeId="urn:microsoft.com/office/officeart/2005/8/colors/colorful4" csCatId="colorful" phldr="1"/>
      <dgm:spPr/>
    </dgm:pt>
    <dgm:pt modelId="{28A06DA0-2B98-4A11-BDCD-52D7F10858CF}">
      <dgm:prSet phldrT="[Text]"/>
      <dgm:spPr>
        <a:solidFill>
          <a:srgbClr val="FF5050">
            <a:alpha val="49804"/>
          </a:srgbClr>
        </a:solidFill>
      </dgm:spPr>
      <dgm:t>
        <a:bodyPr/>
        <a:lstStyle/>
        <a:p>
          <a:r>
            <a:rPr lang="en-US" dirty="0" smtClean="0"/>
            <a:t>Waterfall</a:t>
          </a:r>
          <a:endParaRPr lang="en-US" dirty="0"/>
        </a:p>
      </dgm:t>
    </dgm:pt>
    <dgm:pt modelId="{08AB7911-1202-4807-A493-BCD2BEF3A3BD}" type="parTrans" cxnId="{A557CCF9-BA4B-470B-A4C9-F2AEFEDE5F32}">
      <dgm:prSet/>
      <dgm:spPr/>
      <dgm:t>
        <a:bodyPr/>
        <a:lstStyle/>
        <a:p>
          <a:endParaRPr lang="en-US"/>
        </a:p>
      </dgm:t>
    </dgm:pt>
    <dgm:pt modelId="{CE0D6412-4894-493E-9A76-9B7C3A0C5814}" type="sibTrans" cxnId="{A557CCF9-BA4B-470B-A4C9-F2AEFEDE5F32}">
      <dgm:prSet/>
      <dgm:spPr/>
      <dgm:t>
        <a:bodyPr/>
        <a:lstStyle/>
        <a:p>
          <a:endParaRPr lang="en-US"/>
        </a:p>
      </dgm:t>
    </dgm:pt>
    <dgm:pt modelId="{7B23378B-53FF-4CBA-BC1B-95227BDFD620}">
      <dgm:prSet phldrT="[Text]"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en-US" dirty="0" smtClean="0"/>
            <a:t>Scrum</a:t>
          </a:r>
          <a:endParaRPr lang="en-US" dirty="0"/>
        </a:p>
      </dgm:t>
    </dgm:pt>
    <dgm:pt modelId="{DDB46856-1842-4878-9B74-6CA6E99F70C5}" type="parTrans" cxnId="{53609FBB-A7FC-4F3F-813A-2FB3B3A95810}">
      <dgm:prSet/>
      <dgm:spPr/>
      <dgm:t>
        <a:bodyPr/>
        <a:lstStyle/>
        <a:p>
          <a:endParaRPr lang="en-US"/>
        </a:p>
      </dgm:t>
    </dgm:pt>
    <dgm:pt modelId="{AB98278B-C3EA-40AB-895C-F9301EFA06B0}" type="sibTrans" cxnId="{53609FBB-A7FC-4F3F-813A-2FB3B3A95810}">
      <dgm:prSet/>
      <dgm:spPr/>
      <dgm:t>
        <a:bodyPr/>
        <a:lstStyle/>
        <a:p>
          <a:endParaRPr lang="en-US"/>
        </a:p>
      </dgm:t>
    </dgm:pt>
    <dgm:pt modelId="{97BF20D0-945F-4DFC-964A-C73943745E81}">
      <dgm:prSet phldrT="[Text]"/>
      <dgm:spPr>
        <a:solidFill>
          <a:srgbClr val="0070C0">
            <a:alpha val="50000"/>
          </a:srgbClr>
        </a:solidFill>
      </dgm:spPr>
      <dgm:t>
        <a:bodyPr/>
        <a:lstStyle/>
        <a:p>
          <a:r>
            <a:rPr lang="en-US" dirty="0" smtClean="0"/>
            <a:t>Agile</a:t>
          </a:r>
          <a:endParaRPr lang="en-US" dirty="0"/>
        </a:p>
      </dgm:t>
    </dgm:pt>
    <dgm:pt modelId="{818A37DB-9A59-4272-AAC1-654859D591E8}" type="parTrans" cxnId="{C419BA55-E4F2-4E58-BCC3-3ACE23E117C3}">
      <dgm:prSet/>
      <dgm:spPr/>
      <dgm:t>
        <a:bodyPr/>
        <a:lstStyle/>
        <a:p>
          <a:endParaRPr lang="en-US"/>
        </a:p>
      </dgm:t>
    </dgm:pt>
    <dgm:pt modelId="{C2FB1EBA-86E4-4E1C-A602-68BFFB8B84BA}" type="sibTrans" cxnId="{C419BA55-E4F2-4E58-BCC3-3ACE23E117C3}">
      <dgm:prSet/>
      <dgm:spPr/>
      <dgm:t>
        <a:bodyPr/>
        <a:lstStyle/>
        <a:p>
          <a:endParaRPr lang="en-US"/>
        </a:p>
      </dgm:t>
    </dgm:pt>
    <dgm:pt modelId="{532A4624-1E1B-4F09-95B6-DD103A8E75B8}" type="pres">
      <dgm:prSet presAssocID="{280C8713-1517-4877-A5BC-345B4DD2B7EC}" presName="compositeShape" presStyleCnt="0">
        <dgm:presLayoutVars>
          <dgm:chMax val="7"/>
          <dgm:dir/>
          <dgm:resizeHandles val="exact"/>
        </dgm:presLayoutVars>
      </dgm:prSet>
      <dgm:spPr/>
    </dgm:pt>
    <dgm:pt modelId="{FDD1A3F5-5F1A-40C2-8EB4-DAE0CCCE0E8C}" type="pres">
      <dgm:prSet presAssocID="{28A06DA0-2B98-4A11-BDCD-52D7F10858CF}" presName="circ1" presStyleLbl="vennNode1" presStyleIdx="0" presStyleCnt="3" custScaleX="100979" custLinFactNeighborX="36992" custLinFactNeighborY="-325"/>
      <dgm:spPr/>
      <dgm:t>
        <a:bodyPr/>
        <a:lstStyle/>
        <a:p>
          <a:endParaRPr lang="en-US"/>
        </a:p>
      </dgm:t>
    </dgm:pt>
    <dgm:pt modelId="{F522607F-0299-406C-A8E9-5DA9DE56FCFB}" type="pres">
      <dgm:prSet presAssocID="{28A06DA0-2B98-4A11-BDCD-52D7F10858C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A95E9-33CA-470F-89DA-053EA1BCC3B2}" type="pres">
      <dgm:prSet presAssocID="{7B23378B-53FF-4CBA-BC1B-95227BDFD620}" presName="circ2" presStyleLbl="vennNode1" presStyleIdx="1" presStyleCnt="3" custScaleX="67025" custScaleY="67986" custLinFactNeighborX="-54229" custLinFactNeighborY="-28252"/>
      <dgm:spPr/>
      <dgm:t>
        <a:bodyPr/>
        <a:lstStyle/>
        <a:p>
          <a:endParaRPr lang="en-US"/>
        </a:p>
      </dgm:t>
    </dgm:pt>
    <dgm:pt modelId="{CC696440-78E5-4312-9F5C-6A2B975C5ED6}" type="pres">
      <dgm:prSet presAssocID="{7B23378B-53FF-4CBA-BC1B-95227BDFD62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C629D-0B4A-4657-9F9F-3F0BFB7ACC02}" type="pres">
      <dgm:prSet presAssocID="{97BF20D0-945F-4DFC-964A-C73943745E81}" presName="circ3" presStyleLbl="vennNode1" presStyleIdx="2" presStyleCnt="3" custScaleX="84201" custScaleY="86952" custLinFactNeighborX="-11560" custLinFactNeighborY="-46748"/>
      <dgm:spPr/>
      <dgm:t>
        <a:bodyPr/>
        <a:lstStyle/>
        <a:p>
          <a:endParaRPr lang="en-US"/>
        </a:p>
      </dgm:t>
    </dgm:pt>
    <dgm:pt modelId="{A7A96B05-5033-4F89-AF5C-A1DC067FB17B}" type="pres">
      <dgm:prSet presAssocID="{97BF20D0-945F-4DFC-964A-C73943745E8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A7B82A-339F-4758-B132-1789D92D99C2}" type="presOf" srcId="{97BF20D0-945F-4DFC-964A-C73943745E81}" destId="{308C629D-0B4A-4657-9F9F-3F0BFB7ACC02}" srcOrd="0" destOrd="0" presId="urn:microsoft.com/office/officeart/2005/8/layout/venn1"/>
    <dgm:cxn modelId="{53609FBB-A7FC-4F3F-813A-2FB3B3A95810}" srcId="{280C8713-1517-4877-A5BC-345B4DD2B7EC}" destId="{7B23378B-53FF-4CBA-BC1B-95227BDFD620}" srcOrd="1" destOrd="0" parTransId="{DDB46856-1842-4878-9B74-6CA6E99F70C5}" sibTransId="{AB98278B-C3EA-40AB-895C-F9301EFA06B0}"/>
    <dgm:cxn modelId="{08FC52F5-E69A-4F17-A54E-5274A3AECFB5}" type="presOf" srcId="{28A06DA0-2B98-4A11-BDCD-52D7F10858CF}" destId="{F522607F-0299-406C-A8E9-5DA9DE56FCFB}" srcOrd="1" destOrd="0" presId="urn:microsoft.com/office/officeart/2005/8/layout/venn1"/>
    <dgm:cxn modelId="{71456811-5734-4D87-A715-69C48364A8A0}" type="presOf" srcId="{97BF20D0-945F-4DFC-964A-C73943745E81}" destId="{A7A96B05-5033-4F89-AF5C-A1DC067FB17B}" srcOrd="1" destOrd="0" presId="urn:microsoft.com/office/officeart/2005/8/layout/venn1"/>
    <dgm:cxn modelId="{296649BF-4C4D-427E-9DF1-94234D883EFF}" type="presOf" srcId="{7B23378B-53FF-4CBA-BC1B-95227BDFD620}" destId="{BCDA95E9-33CA-470F-89DA-053EA1BCC3B2}" srcOrd="0" destOrd="0" presId="urn:microsoft.com/office/officeart/2005/8/layout/venn1"/>
    <dgm:cxn modelId="{A557CCF9-BA4B-470B-A4C9-F2AEFEDE5F32}" srcId="{280C8713-1517-4877-A5BC-345B4DD2B7EC}" destId="{28A06DA0-2B98-4A11-BDCD-52D7F10858CF}" srcOrd="0" destOrd="0" parTransId="{08AB7911-1202-4807-A493-BCD2BEF3A3BD}" sibTransId="{CE0D6412-4894-493E-9A76-9B7C3A0C5814}"/>
    <dgm:cxn modelId="{713AE5A7-C824-45EA-9899-6B5334435923}" type="presOf" srcId="{7B23378B-53FF-4CBA-BC1B-95227BDFD620}" destId="{CC696440-78E5-4312-9F5C-6A2B975C5ED6}" srcOrd="1" destOrd="0" presId="urn:microsoft.com/office/officeart/2005/8/layout/venn1"/>
    <dgm:cxn modelId="{976CD2EE-2853-4846-B0CE-B14CA6C404E3}" type="presOf" srcId="{280C8713-1517-4877-A5BC-345B4DD2B7EC}" destId="{532A4624-1E1B-4F09-95B6-DD103A8E75B8}" srcOrd="0" destOrd="0" presId="urn:microsoft.com/office/officeart/2005/8/layout/venn1"/>
    <dgm:cxn modelId="{C419BA55-E4F2-4E58-BCC3-3ACE23E117C3}" srcId="{280C8713-1517-4877-A5BC-345B4DD2B7EC}" destId="{97BF20D0-945F-4DFC-964A-C73943745E81}" srcOrd="2" destOrd="0" parTransId="{818A37DB-9A59-4272-AAC1-654859D591E8}" sibTransId="{C2FB1EBA-86E4-4E1C-A602-68BFFB8B84BA}"/>
    <dgm:cxn modelId="{E4A0FF6B-3361-4A8E-BB57-DAC080D842D9}" type="presOf" srcId="{28A06DA0-2B98-4A11-BDCD-52D7F10858CF}" destId="{FDD1A3F5-5F1A-40C2-8EB4-DAE0CCCE0E8C}" srcOrd="0" destOrd="0" presId="urn:microsoft.com/office/officeart/2005/8/layout/venn1"/>
    <dgm:cxn modelId="{5C7FBDCB-5E5C-4D8D-962F-9FC5254F38DE}" type="presParOf" srcId="{532A4624-1E1B-4F09-95B6-DD103A8E75B8}" destId="{FDD1A3F5-5F1A-40C2-8EB4-DAE0CCCE0E8C}" srcOrd="0" destOrd="0" presId="urn:microsoft.com/office/officeart/2005/8/layout/venn1"/>
    <dgm:cxn modelId="{0D480CAF-BF9F-4E5C-AA88-F98C884FA8B8}" type="presParOf" srcId="{532A4624-1E1B-4F09-95B6-DD103A8E75B8}" destId="{F522607F-0299-406C-A8E9-5DA9DE56FCFB}" srcOrd="1" destOrd="0" presId="urn:microsoft.com/office/officeart/2005/8/layout/venn1"/>
    <dgm:cxn modelId="{D2A1FFEB-9D3B-4F62-9741-A3979DB87555}" type="presParOf" srcId="{532A4624-1E1B-4F09-95B6-DD103A8E75B8}" destId="{BCDA95E9-33CA-470F-89DA-053EA1BCC3B2}" srcOrd="2" destOrd="0" presId="urn:microsoft.com/office/officeart/2005/8/layout/venn1"/>
    <dgm:cxn modelId="{9ED4642E-5BE2-42C4-A204-525A130787A0}" type="presParOf" srcId="{532A4624-1E1B-4F09-95B6-DD103A8E75B8}" destId="{CC696440-78E5-4312-9F5C-6A2B975C5ED6}" srcOrd="3" destOrd="0" presId="urn:microsoft.com/office/officeart/2005/8/layout/venn1"/>
    <dgm:cxn modelId="{B00A0E5B-0CDD-4094-8ED2-BE6860EBF022}" type="presParOf" srcId="{532A4624-1E1B-4F09-95B6-DD103A8E75B8}" destId="{308C629D-0B4A-4657-9F9F-3F0BFB7ACC02}" srcOrd="4" destOrd="0" presId="urn:microsoft.com/office/officeart/2005/8/layout/venn1"/>
    <dgm:cxn modelId="{E45F3C19-40CD-4A2B-96D7-624E1266CB81}" type="presParOf" srcId="{532A4624-1E1B-4F09-95B6-DD103A8E75B8}" destId="{A7A96B05-5033-4F89-AF5C-A1DC067FB17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1A3F5-5F1A-40C2-8EB4-DAE0CCCE0E8C}">
      <dsp:nvSpPr>
        <dsp:cNvPr id="0" name=""/>
        <dsp:cNvSpPr/>
      </dsp:nvSpPr>
      <dsp:spPr>
        <a:xfrm>
          <a:off x="2980364" y="167652"/>
          <a:ext cx="3372158" cy="3339465"/>
        </a:xfrm>
        <a:prstGeom prst="ellipse">
          <a:avLst/>
        </a:prstGeom>
        <a:solidFill>
          <a:srgbClr val="FF5050">
            <a:alpha val="49804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Waterfall</a:t>
          </a:r>
          <a:endParaRPr lang="en-US" sz="4100" kern="1200" dirty="0"/>
        </a:p>
      </dsp:txBody>
      <dsp:txXfrm>
        <a:off x="3429985" y="752058"/>
        <a:ext cx="2472916" cy="1502759"/>
      </dsp:txXfrm>
    </dsp:sp>
    <dsp:sp modelId="{BCDA95E9-33CA-470F-89DA-053EA1BCC3B2}">
      <dsp:nvSpPr>
        <dsp:cNvPr id="0" name=""/>
        <dsp:cNvSpPr/>
      </dsp:nvSpPr>
      <dsp:spPr>
        <a:xfrm>
          <a:off x="1706002" y="1856753"/>
          <a:ext cx="2238276" cy="2270368"/>
        </a:xfrm>
        <a:prstGeom prst="ellipse">
          <a:avLst/>
        </a:prstGeom>
        <a:solidFill>
          <a:srgbClr val="FFFF00">
            <a:alpha val="50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Scrum</a:t>
          </a:r>
          <a:endParaRPr lang="en-US" sz="4100" kern="1200" dirty="0"/>
        </a:p>
      </dsp:txBody>
      <dsp:txXfrm>
        <a:off x="2390542" y="2443265"/>
        <a:ext cx="1342965" cy="1248702"/>
      </dsp:txXfrm>
    </dsp:sp>
    <dsp:sp modelId="{308C629D-0B4A-4657-9F9F-3F0BFB7ACC02}">
      <dsp:nvSpPr>
        <dsp:cNvPr id="0" name=""/>
        <dsp:cNvSpPr/>
      </dsp:nvSpPr>
      <dsp:spPr>
        <a:xfrm>
          <a:off x="434145" y="922404"/>
          <a:ext cx="2811862" cy="2903731"/>
        </a:xfrm>
        <a:prstGeom prst="ellipse">
          <a:avLst/>
        </a:prstGeom>
        <a:solidFill>
          <a:srgbClr val="0070C0">
            <a:alpha val="50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Agile</a:t>
          </a:r>
          <a:endParaRPr lang="en-US" sz="4100" kern="1200" dirty="0"/>
        </a:p>
      </dsp:txBody>
      <dsp:txXfrm>
        <a:off x="698928" y="1672535"/>
        <a:ext cx="1687117" cy="1597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544D-B13A-436B-BA81-971C7127772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216C-2F10-403F-B3C4-87804ADCF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544D-B13A-436B-BA81-971C7127772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216C-2F10-403F-B3C4-87804ADCF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544D-B13A-436B-BA81-971C7127772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216C-2F10-403F-B3C4-87804ADCF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544D-B13A-436B-BA81-971C7127772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216C-2F10-403F-B3C4-87804ADCF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544D-B13A-436B-BA81-971C7127772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216C-2F10-403F-B3C4-87804ADCF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544D-B13A-436B-BA81-971C7127772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216C-2F10-403F-B3C4-87804ADCF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4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544D-B13A-436B-BA81-971C7127772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216C-2F10-403F-B3C4-87804ADCF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6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544D-B13A-436B-BA81-971C7127772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216C-2F10-403F-B3C4-87804ADCF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8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544D-B13A-436B-BA81-971C7127772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216C-2F10-403F-B3C4-87804ADCF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544D-B13A-436B-BA81-971C7127772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216C-2F10-403F-B3C4-87804ADCF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1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544D-B13A-436B-BA81-971C7127772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216C-2F10-403F-B3C4-87804ADCF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544D-B13A-436B-BA81-971C7127772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216C-2F10-403F-B3C4-87804ADCF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2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Agile/Scrum/Waterfall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Micropowerpoint </a:t>
            </a:r>
            <a:r>
              <a:rPr lang="en-US" dirty="0" smtClean="0"/>
              <a:t>on the </a:t>
            </a:r>
            <a:r>
              <a:rPr lang="en-US" dirty="0" smtClean="0"/>
              <a:t>Agile With Scrum Training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451600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Venn Diagram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310195"/>
              </p:ext>
            </p:extLst>
          </p:nvPr>
        </p:nvGraphicFramePr>
        <p:xfrm>
          <a:off x="4959349" y="987425"/>
          <a:ext cx="6575425" cy="556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514350" y="1109664"/>
            <a:ext cx="4307207" cy="5324474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Every organization is somewhere on Agile-Waterfall 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Scrum is one of several Agile methodologies. </a:t>
            </a:r>
            <a:r>
              <a:rPr lang="en-US" sz="2100" i="1" dirty="0" smtClean="0"/>
              <a:t>If </a:t>
            </a:r>
            <a:r>
              <a:rPr lang="en-US" sz="2100" i="1" dirty="0"/>
              <a:t>you're a flexible customer-responsive product company, you've been doing agile b4 it had a stylized moniker &amp; documented standards</a:t>
            </a:r>
            <a:r>
              <a:rPr lang="en-US" sz="2100" i="1" dirty="0" smtClean="0"/>
              <a:t>. [Joe Sherwin]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i="1" dirty="0" smtClean="0"/>
              <a:t>The </a:t>
            </a:r>
            <a:r>
              <a:rPr lang="en-US" sz="1900" i="1" dirty="0"/>
              <a:t>term “Scrum” derives from the game of Rugby, where it refers to a team that moves down the field as one body.  Scrum was first introduced as a metaphor for industrial processes in 1986 by </a:t>
            </a:r>
            <a:r>
              <a:rPr lang="en-US" sz="1900" i="1" dirty="0" err="1"/>
              <a:t>Hirotaka</a:t>
            </a:r>
            <a:r>
              <a:rPr lang="en-US" sz="1900" i="1" dirty="0"/>
              <a:t> Takeuchi and </a:t>
            </a:r>
            <a:r>
              <a:rPr lang="en-US" sz="1900" i="1" dirty="0" err="1"/>
              <a:t>Ikujiro</a:t>
            </a:r>
            <a:r>
              <a:rPr lang="en-US" sz="1900" i="1" dirty="0"/>
              <a:t> Nonaka, two Japanese academics who used it to describe a new, flexible approach in a paper titled “The New Product Development Game</a:t>
            </a:r>
            <a:r>
              <a:rPr lang="en-US" sz="1900" i="1" dirty="0" smtClean="0"/>
              <a:t>.” </a:t>
            </a:r>
            <a:r>
              <a:rPr lang="en-US" sz="1200" dirty="0" smtClean="0">
                <a:solidFill>
                  <a:srgbClr val="7030A0"/>
                </a:solidFill>
              </a:rPr>
              <a:t>agiledictionary.com/207/scrum/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Pinpoint the previous (‘as-is’) experience in order to better relate to the team and plan the ‘to-be’ process (if needed). The overlaps (hope they exist) should help the transition.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The Waterfall’s Analysis and Design phase is often missing in Agile (“Sad!”)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717072" y="4536488"/>
            <a:ext cx="153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Scrum-a-fall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8777289" y="4076700"/>
            <a:ext cx="939783" cy="6444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38993" y="5643564"/>
            <a:ext cx="199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Agile-with-Scrum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308156" y="4602134"/>
            <a:ext cx="491994" cy="11811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84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Agile/Scrum/Waterfall </vt:lpstr>
      <vt:lpstr>Venn Diagram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Penina, Olga</dc:creator>
  <cp:lastModifiedBy>Penina, Olga</cp:lastModifiedBy>
  <cp:revision>13</cp:revision>
  <dcterms:created xsi:type="dcterms:W3CDTF">2017-05-05T15:19:21Z</dcterms:created>
  <dcterms:modified xsi:type="dcterms:W3CDTF">2017-05-09T20:50:49Z</dcterms:modified>
</cp:coreProperties>
</file>