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16AD80-C398-4A37-83AA-CFDB77015921}">
  <a:tblStyle styleId="{4916AD80-C398-4A37-83AA-CFDB770159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5b155874b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5b155874b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5b155874b_0_2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5b155874b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5b155874b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e5b155874b_0_2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5b155874b_0_4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5b155874b_0_4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5b155874b_0_4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5b155874b_0_4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5b155874b_0_4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e5b155874b_0_4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5b155874b_0_4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5b155874b_0_4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e5b155874b_0_4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5b155874b_0_4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5b155874b_0_4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e5b155874b_0_4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5b155874b_0_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5b155874b_0_4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e5b155874b_0_4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5b155874b_0_4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5b155874b_0_4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e5b155874b_0_4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5b155874b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5b155874b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e5b155874b_0_4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5b155874b_0_4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5b155874b_0_4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e5b155874b_0_4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5b155874b_0_4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5b155874b_0_4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e5b155874b_0_4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5b155874b_0_5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5b155874b_0_5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e5b155874b_0_5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5b155874b_0_5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5b155874b_0_5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e5b155874b_0_5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5b155874b_0_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5b155874b_0_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e5b155874b_0_5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5b155874b_0_5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5b155874b_0_5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e5b155874b_0_5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5b155874b_0_5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5b155874b_0_5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e5b155874b_0_5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5b155874b_0_5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5b155874b_0_5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e5b155874b_0_5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5b155874b_0_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5b155874b_0_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e5b155874b_0_5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5b155874b_0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5b155874b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e5b155874b_0_5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5b155874b_0_6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5b155874b_0_6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e5b155874b_0_6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b155874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5b155874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e5b155874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5b155874b_0_6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5b155874b_0_6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e5b155874b_0_6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5b155874b_0_6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5b155874b_0_6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e5b155874b_0_6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5b155874b_0_6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5b155874b_0_6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e5b155874b_0_6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5b155874b_0_6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5b155874b_0_6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e5b155874b_0_6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5b155874b_0_6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5b155874b_0_6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e5b155874b_0_6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5b155874b_0_7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5b155874b_0_7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e5b155874b_0_7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b155874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b155874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5b155874b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b155874b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5b155874b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e5b155874b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5b155874b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5b155874b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5b155874b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5b155874b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5b155874b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e5b155874b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155874b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155874b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e5b155874b_0_2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b155874b_0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5b155874b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e5b155874b_0_2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2316480"/>
            <a:ext cx="12192000" cy="4541520"/>
          </a:xfrm>
          <a:prstGeom prst="rect">
            <a:avLst/>
          </a:prstGeom>
          <a:solidFill>
            <a:srgbClr val="802433"/>
          </a:solidFill>
          <a:ln cap="flat" cmpd="sng" w="12700">
            <a:solidFill>
              <a:srgbClr val="8024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5449" y="679269"/>
            <a:ext cx="3557843" cy="106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>
            <a:off x="1759129" y="4415250"/>
            <a:ext cx="865632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type="title"/>
          </p:nvPr>
        </p:nvSpPr>
        <p:spPr>
          <a:xfrm>
            <a:off x="1821611" y="2771900"/>
            <a:ext cx="8593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1838115" y="4797042"/>
            <a:ext cx="8594725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82283" y="485895"/>
            <a:ext cx="11020245" cy="79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82283" y="1429170"/>
            <a:ext cx="11020245" cy="4695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5882" y="6418053"/>
            <a:ext cx="12269639" cy="439947"/>
          </a:xfrm>
          <a:prstGeom prst="rect">
            <a:avLst/>
          </a:prstGeom>
          <a:solidFill>
            <a:srgbClr val="802433"/>
          </a:solidFill>
          <a:ln cap="flat" cmpd="sng" w="12700">
            <a:solidFill>
              <a:srgbClr val="8024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860773" y="64554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53283" y="379781"/>
            <a:ext cx="1549245" cy="46270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2" type="body"/>
          </p:nvPr>
        </p:nvSpPr>
        <p:spPr>
          <a:xfrm>
            <a:off x="582613" y="6515158"/>
            <a:ext cx="4800270" cy="230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">
  <p:cSld name="1_Titelfoli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12192000" cy="5960853"/>
          </a:xfrm>
          <a:prstGeom prst="rect">
            <a:avLst/>
          </a:prstGeom>
          <a:solidFill>
            <a:srgbClr val="802433"/>
          </a:solidFill>
          <a:ln cap="flat" cmpd="sng" w="12700">
            <a:solidFill>
              <a:srgbClr val="8024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1767840" y="3474971"/>
            <a:ext cx="865632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4"/>
          <p:cNvSpPr txBox="1"/>
          <p:nvPr>
            <p:ph type="title"/>
          </p:nvPr>
        </p:nvSpPr>
        <p:spPr>
          <a:xfrm>
            <a:off x="1821611" y="2357834"/>
            <a:ext cx="8593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838115" y="3649733"/>
            <a:ext cx="8594725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7291" y="6135614"/>
            <a:ext cx="1877417" cy="56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821336" y="2766150"/>
            <a:ext cx="859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de-DE"/>
              <a:t>Aspect-Based Sentiment Analysis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820863" y="4773707"/>
            <a:ext cx="85947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de-DE"/>
              <a:t>NLP Homework 2</a:t>
            </a:r>
            <a:br>
              <a:rPr i="1" lang="de-DE">
                <a:solidFill>
                  <a:schemeClr val="lt1"/>
                </a:solidFill>
              </a:rPr>
            </a:br>
            <a:r>
              <a:rPr lang="de-DE" sz="1800">
                <a:solidFill>
                  <a:schemeClr val="lt1"/>
                </a:solidFill>
              </a:rPr>
              <a:t>July 2021 </a:t>
            </a:r>
            <a:br>
              <a:rPr lang="de-DE">
                <a:solidFill>
                  <a:schemeClr val="lt1"/>
                </a:solidFill>
              </a:rPr>
            </a:br>
            <a:br>
              <a:rPr lang="de-DE" sz="1800">
                <a:solidFill>
                  <a:schemeClr val="lt1"/>
                </a:solidFill>
              </a:rPr>
            </a:br>
            <a:r>
              <a:rPr i="1" lang="de-DE" sz="1800">
                <a:solidFill>
                  <a:schemeClr val="lt1"/>
                </a:solidFill>
              </a:rPr>
              <a:t>Olga Sorokoletova,</a:t>
            </a:r>
            <a:r>
              <a:rPr i="1" lang="de-DE" sz="1800"/>
              <a:t> 1937430</a:t>
            </a:r>
            <a:endParaRPr i="1"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BERT-models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Pre-processing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0" y="925425"/>
            <a:ext cx="12096600" cy="55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778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de-DE" sz="3761"/>
              <a:t>Interpret as a </a:t>
            </a:r>
            <a:r>
              <a:rPr b="1" lang="de-DE" sz="3761">
                <a:solidFill>
                  <a:srgbClr val="802433"/>
                </a:solidFill>
              </a:rPr>
              <a:t>sentence-pair classification</a:t>
            </a:r>
            <a:r>
              <a:rPr lang="de-DE" sz="3761"/>
              <a:t> task:</a:t>
            </a:r>
            <a:endParaRPr sz="376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6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761"/>
              <a:t>    	 &lt;CLS&gt;</a:t>
            </a:r>
            <a:r>
              <a:rPr lang="de-DE" sz="3761"/>
              <a:t> Sentence 1 </a:t>
            </a:r>
            <a:r>
              <a:rPr b="1" lang="de-DE" sz="3761"/>
              <a:t>&lt;SEP&gt;</a:t>
            </a:r>
            <a:r>
              <a:rPr lang="de-DE" sz="3761"/>
              <a:t> Sentence 2 </a:t>
            </a:r>
            <a:r>
              <a:rPr b="1" lang="de-DE" sz="3761"/>
              <a:t>&lt;SEP&gt; </a:t>
            </a:r>
            <a:r>
              <a:rPr lang="de-DE" sz="3761"/>
              <a:t>Label</a:t>
            </a:r>
            <a:endParaRPr sz="376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1"/>
          </a:p>
          <a:p>
            <a:pPr indent="-3778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de-DE" sz="3761"/>
              <a:t>Apply BERT tokenizer form pre-trained for the corresponding BERT model:</a:t>
            </a:r>
            <a:endParaRPr sz="376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461"/>
              <a:t>[</a:t>
            </a:r>
            <a:r>
              <a:rPr b="1" lang="de-DE" sz="3461"/>
              <a:t>ind(&lt;CLS&gt;)</a:t>
            </a:r>
            <a:r>
              <a:rPr lang="de-DE" sz="3461"/>
              <a:t>, </a:t>
            </a:r>
            <a:endParaRPr sz="346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461"/>
              <a:t>indices(tokenized(sentence 1)),</a:t>
            </a:r>
            <a:r>
              <a:rPr b="1" lang="de-DE" sz="3461"/>
              <a:t> ind(&lt;SEP&gt;)</a:t>
            </a:r>
            <a:r>
              <a:rPr lang="de-DE" sz="3461"/>
              <a:t>, </a:t>
            </a:r>
            <a:endParaRPr sz="346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461"/>
              <a:t>indices(tokenized(sentence 2)), </a:t>
            </a:r>
            <a:r>
              <a:rPr b="1" lang="de-DE" sz="3461"/>
              <a:t>ind(&lt;SEP&gt;)</a:t>
            </a:r>
            <a:r>
              <a:rPr lang="de-DE" sz="3461"/>
              <a:t>, </a:t>
            </a:r>
            <a:endParaRPr sz="346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461"/>
              <a:t>indices(padding)]</a:t>
            </a:r>
            <a:endParaRPr sz="346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61"/>
          </a:p>
          <a:p>
            <a:pPr indent="-365990" lvl="0" marL="457200" rtl="0" algn="l">
              <a:spcBef>
                <a:spcPts val="0"/>
              </a:spcBef>
              <a:spcAft>
                <a:spcPts val="0"/>
              </a:spcAft>
              <a:buSzPct val="92025"/>
              <a:buChar char="+"/>
            </a:pPr>
            <a:r>
              <a:rPr b="1" lang="de-DE" sz="3761">
                <a:solidFill>
                  <a:srgbClr val="802433"/>
                </a:solidFill>
              </a:rPr>
              <a:t>attention mask</a:t>
            </a:r>
            <a:endParaRPr b="1" sz="3761">
              <a:solidFill>
                <a:srgbClr val="8024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61">
              <a:solidFill>
                <a:srgbClr val="8024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75"/>
              <a:buFont typeface="Arial"/>
              <a:buNone/>
            </a:pPr>
            <a:r>
              <a:rPr lang="de-DE" sz="3461"/>
              <a:t>[</a:t>
            </a:r>
            <a:r>
              <a:rPr b="1" lang="de-DE" sz="3461"/>
              <a:t>1,</a:t>
            </a:r>
            <a:r>
              <a:rPr lang="de-DE" sz="3461"/>
              <a:t> </a:t>
            </a:r>
            <a:endParaRPr sz="346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75"/>
              <a:buFont typeface="Arial"/>
              <a:buNone/>
            </a:pPr>
            <a:r>
              <a:rPr lang="de-DE" sz="3461"/>
              <a:t>1,...,1,</a:t>
            </a:r>
            <a:r>
              <a:rPr b="1" lang="de-DE" sz="3461"/>
              <a:t> 1</a:t>
            </a:r>
            <a:r>
              <a:rPr lang="de-DE" sz="3461"/>
              <a:t>, </a:t>
            </a:r>
            <a:endParaRPr sz="346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75"/>
              <a:buFont typeface="Arial"/>
              <a:buNone/>
            </a:pPr>
            <a:r>
              <a:rPr lang="de-DE" sz="3461"/>
              <a:t>1,...,1, </a:t>
            </a:r>
            <a:r>
              <a:rPr b="1" lang="de-DE" sz="3461"/>
              <a:t>1</a:t>
            </a:r>
            <a:r>
              <a:rPr lang="de-DE" sz="3461"/>
              <a:t>, </a:t>
            </a:r>
            <a:endParaRPr sz="346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75"/>
              <a:buFont typeface="Arial"/>
              <a:buNone/>
            </a:pPr>
            <a:r>
              <a:rPr lang="de-DE" sz="3461"/>
              <a:t>0, …,0]</a:t>
            </a:r>
            <a:endParaRPr b="1" sz="3761">
              <a:solidFill>
                <a:srgbClr val="8024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100"/>
              <a:t>											 </a:t>
            </a:r>
            <a:r>
              <a:rPr lang="de-DE" sz="3580"/>
              <a:t>to Embedding layers</a:t>
            </a:r>
            <a:endParaRPr sz="3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2" name="Google Shape;202;p24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 rot="5400000">
            <a:off x="2915600" y="-257300"/>
            <a:ext cx="399000" cy="3453600"/>
          </a:xfrm>
          <a:prstGeom prst="leftBrace">
            <a:avLst>
              <a:gd fmla="val 50000" name="adj1"/>
              <a:gd fmla="val 50296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 rot="5400000">
            <a:off x="3751250" y="4412250"/>
            <a:ext cx="1338600" cy="1371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582283" y="485895"/>
            <a:ext cx="11020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Given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582275" y="1429172"/>
            <a:ext cx="11020200" cy="195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'categories'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[['food', 'neutral']],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'targets'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[[[4, 13], </a:t>
            </a:r>
            <a:r>
              <a:rPr b="1" lang="de-DE">
                <a:solidFill>
                  <a:srgbClr val="802433"/>
                </a:solidFill>
              </a:rPr>
              <a:t>'selection'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'neutral'],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[[41, 53],</a:t>
            </a:r>
            <a:r>
              <a:rPr b="1" lang="de-DE">
                <a:solidFill>
                  <a:srgbClr val="802433"/>
                </a:solidFill>
              </a:rPr>
              <a:t> 'basic dishes'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'neutral']],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'The selection changes frequently but the basic dishes are always available.'}</a:t>
            </a:r>
            <a:endParaRPr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4" name="Google Shape;214;p25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4294967295" type="title"/>
          </p:nvPr>
        </p:nvSpPr>
        <p:spPr>
          <a:xfrm>
            <a:off x="103380" y="186700"/>
            <a:ext cx="43551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Aspect Extraction</a:t>
            </a:r>
            <a:endParaRPr/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-643500" y="0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4" name="Google Shape;224;p26"/>
          <p:cNvGraphicFramePr/>
          <p:nvPr/>
        </p:nvGraphicFramePr>
        <p:xfrm>
          <a:off x="238875" y="9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6774825"/>
                <a:gridCol w="2815300"/>
                <a:gridCol w="2146825"/>
              </a:tblGrid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 (Sentence 1)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 (Sentence 2)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 sz="2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The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selection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related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changes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frequently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but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the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basic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related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dishes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related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are 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always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available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.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26"/>
          <p:cNvSpPr txBox="1"/>
          <p:nvPr>
            <p:ph idx="4294967295" type="title"/>
          </p:nvPr>
        </p:nvSpPr>
        <p:spPr>
          <a:xfrm>
            <a:off x="8843826" y="186700"/>
            <a:ext cx="31320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Binary classification</a:t>
            </a:r>
            <a:endParaRPr sz="296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582283" y="485895"/>
            <a:ext cx="11020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Given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582275" y="1429172"/>
            <a:ext cx="11020200" cy="195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'categories'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[['food', 'neutral']],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'targets'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[[[4, 13], 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'selection'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>
                <a:solidFill>
                  <a:srgbClr val="802433"/>
                </a:solidFill>
              </a:rPr>
              <a:t>'neutral'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[[41, 53],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'basic dishes'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>
                <a:solidFill>
                  <a:srgbClr val="802433"/>
                </a:solidFill>
              </a:rPr>
              <a:t>'neutral'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'The selection changes frequently but the basic dishes are always available.'}</a:t>
            </a:r>
            <a:endParaRPr/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4" name="Google Shape;234;p27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4294967295" type="title"/>
          </p:nvPr>
        </p:nvSpPr>
        <p:spPr>
          <a:xfrm>
            <a:off x="97355" y="1442625"/>
            <a:ext cx="43551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Aspect Sentiment</a:t>
            </a:r>
            <a:endParaRPr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-32825" y="0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" name="Google Shape;244;p28"/>
          <p:cNvGraphicFramePr/>
          <p:nvPr/>
        </p:nvGraphicFramePr>
        <p:xfrm>
          <a:off x="227525" y="261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6774825"/>
                <a:gridCol w="2815300"/>
                <a:gridCol w="2146825"/>
              </a:tblGrid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 (Sentence 1)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 (Sentence 2)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 sz="2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selection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neutral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basic dishes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neutral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28"/>
          <p:cNvSpPr txBox="1"/>
          <p:nvPr>
            <p:ph idx="4294967295" type="title"/>
          </p:nvPr>
        </p:nvSpPr>
        <p:spPr>
          <a:xfrm>
            <a:off x="6774775" y="643125"/>
            <a:ext cx="51897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4-class</a:t>
            </a:r>
            <a:r>
              <a:rPr lang="de-DE" sz="2960"/>
              <a:t> </a:t>
            </a:r>
            <a:r>
              <a:rPr lang="de-DE" sz="2960"/>
              <a:t>classif</a:t>
            </a:r>
            <a:r>
              <a:rPr lang="de-DE" sz="2960"/>
              <a:t>ication</a:t>
            </a:r>
            <a:endParaRPr sz="296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{positive, negative, neutral, conflict}</a:t>
            </a:r>
            <a:endParaRPr sz="2960"/>
          </a:p>
        </p:txBody>
      </p:sp>
      <p:sp>
        <p:nvSpPr>
          <p:cNvPr id="246" name="Google Shape;246;p28"/>
          <p:cNvSpPr/>
          <p:nvPr/>
        </p:nvSpPr>
        <p:spPr>
          <a:xfrm rot="10800000">
            <a:off x="8039475" y="4153213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>
            <p:ph idx="4294967295" type="title"/>
          </p:nvPr>
        </p:nvSpPr>
        <p:spPr>
          <a:xfrm>
            <a:off x="6831225" y="4825738"/>
            <a:ext cx="3160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sz="2960"/>
              <a:t>ground truth terms</a:t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582283" y="485895"/>
            <a:ext cx="11020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Given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63550" y="1429175"/>
            <a:ext cx="11501700" cy="195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'categories'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</a:t>
            </a:r>
            <a:r>
              <a:rPr b="1" lang="de-DE">
                <a:solidFill>
                  <a:srgbClr val="802433"/>
                </a:solidFill>
              </a:rPr>
              <a:t>'food'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'neutral']],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'targets'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[[[4, 13],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'selection'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'neutral'],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[[41, 53],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'basic dishes'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'neutral']],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'The selection changes frequently but the basic dishes are always available.'}</a:t>
            </a:r>
            <a:endParaRPr/>
          </a:p>
        </p:txBody>
      </p: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6" name="Google Shape;256;p29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idx="4294967295" type="title"/>
          </p:nvPr>
        </p:nvSpPr>
        <p:spPr>
          <a:xfrm>
            <a:off x="227530" y="1277350"/>
            <a:ext cx="43551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Category</a:t>
            </a:r>
            <a:r>
              <a:rPr lang="de-DE"/>
              <a:t> Extraction</a:t>
            </a:r>
            <a:endParaRPr/>
          </a:p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-643500" y="0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6" name="Google Shape;266;p30"/>
          <p:cNvGraphicFramePr/>
          <p:nvPr/>
        </p:nvGraphicFramePr>
        <p:xfrm>
          <a:off x="227525" y="232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6774825"/>
                <a:gridCol w="2815300"/>
                <a:gridCol w="2146825"/>
              </a:tblGrid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 (Sentence 1)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</a:t>
                      </a: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(Sentence 2)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 sz="2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food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 sz="1700">
                          <a:solidFill>
                            <a:schemeClr val="dk1"/>
                          </a:solidFill>
                        </a:rPr>
                        <a:t>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service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unrelated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price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ambience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anecdotes/miscellaneous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7" name="Google Shape;267;p30"/>
          <p:cNvSpPr txBox="1"/>
          <p:nvPr>
            <p:ph idx="4294967295" type="title"/>
          </p:nvPr>
        </p:nvSpPr>
        <p:spPr>
          <a:xfrm>
            <a:off x="8843826" y="186700"/>
            <a:ext cx="31320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Binary classification</a:t>
            </a:r>
            <a:endParaRPr sz="2960"/>
          </a:p>
        </p:txBody>
      </p:sp>
      <p:sp>
        <p:nvSpPr>
          <p:cNvPr id="268" name="Google Shape;268;p30"/>
          <p:cNvSpPr/>
          <p:nvPr/>
        </p:nvSpPr>
        <p:spPr>
          <a:xfrm rot="10800000">
            <a:off x="8210600" y="5144738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 txBox="1"/>
          <p:nvPr>
            <p:ph idx="4294967295" type="title"/>
          </p:nvPr>
        </p:nvSpPr>
        <p:spPr>
          <a:xfrm>
            <a:off x="6582950" y="5556850"/>
            <a:ext cx="39990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fixed 5 for each Sentence 1</a:t>
            </a:r>
            <a:endParaRPr sz="296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582283" y="485895"/>
            <a:ext cx="11020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Given</a:t>
            </a:r>
            <a:endParaRPr/>
          </a:p>
        </p:txBody>
      </p:sp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363550" y="1429175"/>
            <a:ext cx="11501700" cy="195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'categories'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'food'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>
                <a:solidFill>
                  <a:srgbClr val="802433"/>
                </a:solidFill>
              </a:rPr>
              <a:t>'neutral'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'targets'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[[[4, 13], 'selection', 'neutral'],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[[41, 53], 'basic dishes', 'neutral']],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'The selection changes frequently but the basic dishes are always available.'}</a:t>
            </a:r>
            <a:endParaRPr/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8" name="Google Shape;278;p31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4294967295" type="title"/>
          </p:nvPr>
        </p:nvSpPr>
        <p:spPr>
          <a:xfrm>
            <a:off x="227530" y="1277350"/>
            <a:ext cx="43551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Category Sentiment</a:t>
            </a:r>
            <a:endParaRPr/>
          </a:p>
        </p:txBody>
      </p:sp>
      <p:sp>
        <p:nvSpPr>
          <p:cNvPr id="286" name="Google Shape;286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-643500" y="0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8" name="Google Shape;288;p32"/>
          <p:cNvGraphicFramePr/>
          <p:nvPr/>
        </p:nvGraphicFramePr>
        <p:xfrm>
          <a:off x="227525" y="232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6774825"/>
                <a:gridCol w="2815300"/>
                <a:gridCol w="2146825"/>
              </a:tblGrid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 (Sentence 1)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(Sentence 2)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 sz="2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food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>
                          <a:solidFill>
                            <a:schemeClr val="dk1"/>
                          </a:solidFill>
                        </a:rPr>
                        <a:t>neutral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32"/>
          <p:cNvSpPr/>
          <p:nvPr/>
        </p:nvSpPr>
        <p:spPr>
          <a:xfrm rot="10800000">
            <a:off x="8210600" y="3374413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 txBox="1"/>
          <p:nvPr>
            <p:ph idx="4294967295" type="title"/>
          </p:nvPr>
        </p:nvSpPr>
        <p:spPr>
          <a:xfrm>
            <a:off x="6847350" y="3968125"/>
            <a:ext cx="39990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sz="2960"/>
              <a:t>ground truth categories</a:t>
            </a:r>
            <a:endParaRPr sz="2960"/>
          </a:p>
        </p:txBody>
      </p:sp>
      <p:sp>
        <p:nvSpPr>
          <p:cNvPr id="291" name="Google Shape;291;p32"/>
          <p:cNvSpPr txBox="1"/>
          <p:nvPr>
            <p:ph idx="4294967295" type="title"/>
          </p:nvPr>
        </p:nvSpPr>
        <p:spPr>
          <a:xfrm>
            <a:off x="6774775" y="643125"/>
            <a:ext cx="51897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4-class classification</a:t>
            </a:r>
            <a:endParaRPr sz="296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{positive, negative, neutral, conflict}</a:t>
            </a:r>
            <a:endParaRPr sz="29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582283" y="485895"/>
            <a:ext cx="110202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Overview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4100" y="1877350"/>
            <a:ext cx="5796900" cy="52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de-DE">
                <a:solidFill>
                  <a:srgbClr val="000000"/>
                </a:solidFill>
              </a:rPr>
              <a:t>Given: </a:t>
            </a:r>
            <a:r>
              <a:rPr b="1" lang="de-DE">
                <a:solidFill>
                  <a:srgbClr val="802433"/>
                </a:solidFill>
              </a:rPr>
              <a:t>Aspect-Based Sentiment Analysis</a:t>
            </a:r>
            <a:r>
              <a:rPr b="1" lang="de-DE">
                <a:solidFill>
                  <a:srgbClr val="802433"/>
                </a:solidFill>
              </a:rPr>
              <a:t> task</a:t>
            </a:r>
            <a:endParaRPr b="1">
              <a:solidFill>
                <a:srgbClr val="802433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de-DE">
                <a:solidFill>
                  <a:srgbClr val="000000"/>
                </a:solidFill>
              </a:rPr>
              <a:t>Aspect Extraction </a:t>
            </a:r>
            <a:endParaRPr b="1">
              <a:solidFill>
                <a:srgbClr val="00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de-DE">
                <a:solidFill>
                  <a:srgbClr val="000000"/>
                </a:solidFill>
              </a:rPr>
              <a:t>Aspect Sentiment </a:t>
            </a:r>
            <a:endParaRPr b="1">
              <a:solidFill>
                <a:srgbClr val="00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de-DE">
                <a:solidFill>
                  <a:srgbClr val="000000"/>
                </a:solidFill>
              </a:rPr>
              <a:t>Aspect Extraction + Aspect Sentiment</a:t>
            </a:r>
            <a:endParaRPr b="1">
              <a:solidFill>
                <a:srgbClr val="00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de-DE">
                <a:solidFill>
                  <a:srgbClr val="000000"/>
                </a:solidFill>
              </a:rPr>
              <a:t>Category Extraction</a:t>
            </a:r>
            <a:endParaRPr>
              <a:solidFill>
                <a:srgbClr val="00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de-DE">
                <a:solidFill>
                  <a:srgbClr val="000000"/>
                </a:solidFill>
              </a:rPr>
              <a:t>Category Evaluation</a:t>
            </a:r>
            <a:endParaRPr b="1">
              <a:solidFill>
                <a:srgbClr val="00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de-DE">
                <a:solidFill>
                  <a:srgbClr val="000000"/>
                </a:solidFill>
              </a:rPr>
              <a:t>Category Extraction + Category Sentiment</a:t>
            </a:r>
            <a:br>
              <a:rPr lang="de-DE">
                <a:solidFill>
                  <a:srgbClr val="000000"/>
                </a:solidFill>
              </a:rPr>
            </a:br>
            <a:endParaRPr b="1">
              <a:solidFill>
                <a:srgbClr val="802433"/>
              </a:solidFill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de-DE" sz="2400">
                <a:solidFill>
                  <a:srgbClr val="000000"/>
                </a:solidFill>
              </a:rPr>
              <a:t>Goal: </a:t>
            </a:r>
            <a:r>
              <a:rPr b="1" lang="de-DE" sz="2400">
                <a:solidFill>
                  <a:srgbClr val="802433"/>
                </a:solidFill>
              </a:rPr>
              <a:t>Obtain the best-performing model (in terms of macro-F1)</a:t>
            </a:r>
            <a:endParaRPr b="1" sz="2400">
              <a:solidFill>
                <a:srgbClr val="802433"/>
              </a:solidFill>
            </a:endParaRPr>
          </a:p>
          <a:p>
            <a:pPr indent="-158750" lvl="3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58750" lvl="3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46050" lvl="3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8595075" y="724375"/>
            <a:ext cx="3448200" cy="6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Models </a:t>
            </a: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(denoted with just letters are transformer-based)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685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</a:t>
            </a:r>
            <a:endParaRPr b="1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-&gt; 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-&gt; 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+ d</a:t>
            </a:r>
            <a:b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000" u="none" cap="none" strike="noStrike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8428525" y="1672100"/>
            <a:ext cx="517200" cy="799500"/>
          </a:xfrm>
          <a:prstGeom prst="leftBrace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5"/>
          <p:cNvCxnSpPr>
            <a:endCxn id="107" idx="1"/>
          </p:cNvCxnSpPr>
          <p:nvPr/>
        </p:nvCxnSpPr>
        <p:spPr>
          <a:xfrm flipH="1" rot="10800000">
            <a:off x="3111925" y="2071850"/>
            <a:ext cx="5316600" cy="59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5"/>
          <p:cNvSpPr/>
          <p:nvPr/>
        </p:nvSpPr>
        <p:spPr>
          <a:xfrm>
            <a:off x="8428525" y="4402450"/>
            <a:ext cx="517200" cy="799500"/>
          </a:xfrm>
          <a:prstGeom prst="leftBrace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8428525" y="5511588"/>
            <a:ext cx="517200" cy="799500"/>
          </a:xfrm>
          <a:prstGeom prst="leftBrace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5"/>
          <p:cNvCxnSpPr>
            <a:endCxn id="109" idx="1"/>
          </p:cNvCxnSpPr>
          <p:nvPr/>
        </p:nvCxnSpPr>
        <p:spPr>
          <a:xfrm>
            <a:off x="5181325" y="3543400"/>
            <a:ext cx="3247200" cy="125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5"/>
          <p:cNvCxnSpPr>
            <a:endCxn id="110" idx="1"/>
          </p:cNvCxnSpPr>
          <p:nvPr/>
        </p:nvCxnSpPr>
        <p:spPr>
          <a:xfrm>
            <a:off x="5613625" y="4885638"/>
            <a:ext cx="2814900" cy="102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5"/>
          <p:cNvSpPr txBox="1"/>
          <p:nvPr/>
        </p:nvSpPr>
        <p:spPr>
          <a:xfrm>
            <a:off x="9981275" y="324175"/>
            <a:ext cx="191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9981275" y="485900"/>
            <a:ext cx="191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582283" y="485895"/>
            <a:ext cx="11020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Given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582275" y="1429172"/>
            <a:ext cx="11020200" cy="195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'categories'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[['food', 'neutral']],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'targets'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[[[4, 13], </a:t>
            </a:r>
            <a:r>
              <a:rPr b="1" lang="de-DE">
                <a:solidFill>
                  <a:srgbClr val="802433"/>
                </a:solidFill>
              </a:rPr>
              <a:t>'selection'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>
                <a:solidFill>
                  <a:srgbClr val="802433"/>
                </a:solidFill>
              </a:rPr>
              <a:t>'neutral'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[[41, 53],</a:t>
            </a:r>
            <a:r>
              <a:rPr b="1" lang="de-DE">
                <a:solidFill>
                  <a:srgbClr val="802433"/>
                </a:solidFill>
              </a:rPr>
              <a:t> 'basic dishes'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>
                <a:solidFill>
                  <a:srgbClr val="802433"/>
                </a:solidFill>
              </a:rPr>
              <a:t>'neutral'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'The selection changes frequently but the basic dishes are always available.'}</a:t>
            </a:r>
            <a:endParaRPr/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0" name="Google Shape;300;p33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idx="4294967295" type="title"/>
          </p:nvPr>
        </p:nvSpPr>
        <p:spPr>
          <a:xfrm>
            <a:off x="103375" y="0"/>
            <a:ext cx="3945300" cy="14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sz="3559"/>
              <a:t>Aspect Extraction + </a:t>
            </a:r>
            <a:endParaRPr sz="35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sz="3559"/>
              <a:t>Aspect Sentiment</a:t>
            </a:r>
            <a:endParaRPr sz="3559"/>
          </a:p>
        </p:txBody>
      </p:sp>
      <p:sp>
        <p:nvSpPr>
          <p:cNvPr id="308" name="Google Shape;308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393000" y="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" name="Google Shape;310;p34"/>
          <p:cNvGraphicFramePr/>
          <p:nvPr/>
        </p:nvGraphicFramePr>
        <p:xfrm>
          <a:off x="103375" y="149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6774825"/>
                <a:gridCol w="2815300"/>
                <a:gridCol w="2146825"/>
              </a:tblGrid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 (Sentence 1)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 (Sentence 2)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 sz="2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The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none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selection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neutral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changes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none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frequently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none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but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none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the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none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basic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 sz="1700">
                          <a:solidFill>
                            <a:schemeClr val="dk1"/>
                          </a:solidFill>
                        </a:rPr>
                        <a:t>neutral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dishes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 sz="1700">
                          <a:solidFill>
                            <a:schemeClr val="dk1"/>
                          </a:solidFill>
                        </a:rPr>
                        <a:t>neutral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are 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none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...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" name="Google Shape;311;p34"/>
          <p:cNvSpPr txBox="1"/>
          <p:nvPr/>
        </p:nvSpPr>
        <p:spPr>
          <a:xfrm>
            <a:off x="5502750" y="343325"/>
            <a:ext cx="65901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de-DE" sz="2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-class classification</a:t>
            </a:r>
            <a:endParaRPr sz="28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{none, positive, negative, neutral, conflict}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idx="4294967295" type="title"/>
          </p:nvPr>
        </p:nvSpPr>
        <p:spPr>
          <a:xfrm>
            <a:off x="103375" y="0"/>
            <a:ext cx="3945300" cy="14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sz="3559"/>
              <a:t>Aspect Extraction -&gt; </a:t>
            </a:r>
            <a:endParaRPr sz="35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sz="3559"/>
              <a:t>Aspect Sentiment</a:t>
            </a:r>
            <a:endParaRPr sz="3559"/>
          </a:p>
        </p:txBody>
      </p:sp>
      <p:sp>
        <p:nvSpPr>
          <p:cNvPr id="318" name="Google Shape;318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393000" y="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0" name="Google Shape;320;p35"/>
          <p:cNvGraphicFramePr/>
          <p:nvPr/>
        </p:nvGraphicFramePr>
        <p:xfrm>
          <a:off x="227525" y="149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6774825"/>
                <a:gridCol w="2815300"/>
                <a:gridCol w="2146825"/>
              </a:tblGrid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 (Sentence 1)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 (Sentence 2)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 sz="2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The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selection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related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...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1" name="Google Shape;321;p35"/>
          <p:cNvSpPr/>
          <p:nvPr/>
        </p:nvSpPr>
        <p:spPr>
          <a:xfrm>
            <a:off x="5724150" y="3296663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 txBox="1"/>
          <p:nvPr>
            <p:ph idx="4294967295" type="title"/>
          </p:nvPr>
        </p:nvSpPr>
        <p:spPr>
          <a:xfrm>
            <a:off x="5256150" y="3890375"/>
            <a:ext cx="1878000" cy="5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predictions</a:t>
            </a:r>
            <a:endParaRPr sz="2960"/>
          </a:p>
        </p:txBody>
      </p:sp>
      <p:graphicFrame>
        <p:nvGraphicFramePr>
          <p:cNvPr id="323" name="Google Shape;323;p35"/>
          <p:cNvGraphicFramePr/>
          <p:nvPr/>
        </p:nvGraphicFramePr>
        <p:xfrm>
          <a:off x="227525" y="50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6774825"/>
                <a:gridCol w="2815300"/>
                <a:gridCol w="2146825"/>
              </a:tblGrid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 (Sentence 1)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 (Sentence 2)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 sz="2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neutral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...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4" name="Google Shape;324;p35"/>
          <p:cNvSpPr/>
          <p:nvPr/>
        </p:nvSpPr>
        <p:spPr>
          <a:xfrm rot="5400000">
            <a:off x="5696750" y="4759175"/>
            <a:ext cx="1580700" cy="1030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 txBox="1"/>
          <p:nvPr>
            <p:ph idx="4294967295" type="title"/>
          </p:nvPr>
        </p:nvSpPr>
        <p:spPr>
          <a:xfrm>
            <a:off x="7002350" y="5534950"/>
            <a:ext cx="2743200" cy="44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predicted terms</a:t>
            </a:r>
            <a:endParaRPr sz="2960"/>
          </a:p>
        </p:txBody>
      </p:sp>
      <p:sp>
        <p:nvSpPr>
          <p:cNvPr id="326" name="Google Shape;326;p35"/>
          <p:cNvSpPr txBox="1"/>
          <p:nvPr>
            <p:ph idx="4294967295" type="title"/>
          </p:nvPr>
        </p:nvSpPr>
        <p:spPr>
          <a:xfrm>
            <a:off x="9097025" y="798150"/>
            <a:ext cx="3016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Binary classification</a:t>
            </a:r>
            <a:endParaRPr sz="2960"/>
          </a:p>
        </p:txBody>
      </p:sp>
      <p:sp>
        <p:nvSpPr>
          <p:cNvPr id="327" name="Google Shape;327;p35"/>
          <p:cNvSpPr txBox="1"/>
          <p:nvPr>
            <p:ph idx="4294967295" type="title"/>
          </p:nvPr>
        </p:nvSpPr>
        <p:spPr>
          <a:xfrm>
            <a:off x="6774775" y="4195300"/>
            <a:ext cx="51897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4-class classification</a:t>
            </a:r>
            <a:endParaRPr sz="296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{positive, negative, neutral, conflict}</a:t>
            </a:r>
            <a:endParaRPr sz="296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type="title"/>
          </p:nvPr>
        </p:nvSpPr>
        <p:spPr>
          <a:xfrm>
            <a:off x="582283" y="485895"/>
            <a:ext cx="11020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Given</a:t>
            </a:r>
            <a:endParaRPr/>
          </a:p>
        </p:txBody>
      </p:sp>
      <p:sp>
        <p:nvSpPr>
          <p:cNvPr id="334" name="Google Shape;334;p36"/>
          <p:cNvSpPr txBox="1"/>
          <p:nvPr>
            <p:ph idx="1" type="body"/>
          </p:nvPr>
        </p:nvSpPr>
        <p:spPr>
          <a:xfrm>
            <a:off x="582275" y="1429172"/>
            <a:ext cx="11020200" cy="195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'categories'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</a:t>
            </a:r>
            <a:r>
              <a:rPr b="1" lang="de-DE">
                <a:solidFill>
                  <a:srgbClr val="802433"/>
                </a:solidFill>
              </a:rPr>
              <a:t>'food', 'neutral'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'targets'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[[[4, 13], 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'selection', 'neutral'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[[41, 53],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'basic dishes', 'neutral'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'The selection changes frequently but the basic dishes are always available.'}</a:t>
            </a:r>
            <a:endParaRPr/>
          </a:p>
        </p:txBody>
      </p:sp>
      <p:sp>
        <p:nvSpPr>
          <p:cNvPr id="335" name="Google Shape;335;p36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6" name="Google Shape;336;p36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idx="4294967295" type="title"/>
          </p:nvPr>
        </p:nvSpPr>
        <p:spPr>
          <a:xfrm>
            <a:off x="227525" y="670675"/>
            <a:ext cx="4441200" cy="14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sz="3559"/>
              <a:t>Category</a:t>
            </a:r>
            <a:r>
              <a:rPr lang="de-DE" sz="3559"/>
              <a:t> Extraction + </a:t>
            </a:r>
            <a:endParaRPr sz="35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sz="3559"/>
              <a:t>Category Sentiment</a:t>
            </a:r>
            <a:endParaRPr sz="3559"/>
          </a:p>
        </p:txBody>
      </p:sp>
      <p:sp>
        <p:nvSpPr>
          <p:cNvPr id="344" name="Google Shape;344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393000" y="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5453175" y="931375"/>
            <a:ext cx="65901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5-class classification</a:t>
            </a:r>
            <a:endParaRPr sz="28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{none, positive, negative, neutral, conflict}</a:t>
            </a:r>
            <a:endParaRPr sz="1300"/>
          </a:p>
        </p:txBody>
      </p:sp>
      <p:graphicFrame>
        <p:nvGraphicFramePr>
          <p:cNvPr id="347" name="Google Shape;347;p37"/>
          <p:cNvGraphicFramePr/>
          <p:nvPr/>
        </p:nvGraphicFramePr>
        <p:xfrm>
          <a:off x="227525" y="232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6774825"/>
                <a:gridCol w="2815300"/>
                <a:gridCol w="2146825"/>
              </a:tblGrid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 (Sentence 1)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(Sentence 2)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 sz="2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food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>
                          <a:solidFill>
                            <a:schemeClr val="dk1"/>
                          </a:solidFill>
                        </a:rPr>
                        <a:t>neutral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service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none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price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none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ambience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none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anecdotes/miscellaneous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none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8" name="Google Shape;348;p37"/>
          <p:cNvSpPr/>
          <p:nvPr/>
        </p:nvSpPr>
        <p:spPr>
          <a:xfrm rot="10800000">
            <a:off x="8210600" y="5144738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 txBox="1"/>
          <p:nvPr>
            <p:ph idx="4294967295" type="title"/>
          </p:nvPr>
        </p:nvSpPr>
        <p:spPr>
          <a:xfrm>
            <a:off x="6582950" y="5556850"/>
            <a:ext cx="39990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fixed 5 for each Sentence 1</a:t>
            </a:r>
            <a:endParaRPr sz="296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idx="4294967295" type="title"/>
          </p:nvPr>
        </p:nvSpPr>
        <p:spPr>
          <a:xfrm>
            <a:off x="103375" y="0"/>
            <a:ext cx="4507200" cy="14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sz="3559"/>
              <a:t>Category</a:t>
            </a:r>
            <a:r>
              <a:rPr lang="de-DE" sz="3559"/>
              <a:t> Extraction -&gt; </a:t>
            </a:r>
            <a:endParaRPr sz="35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sz="3559"/>
              <a:t>Category Sentiment</a:t>
            </a:r>
            <a:endParaRPr sz="3559"/>
          </a:p>
        </p:txBody>
      </p:sp>
      <p:sp>
        <p:nvSpPr>
          <p:cNvPr id="356" name="Google Shape;356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393000" y="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8" name="Google Shape;358;p38"/>
          <p:cNvGraphicFramePr/>
          <p:nvPr/>
        </p:nvGraphicFramePr>
        <p:xfrm>
          <a:off x="227525" y="149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6774825"/>
                <a:gridCol w="2815300"/>
                <a:gridCol w="2146825"/>
              </a:tblGrid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 (Sentence 1)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 (Sentence 2)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 sz="2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food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unrelated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service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related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...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9" name="Google Shape;359;p38"/>
          <p:cNvSpPr/>
          <p:nvPr/>
        </p:nvSpPr>
        <p:spPr>
          <a:xfrm>
            <a:off x="5724150" y="3296663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 txBox="1"/>
          <p:nvPr>
            <p:ph idx="4294967295" type="title"/>
          </p:nvPr>
        </p:nvSpPr>
        <p:spPr>
          <a:xfrm>
            <a:off x="5256150" y="3890375"/>
            <a:ext cx="1878000" cy="5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predictions</a:t>
            </a:r>
            <a:endParaRPr sz="2960"/>
          </a:p>
        </p:txBody>
      </p:sp>
      <p:graphicFrame>
        <p:nvGraphicFramePr>
          <p:cNvPr id="361" name="Google Shape;361;p38"/>
          <p:cNvGraphicFramePr/>
          <p:nvPr/>
        </p:nvGraphicFramePr>
        <p:xfrm>
          <a:off x="227525" y="50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6774825"/>
                <a:gridCol w="2815300"/>
                <a:gridCol w="2146825"/>
              </a:tblGrid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 (Sentence 1)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 (Sentence 2)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1" sz="18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selection changes frequently but the basic...</a:t>
                      </a:r>
                      <a:endParaRPr sz="27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neutral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...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" name="Google Shape;362;p38"/>
          <p:cNvSpPr/>
          <p:nvPr/>
        </p:nvSpPr>
        <p:spPr>
          <a:xfrm rot="5400000">
            <a:off x="5696750" y="4759175"/>
            <a:ext cx="1580700" cy="1030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 txBox="1"/>
          <p:nvPr>
            <p:ph idx="4294967295" type="title"/>
          </p:nvPr>
        </p:nvSpPr>
        <p:spPr>
          <a:xfrm>
            <a:off x="7002350" y="5534950"/>
            <a:ext cx="2743200" cy="44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de-DE" sz="2364"/>
              <a:t>predicted categories</a:t>
            </a:r>
            <a:endParaRPr sz="2364"/>
          </a:p>
        </p:txBody>
      </p:sp>
      <p:sp>
        <p:nvSpPr>
          <p:cNvPr id="364" name="Google Shape;364;p38"/>
          <p:cNvSpPr txBox="1"/>
          <p:nvPr>
            <p:ph idx="4294967295" type="title"/>
          </p:nvPr>
        </p:nvSpPr>
        <p:spPr>
          <a:xfrm>
            <a:off x="9097025" y="798150"/>
            <a:ext cx="3016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Binary classification</a:t>
            </a:r>
            <a:endParaRPr sz="2960"/>
          </a:p>
        </p:txBody>
      </p:sp>
      <p:sp>
        <p:nvSpPr>
          <p:cNvPr id="365" name="Google Shape;365;p38"/>
          <p:cNvSpPr txBox="1"/>
          <p:nvPr>
            <p:ph idx="4294967295" type="title"/>
          </p:nvPr>
        </p:nvSpPr>
        <p:spPr>
          <a:xfrm>
            <a:off x="6774775" y="4195300"/>
            <a:ext cx="51897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4-class classification</a:t>
            </a:r>
            <a:endParaRPr sz="296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33445"/>
              <a:buNone/>
            </a:pPr>
            <a:r>
              <a:rPr lang="de-DE" sz="2960"/>
              <a:t>{positive, negative, neutral, conflict}</a:t>
            </a:r>
            <a:endParaRPr sz="296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BERT-models</a:t>
            </a:r>
            <a:endParaRPr/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Models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9" name="Google Shape;379;p40"/>
          <p:cNvSpPr txBox="1"/>
          <p:nvPr/>
        </p:nvSpPr>
        <p:spPr>
          <a:xfrm>
            <a:off x="376475" y="14877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0"/>
          <p:cNvSpPr txBox="1"/>
          <p:nvPr>
            <p:ph type="title"/>
          </p:nvPr>
        </p:nvSpPr>
        <p:spPr>
          <a:xfrm>
            <a:off x="1289675" y="2447950"/>
            <a:ext cx="1023900" cy="250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a+b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c+d</a:t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 rot="10800000">
            <a:off x="2032650" y="2953825"/>
            <a:ext cx="399000" cy="1954200"/>
          </a:xfrm>
          <a:prstGeom prst="leftBrace">
            <a:avLst>
              <a:gd fmla="val 50000" name="adj1"/>
              <a:gd fmla="val 50296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40"/>
          <p:cNvCxnSpPr/>
          <p:nvPr/>
        </p:nvCxnSpPr>
        <p:spPr>
          <a:xfrm>
            <a:off x="2032600" y="2693625"/>
            <a:ext cx="2544900" cy="160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0"/>
          <p:cNvCxnSpPr>
            <a:stCxn id="381" idx="1"/>
          </p:cNvCxnSpPr>
          <p:nvPr/>
        </p:nvCxnSpPr>
        <p:spPr>
          <a:xfrm>
            <a:off x="2431650" y="3925141"/>
            <a:ext cx="2129400" cy="817500"/>
          </a:xfrm>
          <a:prstGeom prst="bentConnector3">
            <a:avLst>
              <a:gd fmla="val 293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84" name="Google Shape;384;p40"/>
          <p:cNvGraphicFramePr/>
          <p:nvPr/>
        </p:nvGraphicFramePr>
        <p:xfrm>
          <a:off x="4570200" y="25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1617275"/>
                <a:gridCol w="1662950"/>
                <a:gridCol w="1640675"/>
                <a:gridCol w="16974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Model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Epochs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Batch Size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Learning Rate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Small BERT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10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24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0.00002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BERT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16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0.00002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Distil BERT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24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0.00002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Large BERT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24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0.00002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BERT-models</a:t>
            </a:r>
            <a:endParaRPr/>
          </a:p>
        </p:txBody>
      </p:sp>
      <p:sp>
        <p:nvSpPr>
          <p:cNvPr id="391" name="Google Shape;391;p41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Performances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98" name="Google Shape;398;p42"/>
          <p:cNvSpPr txBox="1"/>
          <p:nvPr/>
        </p:nvSpPr>
        <p:spPr>
          <a:xfrm>
            <a:off x="376475" y="14877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Performances: Naive vs BERT for Aspect Extraction and Choose the best BERT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9" name="Google Shape;399;p42"/>
          <p:cNvGraphicFramePr/>
          <p:nvPr/>
        </p:nvGraphicFramePr>
        <p:xfrm>
          <a:off x="578350" y="257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1602950"/>
                <a:gridCol w="160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F1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Naive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67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Distil BERT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83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0" name="Google Shape;400;p42"/>
          <p:cNvSpPr txBox="1"/>
          <p:nvPr/>
        </p:nvSpPr>
        <p:spPr>
          <a:xfrm>
            <a:off x="466400" y="1541800"/>
            <a:ext cx="36153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Extraction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b="1"/>
          </a:p>
        </p:txBody>
      </p:sp>
      <p:sp>
        <p:nvSpPr>
          <p:cNvPr id="401" name="Google Shape;401;p42"/>
          <p:cNvSpPr/>
          <p:nvPr/>
        </p:nvSpPr>
        <p:spPr>
          <a:xfrm>
            <a:off x="1809450" y="4139438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 txBox="1"/>
          <p:nvPr/>
        </p:nvSpPr>
        <p:spPr>
          <a:xfrm>
            <a:off x="272700" y="4733150"/>
            <a:ext cx="38172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Transformer based architecture is preferable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3" name="Google Shape;403;p42"/>
          <p:cNvGraphicFramePr/>
          <p:nvPr/>
        </p:nvGraphicFramePr>
        <p:xfrm>
          <a:off x="4206138" y="225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1602950"/>
                <a:gridCol w="160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F1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Small BERT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79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BERT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81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Distil BERT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83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Large BERT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83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04" name="Google Shape;404;p42"/>
          <p:cNvSpPr txBox="1"/>
          <p:nvPr/>
        </p:nvSpPr>
        <p:spPr>
          <a:xfrm>
            <a:off x="3902288" y="1225150"/>
            <a:ext cx="36153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Extraction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b="1"/>
          </a:p>
        </p:txBody>
      </p:sp>
      <p:sp>
        <p:nvSpPr>
          <p:cNvPr id="405" name="Google Shape;405;p42"/>
          <p:cNvSpPr/>
          <p:nvPr/>
        </p:nvSpPr>
        <p:spPr>
          <a:xfrm>
            <a:off x="5437238" y="4768425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3528638" y="5233588"/>
            <a:ext cx="45609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Distil BERT </a:t>
            </a: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 is preferable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7" name="Google Shape;407;p42"/>
          <p:cNvGraphicFramePr/>
          <p:nvPr/>
        </p:nvGraphicFramePr>
        <p:xfrm>
          <a:off x="7676975" y="2610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1385375"/>
                <a:gridCol w="1385375"/>
                <a:gridCol w="1385375"/>
              </a:tblGrid>
              <a:tr h="3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Distil BERT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 BERT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b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55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60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 + b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44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48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c + d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48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56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8" name="Google Shape;408;p42"/>
          <p:cNvSpPr txBox="1"/>
          <p:nvPr/>
        </p:nvSpPr>
        <p:spPr>
          <a:xfrm>
            <a:off x="8025875" y="1718275"/>
            <a:ext cx="36153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b="1"/>
          </a:p>
        </p:txBody>
      </p:sp>
      <p:sp>
        <p:nvSpPr>
          <p:cNvPr id="409" name="Google Shape;409;p42"/>
          <p:cNvSpPr/>
          <p:nvPr/>
        </p:nvSpPr>
        <p:spPr>
          <a:xfrm>
            <a:off x="9383188" y="4634025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2"/>
          <p:cNvSpPr txBox="1"/>
          <p:nvPr/>
        </p:nvSpPr>
        <p:spPr>
          <a:xfrm>
            <a:off x="7474588" y="5062488"/>
            <a:ext cx="45609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Large</a:t>
            </a: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 BERT  is preferable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Naive (just word embeddings)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Pre-processing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/>
          <p:nvPr>
            <p:ph idx="12" type="sldNum"/>
          </p:nvPr>
        </p:nvSpPr>
        <p:spPr>
          <a:xfrm>
            <a:off x="8652700" y="60423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7" name="Google Shape;417;p43"/>
          <p:cNvSpPr txBox="1"/>
          <p:nvPr/>
        </p:nvSpPr>
        <p:spPr>
          <a:xfrm>
            <a:off x="376475" y="14877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Performances: Choose best model for joined and separate tasks, merge datasets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8" name="Google Shape;418;p43"/>
          <p:cNvGraphicFramePr/>
          <p:nvPr/>
        </p:nvGraphicFramePr>
        <p:xfrm>
          <a:off x="620450" y="226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1068625"/>
                <a:gridCol w="1068625"/>
                <a:gridCol w="106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-&gt;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ab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48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40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cd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50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56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9" name="Google Shape;419;p43"/>
          <p:cNvSpPr txBox="1"/>
          <p:nvPr/>
        </p:nvSpPr>
        <p:spPr>
          <a:xfrm>
            <a:off x="508500" y="1227825"/>
            <a:ext cx="36153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b="1"/>
          </a:p>
        </p:txBody>
      </p:sp>
      <p:sp>
        <p:nvSpPr>
          <p:cNvPr id="420" name="Google Shape;420;p43"/>
          <p:cNvSpPr/>
          <p:nvPr/>
        </p:nvSpPr>
        <p:spPr>
          <a:xfrm>
            <a:off x="1851550" y="3825463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"/>
          <p:cNvSpPr txBox="1"/>
          <p:nvPr/>
        </p:nvSpPr>
        <p:spPr>
          <a:xfrm>
            <a:off x="145288" y="4322325"/>
            <a:ext cx="4156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de-DE" sz="1729">
                <a:latin typeface="Calibri"/>
                <a:ea typeface="Calibri"/>
                <a:cs typeface="Calibri"/>
                <a:sym typeface="Calibri"/>
              </a:rPr>
              <a:t>For Aspect Extraction + Aspect Sentiment a -&gt; b performs better than a + b</a:t>
            </a:r>
            <a:endParaRPr b="1" sz="1729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729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de-DE" sz="1729">
                <a:latin typeface="Calibri"/>
                <a:ea typeface="Calibri"/>
                <a:cs typeface="Calibri"/>
                <a:sym typeface="Calibri"/>
              </a:rPr>
              <a:t>For Category Extraction + Category Sentiment c + d performs better than c -&gt; d</a:t>
            </a:r>
            <a:endParaRPr b="1" sz="1729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2" name="Google Shape;422;p43"/>
          <p:cNvGraphicFramePr/>
          <p:nvPr/>
        </p:nvGraphicFramePr>
        <p:xfrm>
          <a:off x="4248238" y="208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710925"/>
                <a:gridCol w="1048975"/>
                <a:gridCol w="1867525"/>
              </a:tblGrid>
              <a:tr h="52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is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Combined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83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82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b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60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50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c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82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82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d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64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55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23" name="Google Shape;423;p43"/>
          <p:cNvSpPr txBox="1"/>
          <p:nvPr/>
        </p:nvSpPr>
        <p:spPr>
          <a:xfrm>
            <a:off x="4254300" y="1043375"/>
            <a:ext cx="36153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b="1"/>
          </a:p>
        </p:txBody>
      </p:sp>
      <p:sp>
        <p:nvSpPr>
          <p:cNvPr id="424" name="Google Shape;424;p43"/>
          <p:cNvSpPr/>
          <p:nvPr/>
        </p:nvSpPr>
        <p:spPr>
          <a:xfrm>
            <a:off x="5690100" y="4571550"/>
            <a:ext cx="743700" cy="68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3"/>
          <p:cNvSpPr txBox="1"/>
          <p:nvPr/>
        </p:nvSpPr>
        <p:spPr>
          <a:xfrm>
            <a:off x="4039038" y="5258850"/>
            <a:ext cx="40458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Separately implemented models perform better than their estimations from a + b and c + d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6" name="Google Shape;426;p43"/>
          <p:cNvGraphicFramePr/>
          <p:nvPr/>
        </p:nvGraphicFramePr>
        <p:xfrm>
          <a:off x="8545275" y="234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1385375"/>
                <a:gridCol w="1385375"/>
              </a:tblGrid>
              <a:tr h="3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F1</a:t>
                      </a:r>
                      <a:endParaRPr b="1" sz="20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Restaurant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60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Laptops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54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Mixed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59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7" name="Google Shape;427;p43"/>
          <p:cNvSpPr/>
          <p:nvPr/>
        </p:nvSpPr>
        <p:spPr>
          <a:xfrm>
            <a:off x="9652438" y="4320050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3"/>
          <p:cNvSpPr txBox="1"/>
          <p:nvPr/>
        </p:nvSpPr>
        <p:spPr>
          <a:xfrm>
            <a:off x="8000900" y="4988013"/>
            <a:ext cx="40458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Mixed dataset can be approximated by Restaurants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 Laptops are a bit harder than Restaurants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3"/>
          <p:cNvSpPr txBox="1"/>
          <p:nvPr/>
        </p:nvSpPr>
        <p:spPr>
          <a:xfrm>
            <a:off x="8216150" y="1723275"/>
            <a:ext cx="36153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Sentiment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36" name="Google Shape;436;p44"/>
          <p:cNvSpPr txBox="1"/>
          <p:nvPr/>
        </p:nvSpPr>
        <p:spPr>
          <a:xfrm>
            <a:off x="376475" y="14877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Performances: Confusion matrices for Extractions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250" y="1379250"/>
            <a:ext cx="5382097" cy="44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84" y="1434425"/>
            <a:ext cx="5437242" cy="435309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4"/>
          <p:cNvSpPr txBox="1"/>
          <p:nvPr/>
        </p:nvSpPr>
        <p:spPr>
          <a:xfrm>
            <a:off x="689625" y="5732350"/>
            <a:ext cx="4559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Extraction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Mixed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6722825" y="5732350"/>
            <a:ext cx="39474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Extraction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b="1"/>
          </a:p>
        </p:txBody>
      </p:sp>
      <p:sp>
        <p:nvSpPr>
          <p:cNvPr id="441" name="Google Shape;441;p44"/>
          <p:cNvSpPr txBox="1"/>
          <p:nvPr/>
        </p:nvSpPr>
        <p:spPr>
          <a:xfrm>
            <a:off x="1469175" y="917225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For tokens!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8" name="Google Shape;448;p45"/>
          <p:cNvSpPr txBox="1"/>
          <p:nvPr/>
        </p:nvSpPr>
        <p:spPr>
          <a:xfrm>
            <a:off x="376475" y="14877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Performances: Confusion matrices for Sentiments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>
            <a:off x="689625" y="5732350"/>
            <a:ext cx="4559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Sentiment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Mixed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5"/>
          <p:cNvSpPr txBox="1"/>
          <p:nvPr/>
        </p:nvSpPr>
        <p:spPr>
          <a:xfrm>
            <a:off x="6722825" y="5732350"/>
            <a:ext cx="39474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Sentiment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b="1"/>
          </a:p>
        </p:txBody>
      </p:sp>
      <p:pic>
        <p:nvPicPr>
          <p:cNvPr id="451" name="Google Shape;4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800" y="1342000"/>
            <a:ext cx="6017953" cy="4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8150" y="1295635"/>
            <a:ext cx="6017950" cy="443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9" name="Google Shape;459;p46"/>
          <p:cNvSpPr txBox="1"/>
          <p:nvPr/>
        </p:nvSpPr>
        <p:spPr>
          <a:xfrm>
            <a:off x="376475" y="14877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Performances: Confusion matrices for Combinations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6"/>
          <p:cNvSpPr txBox="1"/>
          <p:nvPr/>
        </p:nvSpPr>
        <p:spPr>
          <a:xfrm>
            <a:off x="689625" y="5732350"/>
            <a:ext cx="4559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Mixed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6"/>
          <p:cNvSpPr txBox="1"/>
          <p:nvPr/>
        </p:nvSpPr>
        <p:spPr>
          <a:xfrm>
            <a:off x="6722825" y="5732350"/>
            <a:ext cx="39474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+ d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b="1"/>
          </a:p>
        </p:txBody>
      </p:sp>
      <p:pic>
        <p:nvPicPr>
          <p:cNvPr id="462" name="Google Shape;4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00" y="1284037"/>
            <a:ext cx="5755350" cy="42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8159" y="1284050"/>
            <a:ext cx="5791966" cy="42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6"/>
          <p:cNvSpPr txBox="1"/>
          <p:nvPr/>
        </p:nvSpPr>
        <p:spPr>
          <a:xfrm>
            <a:off x="689625" y="834600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For tokens!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7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Conclusion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77" name="Google Shape;477;p48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8"/>
          <p:cNvSpPr/>
          <p:nvPr/>
        </p:nvSpPr>
        <p:spPr>
          <a:xfrm>
            <a:off x="677525" y="495750"/>
            <a:ext cx="9022800" cy="5486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8"/>
          <p:cNvSpPr txBox="1"/>
          <p:nvPr>
            <p:ph idx="1" type="body"/>
          </p:nvPr>
        </p:nvSpPr>
        <p:spPr>
          <a:xfrm>
            <a:off x="1586375" y="1484850"/>
            <a:ext cx="7274400" cy="469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de-DE">
                <a:solidFill>
                  <a:srgbClr val="802433"/>
                </a:solidFill>
              </a:rPr>
              <a:t>Transformers</a:t>
            </a:r>
            <a:r>
              <a:rPr lang="de-DE"/>
              <a:t> are powerful instrument in approaching Aspect-Based Sentiment Analysis</a:t>
            </a:r>
            <a:r>
              <a:rPr lang="de-DE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de-DE">
                <a:solidFill>
                  <a:srgbClr val="802433"/>
                </a:solidFill>
              </a:rPr>
              <a:t>Sentence-pair classification</a:t>
            </a:r>
            <a:r>
              <a:rPr lang="de-DE"/>
              <a:t> interpretation of a task is appropriate for use of pre-trained BERT models;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/>
              <a:t>Work on aspects could be improved through </a:t>
            </a:r>
            <a:r>
              <a:rPr lang="de-DE"/>
              <a:t>the modification of the </a:t>
            </a:r>
            <a:r>
              <a:rPr b="1" lang="de-DE">
                <a:solidFill>
                  <a:srgbClr val="802433"/>
                </a:solidFill>
              </a:rPr>
              <a:t>decoding </a:t>
            </a:r>
            <a:r>
              <a:rPr lang="de-DE"/>
              <a:t>approach;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/>
              <a:t>Work on categories could be improved through the </a:t>
            </a:r>
            <a:r>
              <a:rPr b="1" lang="de-DE">
                <a:solidFill>
                  <a:srgbClr val="802433"/>
                </a:solidFill>
              </a:rPr>
              <a:t>conceptual</a:t>
            </a:r>
            <a:r>
              <a:rPr lang="de-DE"/>
              <a:t> modifications;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/>
              <a:t>Precise </a:t>
            </a:r>
            <a:r>
              <a:rPr b="1" lang="de-DE">
                <a:solidFill>
                  <a:srgbClr val="802433"/>
                </a:solidFill>
              </a:rPr>
              <a:t>fine-tuning </a:t>
            </a:r>
            <a:r>
              <a:rPr lang="de-DE"/>
              <a:t>should be under focus;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/>
              <a:t>For sentiment analysis part </a:t>
            </a:r>
            <a:r>
              <a:rPr b="1" lang="de-DE">
                <a:solidFill>
                  <a:srgbClr val="802433"/>
                </a:solidFill>
              </a:rPr>
              <a:t>conflict</a:t>
            </a:r>
            <a:r>
              <a:rPr lang="de-DE"/>
              <a:t> class is the hardest for recognition.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68025" y="254955"/>
            <a:ext cx="3932100" cy="228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266"/>
              <a:t>First input sentence is tokenized and each token maps to ground truth labels as follows: </a:t>
            </a:r>
            <a:endParaRPr sz="226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de-DE" sz="2600"/>
              <a:t>1 if token ∈ gt term</a:t>
            </a:r>
            <a:endParaRPr sz="2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de-DE" sz="2600"/>
              <a:t>0 otherwise</a:t>
            </a:r>
            <a:endParaRPr sz="2600"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5183100" y="937850"/>
            <a:ext cx="7008900" cy="54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600"/>
              <a:t>2.  Then</a:t>
            </a:r>
            <a:r>
              <a:rPr b="1" lang="de-DE" sz="2600"/>
              <a:t> indexed vocabulary</a:t>
            </a:r>
            <a:r>
              <a:rPr lang="de-DE" sz="2600"/>
              <a:t> (with &lt;UNK&gt; and</a:t>
            </a:r>
            <a:r>
              <a:rPr b="1" lang="de-DE" sz="2600"/>
              <a:t> </a:t>
            </a:r>
            <a:r>
              <a:rPr lang="de-DE" sz="2600"/>
              <a:t>&lt;PAD&gt; tokens indexed as 1 and 0) and </a:t>
            </a:r>
            <a:r>
              <a:rPr b="1" lang="de-DE" sz="2600"/>
              <a:t>indexed label vocabulary</a:t>
            </a:r>
            <a:r>
              <a:rPr lang="de-DE" sz="2600"/>
              <a:t> (with 3 elements: 2 labels and &lt;PAD&gt; token indexed as 2) are created:</a:t>
            </a:r>
            <a:endParaRPr sz="294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102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Vocab: ['A:2', 'hearty:1', 'two:3',..., 'subwoofer:3553', 'scary:3552']</a:t>
            </a:r>
            <a:endParaRPr sz="2102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102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Label vocab: ['&lt;pad&gt;:2', '0:0', '1:1']</a:t>
            </a:r>
            <a:endParaRPr sz="2102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2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2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</a:pPr>
            <a:r>
              <a:rPr lang="de-DE" sz="4532"/>
              <a:t>After 2:</a:t>
            </a:r>
            <a:endParaRPr sz="2782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512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[('The', 36), ('selection', 76), ('changes', 1), ('frequently', 77), ('but', 78), ('the', 9), ('basic', 79), ('dishes', 80), ('are', 81), ('always', 82), ('available', 83), ('None', 0), ('None', 0),...,('None', 0)]</a:t>
            </a:r>
            <a:endParaRPr sz="2512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12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1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[0, 1, 0, 0, 0, 0, 1, 1, 0, 0, 0, 2, 2, …, 2]</a:t>
            </a:r>
            <a:endParaRPr sz="2035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165250" y="2345200"/>
            <a:ext cx="5139300" cy="381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Before: 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'The </a:t>
            </a:r>
            <a:r>
              <a:rPr b="1" lang="de-DE" sz="2400">
                <a:solidFill>
                  <a:srgbClr val="802433"/>
                </a:solidFill>
              </a:rPr>
              <a:t>selection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changes frequently but the </a:t>
            </a:r>
            <a:r>
              <a:rPr b="1" lang="de-DE" sz="2400">
                <a:solidFill>
                  <a:srgbClr val="802433"/>
                </a:solidFill>
              </a:rPr>
              <a:t>basic dishes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are always available.'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After 1</a:t>
            </a:r>
            <a:r>
              <a:rPr lang="de-DE" sz="3500"/>
              <a:t>: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['The: 0', 'selection: </a:t>
            </a:r>
            <a:r>
              <a:rPr b="1" lang="de-DE" sz="1700">
                <a:solidFill>
                  <a:srgbClr val="802433"/>
                </a:solidFill>
              </a:rPr>
              <a:t>1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 'changes: 0', 'frequently: 0', 'but: 0', 'the: 0', 'basic: </a:t>
            </a:r>
            <a:r>
              <a:rPr b="1" lang="de-DE" sz="1700">
                <a:solidFill>
                  <a:srgbClr val="802433"/>
                </a:solidFill>
              </a:rPr>
              <a:t>1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 'dishes: </a:t>
            </a:r>
            <a:r>
              <a:rPr b="1" lang="de-DE" sz="1700">
                <a:solidFill>
                  <a:srgbClr val="802433"/>
                </a:solidFill>
              </a:rPr>
              <a:t>1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 'are: 0', 'always: 0', 'available: 0']</a:t>
            </a:r>
            <a:endParaRPr sz="4200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52250" y="1910625"/>
            <a:ext cx="517200" cy="517200"/>
          </a:xfrm>
          <a:prstGeom prst="leftBrace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582631" y="1064275"/>
            <a:ext cx="3235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200"/>
              <a:t>Embeddings</a:t>
            </a:r>
            <a:endParaRPr sz="4200"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585900" y="2156798"/>
            <a:ext cx="11020200" cy="280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800"/>
              <a:t>Two ways of creating indexed vocabulary are applied:</a:t>
            </a:r>
            <a:r>
              <a:rPr lang="de-DE" sz="3900"/>
              <a:t>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de-DE" sz="3100"/>
              <a:t>Based on the dataset;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de-DE" sz="3100"/>
              <a:t>Downloading </a:t>
            </a:r>
            <a:r>
              <a:rPr b="1" lang="de-DE" sz="3100">
                <a:solidFill>
                  <a:srgbClr val="802433"/>
                </a:solidFill>
              </a:rPr>
              <a:t>GloVe 100d</a:t>
            </a:r>
            <a:r>
              <a:rPr lang="de-DE" sz="3100"/>
              <a:t> embeddings, so they could be further applied as pre-trained in the network layer.</a:t>
            </a:r>
            <a:endParaRPr sz="1100"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0" y="82650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Naive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7755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515301" y="1504213"/>
            <a:ext cx="2743200" cy="669900"/>
          </a:xfrm>
          <a:prstGeom prst="roundRect">
            <a:avLst>
              <a:gd fmla="val 50000" name="adj"/>
            </a:avLst>
          </a:prstGeom>
          <a:solidFill>
            <a:srgbClr val="80243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Embedding(vocab size, 100)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1515301" y="2686588"/>
            <a:ext cx="2743200" cy="669900"/>
          </a:xfrm>
          <a:prstGeom prst="roundRect">
            <a:avLst>
              <a:gd fmla="val 50000" name="adj"/>
            </a:avLst>
          </a:prstGeom>
          <a:solidFill>
            <a:srgbClr val="80243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LSTM(50, 128)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1515300" y="3868963"/>
            <a:ext cx="2743200" cy="669900"/>
          </a:xfrm>
          <a:prstGeom prst="roundRect">
            <a:avLst>
              <a:gd fmla="val 50000" name="adj"/>
            </a:avLst>
          </a:prstGeom>
          <a:solidFill>
            <a:srgbClr val="80243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Linear(128, 128)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258500" y="803288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/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5934850" y="14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2536650"/>
                <a:gridCol w="2536650"/>
              </a:tblGrid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Epochs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100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Batch size 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128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Embedding dim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10</a:t>
                      </a:r>
                      <a:r>
                        <a:rPr lang="de-DE" sz="1700"/>
                        <a:t>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Window Size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100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Window Shift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50</a:t>
                      </a:r>
                      <a:endParaRPr sz="1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N hidden units</a:t>
                      </a:r>
                      <a:endParaRPr b="1" sz="1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128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N LSTM cells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1</a:t>
                      </a:r>
                      <a:endParaRPr sz="1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Optimizer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Adam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Learning Rate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0.0001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Dropout Rate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0.0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20"/>
          <p:cNvSpPr txBox="1"/>
          <p:nvPr/>
        </p:nvSpPr>
        <p:spPr>
          <a:xfrm>
            <a:off x="6971500" y="803288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Hyper-parameters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1515300" y="5051338"/>
            <a:ext cx="2743200" cy="669900"/>
          </a:xfrm>
          <a:prstGeom prst="roundRect">
            <a:avLst>
              <a:gd fmla="val 50000" name="adj"/>
            </a:avLst>
          </a:prstGeom>
          <a:solidFill>
            <a:srgbClr val="80243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Linear(128, 1)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164" name="Google Shape;164;p20"/>
          <p:cNvCxnSpPr>
            <a:stCxn id="157" idx="2"/>
            <a:endCxn id="158" idx="0"/>
          </p:cNvCxnSpPr>
          <p:nvPr/>
        </p:nvCxnSpPr>
        <p:spPr>
          <a:xfrm>
            <a:off x="2886901" y="2174113"/>
            <a:ext cx="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2886901" y="3356525"/>
            <a:ext cx="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2886901" y="4538863"/>
            <a:ext cx="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Naive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Post-processing and Performance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0" name="Google Shape;180;p22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-661025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Post-processing: collect predicted tokens to the multi-token terms</a:t>
            </a:r>
            <a:endParaRPr/>
          </a:p>
        </p:txBody>
      </p:sp>
      <p:graphicFrame>
        <p:nvGraphicFramePr>
          <p:cNvPr id="182" name="Google Shape;182;p22"/>
          <p:cNvGraphicFramePr/>
          <p:nvPr/>
        </p:nvGraphicFramePr>
        <p:xfrm>
          <a:off x="836825" y="19428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{4916AD80-C398-4A37-83AA-CFDB77015921}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2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/>
                        <a:t>Ground truth tokens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/>
                        <a:t>Input tokens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/>
                        <a:t>Gold labels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/>
                        <a:t>Predicted labels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/>
                        <a:t>Predicted tokens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2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Not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2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enough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2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wines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wines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wines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2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by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by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by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2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the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the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2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glass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glass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glass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2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either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22"/>
          <p:cNvSpPr txBox="1"/>
          <p:nvPr/>
        </p:nvSpPr>
        <p:spPr>
          <a:xfrm>
            <a:off x="1503800" y="599825"/>
            <a:ext cx="8097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{'targets': [[[11, 29], 'wines by the glass', 'negative']],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'text': 'Not enough wines by the glass either.'}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5180600" y="1323113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180600" y="5260413"/>
            <a:ext cx="743700" cy="59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4032050" y="5880125"/>
            <a:ext cx="304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{'wines by', 'glass'}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952425" y="5586350"/>
            <a:ext cx="2171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F1</a:t>
            </a: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0.67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