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661B90-0ECE-4143-995A-32383C80E316}">
  <a:tblStyle styleId="{9B661B90-0ECE-4143-995A-32383C80E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0826716e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30826716e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30826716e_0_5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0826716e_0_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0826716e_0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30826716e_0_5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0826716e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30826716e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30826716e_0_5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30826716e_0_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30826716e_0_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30826716e_0_5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0826716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30826716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e30826716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30826716e_0_6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30826716e_0_6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30826716e_0_6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30826716e_0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30826716e_0_6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e30826716e_0_6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30826716e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30826716e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30826716e_0_6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30826716e_0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30826716e_0_6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e30826716e_0_6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30826716e_0_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30826716e_0_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e30826716e_0_6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0826716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0826716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30826716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30826716e_0_6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30826716e_0_6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e30826716e_0_6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30826716e_0_7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30826716e_0_7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30826716e_0_7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30826716e_0_7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30826716e_0_7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e30826716e_0_7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30826716e_0_7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30826716e_0_7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e30826716e_0_7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30826716e_0_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30826716e_0_7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e30826716e_0_7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30826716e_0_7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30826716e_0_7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e30826716e_0_7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30826716e_0_1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30826716e_0_1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e30826716e_0_13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30826716e_0_1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30826716e_0_1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e30826716e_0_13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30826716e_0_1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30826716e_0_1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e30826716e_0_1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30826716e_0_1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30826716e_0_1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e30826716e_0_13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0826716e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0826716e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30826716e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30826716e_0_1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30826716e_0_1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e30826716e_0_1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30826716e_0_1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30826716e_0_1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e30826716e_0_13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0826716e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0826716e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30826716e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0826716e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0826716e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e30826716e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0826716e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30826716e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30826716e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0826716e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0826716e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30826716e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0826716e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0826716e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30826716e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30826716e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30826716e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30826716e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316480"/>
            <a:ext cx="12192000" cy="4541520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5449" y="679269"/>
            <a:ext cx="3557843" cy="106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1759129" y="4415250"/>
            <a:ext cx="865632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821611" y="2771900"/>
            <a:ext cx="8593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838115" y="4797042"/>
            <a:ext cx="85947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82283" y="485895"/>
            <a:ext cx="11020245" cy="79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82283" y="1429170"/>
            <a:ext cx="11020245" cy="4695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5882" y="6418053"/>
            <a:ext cx="12269639" cy="439947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860773" y="64554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53283" y="379781"/>
            <a:ext cx="1549245" cy="4627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82613" y="6515158"/>
            <a:ext cx="4800270" cy="230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>
  <p:cSld name="1_Titelfoli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2192000" cy="5960853"/>
          </a:xfrm>
          <a:prstGeom prst="rect">
            <a:avLst/>
          </a:prstGeom>
          <a:solidFill>
            <a:srgbClr val="802433"/>
          </a:solidFill>
          <a:ln cap="flat" cmpd="sng" w="12700">
            <a:solidFill>
              <a:srgbClr val="8024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1767840" y="3474971"/>
            <a:ext cx="865632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1821611" y="2357834"/>
            <a:ext cx="8593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838115" y="3649733"/>
            <a:ext cx="85947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7291" y="6135614"/>
            <a:ext cx="1877417" cy="56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821611" y="2771900"/>
            <a:ext cx="8593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de-DE"/>
              <a:t>Word-in-Context Disambiguation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820863" y="4773707"/>
            <a:ext cx="85947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de-DE"/>
              <a:t>NLP Homework 1</a:t>
            </a:r>
            <a:br>
              <a:rPr i="1" lang="de-DE">
                <a:solidFill>
                  <a:schemeClr val="lt1"/>
                </a:solidFill>
              </a:rPr>
            </a:br>
            <a:r>
              <a:rPr lang="de-DE" sz="1800">
                <a:solidFill>
                  <a:schemeClr val="lt1"/>
                </a:solidFill>
              </a:rPr>
              <a:t>July 2021 </a:t>
            </a:r>
            <a:br>
              <a:rPr lang="de-DE">
                <a:solidFill>
                  <a:schemeClr val="lt1"/>
                </a:solidFill>
              </a:rPr>
            </a:br>
            <a:br>
              <a:rPr lang="de-DE" sz="1800">
                <a:solidFill>
                  <a:schemeClr val="lt1"/>
                </a:solidFill>
              </a:rPr>
            </a:br>
            <a:r>
              <a:rPr i="1" lang="de-DE" sz="1800">
                <a:solidFill>
                  <a:schemeClr val="lt1"/>
                </a:solidFill>
              </a:rPr>
              <a:t>Olga Sorokoletova,</a:t>
            </a:r>
            <a:r>
              <a:rPr i="1" lang="de-DE" sz="1800"/>
              <a:t> 1937430</a:t>
            </a:r>
            <a:endParaRPr i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-1090" r="1090" t="0"/>
          <a:stretch/>
        </p:blipFill>
        <p:spPr>
          <a:xfrm>
            <a:off x="-120000" y="1435538"/>
            <a:ext cx="6416050" cy="481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Training vs Validation Accuracy and Loss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582625" y="599825"/>
            <a:ext cx="94977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accuracy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0.7236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 about 30-40 epoch (regularization does not help!)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125" y="1427675"/>
            <a:ext cx="6090175" cy="48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type="title"/>
          </p:nvPr>
        </p:nvSpPr>
        <p:spPr>
          <a:xfrm>
            <a:off x="3941451" y="5788175"/>
            <a:ext cx="39576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Over 10 independent runs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 2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Pre-processing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700"/>
              <a:t>Given:</a:t>
            </a:r>
            <a:r>
              <a:rPr lang="de-DE"/>
              <a:t> 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 will place as many demands on our material resources as on our intellectual capabilities.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5200"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38200" y="1914700"/>
            <a:ext cx="4020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Numbers Removal</a:t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Punctuation Removal</a:t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Lower Casing</a:t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Tokenization</a:t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Stop words removal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Lemmatization</a:t>
            </a:r>
            <a:endParaRPr sz="2700"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858500" y="1914700"/>
            <a:ext cx="6957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['place', 'many',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'demands'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'material',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'resources'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'intellectual',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'capabilities'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Single sentence processing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941300" y="4032175"/>
            <a:ext cx="68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['place', 'many',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'demand'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'material',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'resource'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'intellectual',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'capability'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Join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249850" y="599825"/>
            <a:ext cx="37347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'sentence1'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'This growth is the direct result of the increased number of baccalaureate holders, who form the potential market for higher education.'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1295375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249850" y="3856475"/>
            <a:ext cx="37347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'growth', 'direct', 'result', 'increased', 'number', 'baccalaureate', 'holder', 'form', 'potential', 'market', 'higher', 'education'</a:t>
            </a: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8114850" y="599825"/>
            <a:ext cx="37347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'sentence2'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'Over 5,000 now hold legal immigrant documents, which, after five years of annual renewal, entitles the holder to apply for permanent residence.'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9396450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7900950" y="3872713"/>
            <a:ext cx="37347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'hold', 'legal', 'immigrant', 'document', 'five', 'year', 'annual', 'renewal', 'entitles', 'holder', 'apply', 'permanent', 'residence'</a:t>
            </a:r>
            <a:r>
              <a:rPr lang="de-DE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/>
          </a:p>
        </p:txBody>
      </p:sp>
      <p:sp>
        <p:nvSpPr>
          <p:cNvPr id="243" name="Google Shape;243;p27"/>
          <p:cNvSpPr txBox="1"/>
          <p:nvPr/>
        </p:nvSpPr>
        <p:spPr>
          <a:xfrm>
            <a:off x="4099725" y="2064875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227875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3732375" y="3856475"/>
            <a:ext cx="3734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de-DE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rot="-5395192">
            <a:off x="5637402" y="-184625"/>
            <a:ext cx="214500" cy="1098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273750" y="5489125"/>
            <a:ext cx="114498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[</a:t>
            </a:r>
            <a:r>
              <a:rPr lang="de-DE" sz="1550">
                <a:solidFill>
                  <a:schemeClr val="dk1"/>
                </a:solidFill>
              </a:rPr>
              <a:t>'growth', 'direct', 'result', 'increased', 'number', 'baccalaureate', 'holder', 'form', 'potential', 'market', 'higher', 'education', 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50">
                <a:solidFill>
                  <a:schemeClr val="dk1"/>
                </a:solidFill>
              </a:rPr>
              <a:t>'.',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550">
                <a:solidFill>
                  <a:schemeClr val="dk1"/>
                </a:solidFill>
              </a:rPr>
              <a:t> 'hold', 'legal', 'immigrant', 'document', 'five', 'year', 'annual', 'renewal', 'entitles', 'holder', 'apply', 'permanent', 'residence'</a:t>
            </a:r>
            <a:r>
              <a:rPr lang="de-DE" sz="1000">
                <a:solidFill>
                  <a:schemeClr val="dk1"/>
                </a:solidFill>
              </a:rPr>
              <a:t>]</a:t>
            </a:r>
            <a:endParaRPr sz="1000">
              <a:solidFill>
                <a:schemeClr val="dk1"/>
              </a:solidFill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Prepare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 for RNN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0" y="781625"/>
            <a:ext cx="11997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[</a:t>
            </a:r>
            <a:r>
              <a:rPr lang="de-DE" sz="1850">
                <a:solidFill>
                  <a:schemeClr val="dk1"/>
                </a:solidFill>
              </a:rPr>
              <a:t>'growth', 'direct', 'result', 'increased', 'number', 'baccalaureate', 'holder', 'form', 'potential', 'market', 'higher', 'education', '.',  'hold', 'legal', 'immigrant', 'document', 'five', 'year', 'annual', 'renewal', 'entitles', 'holder', 'apply', 'permanent', 'residence'</a:t>
            </a:r>
            <a:r>
              <a:rPr lang="de-DE" sz="1300">
                <a:solidFill>
                  <a:schemeClr val="dk1"/>
                </a:solidFill>
              </a:rPr>
              <a:t>]</a:t>
            </a:r>
            <a:endParaRPr sz="1700"/>
          </a:p>
        </p:txBody>
      </p:sp>
      <p:sp>
        <p:nvSpPr>
          <p:cNvPr id="256" name="Google Shape;256;p28"/>
          <p:cNvSpPr/>
          <p:nvPr/>
        </p:nvSpPr>
        <p:spPr>
          <a:xfrm>
            <a:off x="5626800" y="1817775"/>
            <a:ext cx="743700" cy="18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6370500" y="1916825"/>
            <a:ext cx="59490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Indexed vocabulary with 2 special indices: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for padding token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for Out-of-Vocabulary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70900" y="3699338"/>
            <a:ext cx="1165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[554, 1496, 714, 1043, 225, 31822, 6101, 685, 1158, 213, 611, 633, 4, 804, 832, 5660, 2883, 176, 64, 942, 9239, 53808, 6101, 3517, 2275, 3700, 0, 0, …, 0]</a:t>
            </a:r>
            <a:endParaRPr sz="2000"/>
          </a:p>
        </p:txBody>
      </p:sp>
      <p:sp>
        <p:nvSpPr>
          <p:cNvPr id="259" name="Google Shape;259;p28"/>
          <p:cNvSpPr/>
          <p:nvPr/>
        </p:nvSpPr>
        <p:spPr>
          <a:xfrm rot="-5395192">
            <a:off x="9139200" y="3863600"/>
            <a:ext cx="214500" cy="127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6279625" y="4677125"/>
            <a:ext cx="57840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Padding of a sequence with ML - L zeros:</a:t>
            </a:r>
            <a:endParaRPr b="1" sz="24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  <a:r>
              <a:rPr b="1"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max length of a sequence in the batch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- length of the current sequence</a:t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 rot="5400000">
            <a:off x="4443313" y="4308175"/>
            <a:ext cx="743700" cy="18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3350700" y="5698025"/>
            <a:ext cx="31563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GloVe 50d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(random for 0 and 1) 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350700" y="4677125"/>
            <a:ext cx="30000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embedding</a:t>
            </a: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(554),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embedding</a:t>
            </a: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(1496),…,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embedding</a:t>
            </a: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(0)]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900" y="5762225"/>
            <a:ext cx="3000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50 x ML tensor of numbers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Baseline 2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1548351" y="1320488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</a:t>
            </a: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(400002, 50)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548351" y="2502863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LSTM(50,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1548350" y="3685238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(128, 128)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291550" y="59981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graphicFrame>
        <p:nvGraphicFramePr>
          <p:cNvPr id="283" name="Google Shape;283;p30"/>
          <p:cNvGraphicFramePr/>
          <p:nvPr/>
        </p:nvGraphicFramePr>
        <p:xfrm>
          <a:off x="5967900" y="10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{9B661B90-0ECE-4143-995A-32383C80E316}</a:tableStyleId>
              </a:tblPr>
              <a:tblGrid>
                <a:gridCol w="2536650"/>
                <a:gridCol w="25366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Epochs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7</a:t>
                      </a:r>
                      <a:r>
                        <a:rPr lang="de-DE" sz="1700"/>
                        <a:t>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ES patience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ES threshold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Batch size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256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Embedding dim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features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hidden units</a:t>
                      </a:r>
                      <a:endParaRPr b="1"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128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LSTM cells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Activation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ReLU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Optimizer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Adam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Learning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Decay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700">
                          <a:solidFill>
                            <a:schemeClr val="dk1"/>
                          </a:solidFill>
                        </a:rPr>
                        <a:t>0.000001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Dropout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0"/>
          <p:cNvSpPr txBox="1"/>
          <p:nvPr/>
        </p:nvSpPr>
        <p:spPr>
          <a:xfrm>
            <a:off x="7004550" y="368463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Hyper-parameters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1548350" y="4867613"/>
            <a:ext cx="27432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1)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286" name="Google Shape;286;p30"/>
          <p:cNvCxnSpPr>
            <a:stCxn id="279" idx="2"/>
            <a:endCxn id="280" idx="0"/>
          </p:cNvCxnSpPr>
          <p:nvPr/>
        </p:nvCxnSpPr>
        <p:spPr>
          <a:xfrm>
            <a:off x="2919951" y="1990388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0"/>
          <p:cNvCxnSpPr/>
          <p:nvPr/>
        </p:nvCxnSpPr>
        <p:spPr>
          <a:xfrm>
            <a:off x="2919951" y="3172800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0"/>
          <p:cNvCxnSpPr/>
          <p:nvPr/>
        </p:nvCxnSpPr>
        <p:spPr>
          <a:xfrm>
            <a:off x="2919951" y="4355138"/>
            <a:ext cx="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 2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Performance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2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Training vs Validation Accuracy and Loss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582625" y="599825"/>
            <a:ext cx="94977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accuracy: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0.6681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(vs 0.7236 we had before)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 about 50 epoch 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3941451" y="5675713"/>
            <a:ext cx="39576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Over 10 independent runs</a:t>
            </a:r>
            <a:endParaRPr sz="2700"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650"/>
            <a:ext cx="5462833" cy="40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100" y="1560925"/>
            <a:ext cx="5433133" cy="40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Overview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4100" y="1877350"/>
            <a:ext cx="5796900" cy="528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de-DE">
                <a:solidFill>
                  <a:srgbClr val="000000"/>
                </a:solidFill>
              </a:rPr>
              <a:t>Given: </a:t>
            </a:r>
            <a:r>
              <a:rPr b="1" lang="de-DE">
                <a:solidFill>
                  <a:srgbClr val="802433"/>
                </a:solidFill>
              </a:rPr>
              <a:t>Word-in-Context Disambiguation task</a:t>
            </a:r>
            <a:endParaRPr b="1">
              <a:solidFill>
                <a:srgbClr val="802433"/>
              </a:solidFill>
            </a:endParaRPr>
          </a:p>
          <a:p>
            <a:pPr indent="-228600" lvl="1" marL="6858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Word-level approach</a:t>
            </a:r>
            <a:endParaRPr b="1">
              <a:solidFill>
                <a:srgbClr val="000000"/>
              </a:solidFill>
            </a:endParaRPr>
          </a:p>
          <a:p>
            <a:pPr indent="-228600" lvl="1" marL="6858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de-DE">
                <a:solidFill>
                  <a:srgbClr val="000000"/>
                </a:solidFill>
              </a:rPr>
              <a:t>Sequence encoding approach</a:t>
            </a:r>
            <a:br>
              <a:rPr lang="de-DE">
                <a:solidFill>
                  <a:srgbClr val="000000"/>
                </a:solidFill>
              </a:rPr>
            </a:br>
            <a:endParaRPr b="1">
              <a:solidFill>
                <a:srgbClr val="802433"/>
              </a:solidFill>
            </a:endParaRPr>
          </a:p>
          <a:p>
            <a:pPr indent="-285750" lvl="2" marL="28575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de-DE" sz="2400">
                <a:solidFill>
                  <a:srgbClr val="000000"/>
                </a:solidFill>
              </a:rPr>
              <a:t>Goal: </a:t>
            </a:r>
            <a:r>
              <a:rPr b="1" lang="de-DE" sz="2400">
                <a:solidFill>
                  <a:srgbClr val="802433"/>
                </a:solidFill>
              </a:rPr>
              <a:t>Obtain the best-performing model </a:t>
            </a:r>
            <a:r>
              <a:rPr b="1" lang="de-DE" sz="2400">
                <a:solidFill>
                  <a:srgbClr val="802433"/>
                </a:solidFill>
              </a:rPr>
              <a:t>(in terms of accuracy)</a:t>
            </a:r>
            <a:endParaRPr b="1" sz="2400">
              <a:solidFill>
                <a:srgbClr val="802433"/>
              </a:solidFill>
            </a:endParaRPr>
          </a:p>
          <a:p>
            <a:pPr indent="-285750" lvl="3" marL="74295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</a:rPr>
              <a:t>A priori </a:t>
            </a:r>
            <a:endParaRPr sz="2000">
              <a:solidFill>
                <a:srgbClr val="000000"/>
              </a:solidFill>
            </a:endParaRPr>
          </a:p>
          <a:p>
            <a:pPr indent="-285750" lvl="3" marL="74295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>
                <a:solidFill>
                  <a:srgbClr val="000000"/>
                </a:solidFill>
              </a:rPr>
              <a:t>Exploit potential power of the sequence </a:t>
            </a:r>
            <a:r>
              <a:rPr lang="de-DE" sz="2000">
                <a:solidFill>
                  <a:srgbClr val="000000"/>
                </a:solidFill>
              </a:rPr>
              <a:t>encoding</a:t>
            </a:r>
            <a:r>
              <a:rPr lang="de-DE" sz="2000">
                <a:solidFill>
                  <a:srgbClr val="000000"/>
                </a:solidFill>
              </a:rPr>
              <a:t> approach</a:t>
            </a:r>
            <a:endParaRPr sz="2000">
              <a:solidFill>
                <a:srgbClr val="000000"/>
              </a:solidFill>
            </a:endParaRPr>
          </a:p>
          <a:p>
            <a:pPr indent="-158750" lvl="3" marL="7429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58750" lvl="3" marL="7429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46050" lvl="3" marL="7429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8064975" y="1877350"/>
            <a:ext cx="2547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2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de-DE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</a:t>
            </a:r>
            <a:b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000">
              <a:solidFill>
                <a:srgbClr val="8024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3543950" y="2911775"/>
            <a:ext cx="49425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8064975" y="3390725"/>
            <a:ext cx="517200" cy="1302600"/>
          </a:xfrm>
          <a:prstGeom prst="leftBrace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>
            <a:endCxn id="108" idx="1"/>
          </p:cNvCxnSpPr>
          <p:nvPr/>
        </p:nvCxnSpPr>
        <p:spPr>
          <a:xfrm>
            <a:off x="4367775" y="3390725"/>
            <a:ext cx="3697200" cy="65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33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Averaged graphs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582625" y="599825"/>
            <a:ext cx="112992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 got stabilized about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0.60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(vs 0.66 the best accuracy)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overfitting, the best performance achieved by lucky initialization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model is result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of a lucky initialization.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 txBox="1"/>
          <p:nvPr>
            <p:ph type="title"/>
          </p:nvPr>
        </p:nvSpPr>
        <p:spPr>
          <a:xfrm>
            <a:off x="3361050" y="5675713"/>
            <a:ext cx="54699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Averaged o</a:t>
            </a:r>
            <a:r>
              <a:rPr lang="de-DE" sz="2700"/>
              <a:t>ver 10 independent runs</a:t>
            </a:r>
            <a:endParaRPr sz="2700"/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713"/>
            <a:ext cx="5558759" cy="416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233" y="1466725"/>
            <a:ext cx="5558741" cy="41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34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Add dropout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582625" y="599825"/>
            <a:ext cx="112992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 got stabilized about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0.62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(vs 0.60 without dropout)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overfitting, but less obvious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>
            <p:ph type="title"/>
          </p:nvPr>
        </p:nvSpPr>
        <p:spPr>
          <a:xfrm>
            <a:off x="1057625" y="5635775"/>
            <a:ext cx="9882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Averaged over 10 independent runs, p = 0.2, 2 LSTM layers, dropout applied after embedding layer, between 2 LSTMs and after them</a:t>
            </a:r>
            <a:endParaRPr sz="2700"/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5" y="1716875"/>
            <a:ext cx="5118683" cy="38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775" y="1716876"/>
            <a:ext cx="5225200" cy="3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35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More epochs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582625" y="599825"/>
            <a:ext cx="112992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 got stabilized about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0.62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(vs 0.62)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overfitting, now it is obvious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 txBox="1"/>
          <p:nvPr>
            <p:ph type="title"/>
          </p:nvPr>
        </p:nvSpPr>
        <p:spPr>
          <a:xfrm>
            <a:off x="582625" y="5635775"/>
            <a:ext cx="10555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Averaged over 10 independent runs, p = 0.2, 2 LSTM layers, dropout applied after embedding layer, between 2 LSTMs and after them, 140 epochs of training</a:t>
            </a:r>
            <a:endParaRPr sz="2700"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575" y="1577963"/>
            <a:ext cx="5410400" cy="405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50" y="1577975"/>
            <a:ext cx="5410400" cy="4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36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Dropout variations</a:t>
            </a: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582625" y="599825"/>
            <a:ext cx="112992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 got stabilized about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0.62 or less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overfitting, and dropout variation does not help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/>
          <p:cNvSpPr txBox="1"/>
          <p:nvPr>
            <p:ph type="title"/>
          </p:nvPr>
        </p:nvSpPr>
        <p:spPr>
          <a:xfrm>
            <a:off x="582625" y="5715650"/>
            <a:ext cx="10555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Averaged over 10 independent runs</a:t>
            </a:r>
            <a:endParaRPr sz="2700"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25" y="1433425"/>
            <a:ext cx="5926401" cy="4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2a</a:t>
            </a:r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Pre-processing and </a:t>
            </a:r>
            <a:r>
              <a:rPr lang="de-DE"/>
              <a:t>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 and Model: differences with Baseline 2</a:t>
            </a:r>
            <a:endParaRPr/>
          </a:p>
        </p:txBody>
      </p:sp>
      <p:grpSp>
        <p:nvGrpSpPr>
          <p:cNvPr id="369" name="Google Shape;369;p38"/>
          <p:cNvGrpSpPr/>
          <p:nvPr/>
        </p:nvGrpSpPr>
        <p:grpSpPr>
          <a:xfrm>
            <a:off x="923775" y="1224425"/>
            <a:ext cx="5065987" cy="3997836"/>
            <a:chOff x="926500" y="1574019"/>
            <a:chExt cx="1991425" cy="1892736"/>
          </a:xfrm>
        </p:grpSpPr>
        <p:sp>
          <p:nvSpPr>
            <p:cNvPr id="370" name="Google Shape;370;p38"/>
            <p:cNvSpPr txBox="1"/>
            <p:nvPr/>
          </p:nvSpPr>
          <p:spPr>
            <a:xfrm>
              <a:off x="1083023" y="1574019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de-DE" sz="1700">
                  <a:solidFill>
                    <a:srgbClr val="802433"/>
                  </a:solidFill>
                  <a:latin typeface="Roboto"/>
                  <a:ea typeface="Roboto"/>
                  <a:cs typeface="Roboto"/>
                  <a:sym typeface="Roboto"/>
                </a:rPr>
                <a:t>Pre-processing</a:t>
              </a:r>
              <a:endParaRPr b="1" sz="1700">
                <a:solidFill>
                  <a:srgbClr val="8024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38"/>
            <p:cNvSpPr txBox="1"/>
            <p:nvPr/>
          </p:nvSpPr>
          <p:spPr>
            <a:xfrm>
              <a:off x="926500" y="2729355"/>
              <a:ext cx="18348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de-DE" sz="1900">
                  <a:solidFill>
                    <a:srgbClr val="802433"/>
                  </a:solidFill>
                  <a:latin typeface="Roboto"/>
                  <a:ea typeface="Roboto"/>
                  <a:cs typeface="Roboto"/>
                  <a:sym typeface="Roboto"/>
                </a:rPr>
                <a:t>Need to keep index of  the target word in the </a:t>
              </a:r>
              <a:r>
                <a:rPr lang="de-DE" sz="1900">
                  <a:solidFill>
                    <a:srgbClr val="802433"/>
                  </a:solidFill>
                  <a:latin typeface="Roboto"/>
                  <a:ea typeface="Roboto"/>
                  <a:cs typeface="Roboto"/>
                  <a:sym typeface="Roboto"/>
                </a:rPr>
                <a:t>sequence of indices (additionally to an index of the last not padding token)</a:t>
              </a:r>
              <a:endParaRPr sz="1900">
                <a:solidFill>
                  <a:srgbClr val="8024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3" name="Google Shape;373;p3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8024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" name="Google Shape;374;p3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/>
                <a:t>  </a:t>
              </a:r>
              <a:endParaRPr sz="1900"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43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8"/>
          <p:cNvGrpSpPr/>
          <p:nvPr/>
        </p:nvGrpSpPr>
        <p:grpSpPr>
          <a:xfrm>
            <a:off x="5676939" y="1224435"/>
            <a:ext cx="6188457" cy="3997826"/>
            <a:chOff x="1083025" y="1574025"/>
            <a:chExt cx="2432665" cy="1892731"/>
          </a:xfrm>
        </p:grpSpPr>
        <p:sp>
          <p:nvSpPr>
            <p:cNvPr id="377" name="Google Shape;377;p3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de-DE" sz="1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38"/>
            <p:cNvSpPr txBox="1"/>
            <p:nvPr/>
          </p:nvSpPr>
          <p:spPr>
            <a:xfrm>
              <a:off x="1205990" y="2729356"/>
              <a:ext cx="23097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Extract two </a:t>
              </a:r>
              <a:r>
                <a:rPr lang="de-DE" sz="19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sequence</a:t>
              </a:r>
              <a:r>
                <a:rPr lang="de-DE" sz="19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encodings: corresponding to the representation of a whole sentence and corresponding to the target word</a:t>
              </a:r>
              <a:endParaRPr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de-DE" sz="19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Double-labeling</a:t>
              </a:r>
              <a:endParaRPr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9" name="Google Shape;379;p3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3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/>
                <a:t>  </a:t>
              </a:r>
              <a:endParaRPr sz="1900"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2a</a:t>
            </a:r>
            <a:endParaRPr/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Performance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40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9735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Performance: Training vs Validation Accuracy and Loss</a:t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582625" y="599825"/>
            <a:ext cx="94977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accuracy: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0.5776</a:t>
            </a: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(vs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0.6681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we had for Baseline 2)</a:t>
            </a:r>
            <a:endParaRPr b="1" sz="20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improvement is not achieved</a:t>
            </a:r>
            <a:r>
              <a:rPr b="1" lang="de-DE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>
            <p:ph type="title"/>
          </p:nvPr>
        </p:nvSpPr>
        <p:spPr>
          <a:xfrm>
            <a:off x="3552950" y="5675713"/>
            <a:ext cx="49410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700"/>
              <a:t>Averaged o</a:t>
            </a:r>
            <a:r>
              <a:rPr lang="de-DE" sz="2700"/>
              <a:t>ver 10 independent runs</a:t>
            </a:r>
            <a:endParaRPr sz="2700"/>
          </a:p>
        </p:txBody>
      </p:sp>
      <p:pic>
        <p:nvPicPr>
          <p:cNvPr id="399" name="Google Shape;3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25" y="1535649"/>
            <a:ext cx="5316900" cy="398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900" y="1498500"/>
            <a:ext cx="5411066" cy="4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2b</a:t>
            </a:r>
            <a:endParaRPr/>
          </a:p>
        </p:txBody>
      </p:sp>
      <p:sp>
        <p:nvSpPr>
          <p:cNvPr id="407" name="Google Shape;407;p41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Idea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582283" y="485895"/>
            <a:ext cx="11020200" cy="7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2b</a:t>
            </a:r>
            <a:endParaRPr/>
          </a:p>
        </p:txBody>
      </p:sp>
      <p:sp>
        <p:nvSpPr>
          <p:cNvPr id="414" name="Google Shape;414;p42"/>
          <p:cNvSpPr txBox="1"/>
          <p:nvPr>
            <p:ph idx="1" type="body"/>
          </p:nvPr>
        </p:nvSpPr>
        <p:spPr>
          <a:xfrm>
            <a:off x="582283" y="1429170"/>
            <a:ext cx="11020200" cy="46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The </a:t>
            </a:r>
            <a:r>
              <a:rPr lang="de-DE"/>
              <a:t>underlying</a:t>
            </a:r>
            <a:r>
              <a:rPr lang="de-DE"/>
              <a:t> idea of this model was to perform binary classification over the following representation of the training data: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024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Best accuracy: </a:t>
            </a:r>
            <a:r>
              <a:rPr b="1" lang="de-DE">
                <a:solidFill>
                  <a:srgbClr val="212121"/>
                </a:solidFill>
              </a:rPr>
              <a:t>0.5773 - comparable with 2a, but not comparable with Baseline 2</a:t>
            </a:r>
            <a:endParaRPr/>
          </a:p>
        </p:txBody>
      </p:sp>
      <p:sp>
        <p:nvSpPr>
          <p:cNvPr id="415" name="Google Shape;415;p42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6" name="Google Shape;416;p42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7" name="Google Shape;417;p42"/>
          <p:cNvGraphicFramePr/>
          <p:nvPr/>
        </p:nvGraphicFramePr>
        <p:xfrm>
          <a:off x="387000" y="26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{9B661B90-0ECE-4143-995A-32383C80E316}</a:tableStyleId>
              </a:tblPr>
              <a:tblGrid>
                <a:gridCol w="2282150"/>
                <a:gridCol w="2282150"/>
                <a:gridCol w="2282150"/>
                <a:gridCol w="2282150"/>
                <a:gridCol w="22821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4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1</a:t>
                      </a:r>
                      <a:endParaRPr b="1" sz="24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4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2</a:t>
                      </a:r>
                      <a:endParaRPr b="1" sz="2400">
                        <a:solidFill>
                          <a:srgbClr val="8024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4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4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400">
                          <a:solidFill>
                            <a:srgbClr val="8024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whole sequence encoding for the sentence 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sequence encoding </a:t>
                      </a:r>
                      <a:r>
                        <a:rPr lang="de-DE" sz="1800"/>
                        <a:t>corresponding</a:t>
                      </a:r>
                      <a:r>
                        <a:rPr lang="de-DE" sz="1800"/>
                        <a:t> to the target word in the sentence 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whole sequence encoding for the </a:t>
                      </a:r>
                      <a:r>
                        <a:rPr lang="de-DE" sz="1800"/>
                        <a:t>sentence</a:t>
                      </a:r>
                      <a:r>
                        <a:rPr lang="de-DE" sz="1800"/>
                        <a:t> 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sequence </a:t>
                      </a:r>
                      <a:r>
                        <a:rPr lang="de-DE" sz="1800"/>
                        <a:t>encoding</a:t>
                      </a:r>
                      <a:r>
                        <a:rPr lang="de-DE" sz="1800"/>
                        <a:t> corresponding to the target word in the sentence 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gt label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Pre-processing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12" type="sldNum"/>
          </p:nvPr>
        </p:nvSpPr>
        <p:spPr>
          <a:xfrm>
            <a:off x="8860773" y="64554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0" name="Google Shape;430;p44"/>
          <p:cNvSpPr txBox="1"/>
          <p:nvPr>
            <p:ph idx="2" type="body"/>
          </p:nvPr>
        </p:nvSpPr>
        <p:spPr>
          <a:xfrm>
            <a:off x="582613" y="6515158"/>
            <a:ext cx="4800300" cy="2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/>
          <p:nvPr/>
        </p:nvSpPr>
        <p:spPr>
          <a:xfrm>
            <a:off x="677525" y="495750"/>
            <a:ext cx="9022800" cy="5486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 txBox="1"/>
          <p:nvPr>
            <p:ph idx="1" type="body"/>
          </p:nvPr>
        </p:nvSpPr>
        <p:spPr>
          <a:xfrm>
            <a:off x="1551725" y="1286550"/>
            <a:ext cx="7274400" cy="46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Even if sequence encoding approach is potentially more powerful, sometimes</a:t>
            </a:r>
            <a:r>
              <a:rPr b="1" lang="de-DE">
                <a:solidFill>
                  <a:srgbClr val="802433"/>
                </a:solidFill>
              </a:rPr>
              <a:t> simpler approach can be better</a:t>
            </a:r>
            <a:r>
              <a:rPr lang="de-DE"/>
              <a:t> performing;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Handling </a:t>
            </a:r>
            <a:r>
              <a:rPr b="1" lang="de-DE">
                <a:solidFill>
                  <a:srgbClr val="802433"/>
                </a:solidFill>
              </a:rPr>
              <a:t>overfitting</a:t>
            </a:r>
            <a:r>
              <a:rPr lang="de-DE"/>
              <a:t> is a challenging task, and in our case standard regularization techniques did not help. Therefore, some more sophisticated approaches either to it or to the model architecture design/way of pre-processing are needed;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/>
              <a:t>However, the best performing model achieved quite </a:t>
            </a:r>
            <a:r>
              <a:rPr b="1" lang="de-DE">
                <a:solidFill>
                  <a:srgbClr val="802433"/>
                </a:solidFill>
              </a:rPr>
              <a:t>decent performance</a:t>
            </a:r>
            <a:r>
              <a:rPr lang="de-DE"/>
              <a:t> by means of common NLP practices for the pre-processing.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700"/>
              <a:t>Given:</a:t>
            </a:r>
            <a:r>
              <a:rPr lang="de-DE"/>
              <a:t> 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'Over 5,000 now hold legal immigrant documents, which, after five years of annual renewal, entitles the </a:t>
            </a:r>
            <a:r>
              <a:rPr b="1" lang="de-DE" sz="2400">
                <a:solidFill>
                  <a:srgbClr val="802433"/>
                </a:solidFill>
              </a:rPr>
              <a:t>holder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 apply for permanent residence.'</a:t>
            </a:r>
            <a:endParaRPr sz="52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914700"/>
            <a:ext cx="4020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Numbers Removal</a:t>
            </a:r>
            <a:endParaRPr sz="27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Punctuation Removal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Lower Casing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Tokenization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365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2700"/>
              <a:t>Stop words removal</a:t>
            </a:r>
            <a:endParaRPr sz="27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5056750" y="1825625"/>
            <a:ext cx="6940500" cy="27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6666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 , now hold legal immigrant documents, which, after five years of annual renewal, entitles the holder to apply for permanent residence.</a:t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6666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  now hold legal immigrant documents which after five years of annual renewal entitles the holder to apply for permanent residence</a:t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6666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  now hold legal immigrant documents which after five years of annual renewal entitles the holder to apply for permanent residence</a:t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666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966"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0467"/>
              <a:buFont typeface="Arial"/>
              <a:buNone/>
            </a:pPr>
            <a:r>
              <a:t/>
            </a:r>
            <a:endParaRPr sz="271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56750" y="4494850"/>
            <a:ext cx="69573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58">
                <a:solidFill>
                  <a:schemeClr val="dk1"/>
                </a:solidFill>
              </a:rPr>
              <a:t>['over', 'now', 'hold', 'legal', 'immigrant', 'documents', 'which', 'after', 'five', 'years', 'of', 'annual', 'renewal', 'entitles', 'the', 'holder', 'to', 'apply', 'for', 'permanent', 'residence']</a:t>
            </a:r>
            <a:endParaRPr sz="19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66">
                <a:solidFill>
                  <a:schemeClr val="dk1"/>
                </a:solidFill>
              </a:rPr>
              <a:t>['hold', 'legal', 'immigrant', 'documents', 'five', 'years', 'annual', 'renewal', 'entitles', 'holder', 'apply', 'permanent', 'residence']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Single sentence 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47018"/>
            <a:ext cx="10515600" cy="127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Stop words removal problem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45325" y="2176800"/>
            <a:ext cx="11451900" cy="30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100">
                <a:solidFill>
                  <a:schemeClr val="dk1"/>
                </a:solidFill>
              </a:rPr>
              <a:t>Before</a:t>
            </a:r>
            <a:r>
              <a:rPr lang="de-DE" sz="4100">
                <a:solidFill>
                  <a:schemeClr val="dk1"/>
                </a:solidFill>
              </a:rPr>
              <a:t>: 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8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-DE" sz="198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the police station he did not make any such claims, but had alleged torture </a:t>
            </a:r>
            <a:r>
              <a:rPr b="1" lang="de-DE" sz="2291">
                <a:solidFill>
                  <a:srgbClr val="802433"/>
                </a:solidFill>
              </a:rPr>
              <a:t>only</a:t>
            </a:r>
            <a:r>
              <a:rPr lang="de-DE" sz="144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98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the district court trials.</a:t>
            </a:r>
            <a:r>
              <a:rPr lang="de-DE" sz="2282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282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100">
                <a:solidFill>
                  <a:schemeClr val="dk1"/>
                </a:solidFill>
              </a:rPr>
              <a:t>After:</a:t>
            </a:r>
            <a:r>
              <a:rPr lang="de-DE" sz="4400">
                <a:solidFill>
                  <a:schemeClr val="dk1"/>
                </a:solidFill>
              </a:rPr>
              <a:t>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['police', 'station', 'make', 'claims', 'alleged', 'torture', 'district', 'court', 'trials']</a:t>
            </a:r>
            <a:r>
              <a:rPr lang="de-DE" sz="5000">
                <a:solidFill>
                  <a:schemeClr val="dk1"/>
                </a:solidFill>
              </a:rPr>
              <a:t> 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724150" y="4825375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4336050" y="5569075"/>
            <a:ext cx="351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  <a:sym typeface="Calibri"/>
              </a:rPr>
              <a:t>Needs to be manually corrected!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Single sentence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Embeddings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9800" y="1690820"/>
            <a:ext cx="5157900" cy="51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GloVe 50d 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966">
                <a:latin typeface="Arial"/>
                <a:ea typeface="Arial"/>
                <a:cs typeface="Arial"/>
                <a:sym typeface="Arial"/>
              </a:rPr>
              <a:t>['hold', 'legal', 'immigrant', 'documents', 'five', 'years', 'annual', 'renewal', 'entitles', 'holder', 'apply', 'permanent', 'residence']</a:t>
            </a:r>
            <a:endParaRPr sz="1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66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de-DE" sz="1966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de-DE" sz="1966">
                <a:latin typeface="Arial"/>
                <a:ea typeface="Arial"/>
                <a:cs typeface="Arial"/>
                <a:sym typeface="Arial"/>
              </a:rPr>
              <a:t>('hold)', </a:t>
            </a:r>
            <a:r>
              <a:rPr b="1" lang="de-DE" sz="1966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de-DE" sz="1966">
                <a:latin typeface="Arial"/>
                <a:ea typeface="Arial"/>
                <a:cs typeface="Arial"/>
                <a:sym typeface="Arial"/>
              </a:rPr>
              <a:t>( 'legal'), </a:t>
            </a:r>
            <a:r>
              <a:rPr b="1" lang="de-DE" sz="1966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de-DE" sz="1966">
                <a:latin typeface="Arial"/>
                <a:ea typeface="Arial"/>
                <a:cs typeface="Arial"/>
                <a:sym typeface="Arial"/>
              </a:rPr>
              <a:t>('immigrant'),...]</a:t>
            </a:r>
            <a:endParaRPr/>
          </a:p>
        </p:txBody>
      </p:sp>
      <p:sp>
        <p:nvSpPr>
          <p:cNvPr id="148" name="Google Shape;148;p19"/>
          <p:cNvSpPr txBox="1"/>
          <p:nvPr>
            <p:ph idx="3" type="body"/>
          </p:nvPr>
        </p:nvSpPr>
        <p:spPr>
          <a:xfrm>
            <a:off x="6172200" y="138421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Compute mean</a:t>
            </a:r>
            <a:endParaRPr/>
          </a:p>
        </p:txBody>
      </p:sp>
      <p:sp>
        <p:nvSpPr>
          <p:cNvPr id="149" name="Google Shape;149;p19"/>
          <p:cNvSpPr txBox="1"/>
          <p:nvPr>
            <p:ph idx="4" type="body"/>
          </p:nvPr>
        </p:nvSpPr>
        <p:spPr>
          <a:xfrm>
            <a:off x="6172200" y="2508450"/>
            <a:ext cx="4784100" cy="184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[ 0.3866, -0.2908, -0.1011,  0.1910,  0.1187,  0.1503,  0.1034,  0.3662, 0.2403, -0.2460, -0.2139, -0.4824, -0.3774, -0.4342,  0.5688, -0.1132,...]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</a:rPr>
              <a:t>50d tensor of numbers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Single sentence processing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2683500" y="360250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906700" y="5365800"/>
            <a:ext cx="6378600" cy="1145100"/>
          </a:xfrm>
          <a:prstGeom prst="curvedUpArrow">
            <a:avLst>
              <a:gd fmla="val 25000" name="adj1"/>
              <a:gd fmla="val 47849" name="adj2"/>
              <a:gd fmla="val 25000" name="adj3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Pre-processing: Join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49850" y="599825"/>
            <a:ext cx="37347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'sentence1'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'This growth is the direct result of the increased number of baccalaureate holders, who form the potential market for higher education.'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295375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249850" y="3856475"/>
            <a:ext cx="3734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0.1160,  0.3436,  0.2790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,...]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50d tensor of numbers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8114850" y="599825"/>
            <a:ext cx="37347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'sentence2'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 5,000 now hold legal immigrant documents, which, after five years of annual renewal, entitles the holder to apply for permanent residence.</a:t>
            </a:r>
            <a:r>
              <a:rPr lang="de-DE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9396450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8114850" y="3856475"/>
            <a:ext cx="3585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-0.0470,  0.5142, -0.0584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,...]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50d tensor of numbers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099725" y="2064875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5227875" y="3057150"/>
            <a:ext cx="743700" cy="74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024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182350" y="3856475"/>
            <a:ext cx="3734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1.5164e-01,  3.0177e-01, -1.6763e-01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,...]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50d tensor of numbers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 rot="-5395192">
            <a:off x="5637402" y="-184625"/>
            <a:ext cx="214500" cy="1098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250000" y="5417275"/>
            <a:ext cx="11449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0.1160,  0.3436,  0.2790,..., 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1.5164e-01,  3.0177e-01, -1.6763e-01,...,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-0.0470,  0.5142, -0.0584,...</a:t>
            </a:r>
            <a:r>
              <a:rPr lang="de-DE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50d tensor of numbers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821611" y="2357834"/>
            <a:ext cx="859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Baseline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838115" y="3649733"/>
            <a:ext cx="8594700" cy="16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82625"/>
            <a:ext cx="11997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802433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683014" y="1693976"/>
            <a:ext cx="24150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Linear(150,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683019" y="3168098"/>
            <a:ext cx="24150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128)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683378" y="4642220"/>
            <a:ext cx="2415000" cy="669900"/>
          </a:xfrm>
          <a:prstGeom prst="roundRect">
            <a:avLst>
              <a:gd fmla="val 50000" name="adj"/>
            </a:avLst>
          </a:prstGeom>
          <a:solidFill>
            <a:srgbClr val="8024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Linear(128, 1)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88" name="Google Shape;188;p22"/>
          <p:cNvCxnSpPr>
            <a:stCxn id="186" idx="0"/>
            <a:endCxn id="185" idx="2"/>
          </p:cNvCxnSpPr>
          <p:nvPr/>
        </p:nvCxnSpPr>
        <p:spPr>
          <a:xfrm rot="-5400000">
            <a:off x="2488669" y="2765648"/>
            <a:ext cx="804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2"/>
          <p:cNvCxnSpPr>
            <a:stCxn id="187" idx="0"/>
            <a:endCxn id="186" idx="2"/>
          </p:cNvCxnSpPr>
          <p:nvPr/>
        </p:nvCxnSpPr>
        <p:spPr>
          <a:xfrm rot="-5400000">
            <a:off x="2489028" y="4239770"/>
            <a:ext cx="804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1308075" y="88828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5967900" y="15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{9B661B90-0ECE-4143-995A-32383C80E316}</a:tableStyleId>
              </a:tblPr>
              <a:tblGrid>
                <a:gridCol w="2536650"/>
                <a:gridCol w="25366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Epochs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ES patience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7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ES threshold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Batch size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64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Embedding dim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50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features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150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hidden units</a:t>
                      </a:r>
                      <a:endParaRPr b="1" sz="1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128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N hidden layers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2</a:t>
                      </a:r>
                      <a:endParaRPr sz="1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Activation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ReLU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Optimizer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Adam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700"/>
                        <a:t>Learning Rate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700"/>
                        <a:t>0.0001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2"/>
          <p:cNvSpPr txBox="1"/>
          <p:nvPr/>
        </p:nvSpPr>
        <p:spPr>
          <a:xfrm>
            <a:off x="7004550" y="888288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Hyper-parameters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