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5143500" cx="9144000"/>
  <p:notesSz cx="6858000" cy="9144000"/>
  <p:embeddedFontLst>
    <p:embeddedFont>
      <p:font typeface="Montserrat SemiBold"/>
      <p:regular r:id="rId52"/>
      <p:bold r:id="rId53"/>
      <p:italic r:id="rId54"/>
      <p:boldItalic r:id="rId55"/>
    </p:embeddedFont>
    <p:embeddedFont>
      <p:font typeface="Inter Light"/>
      <p:regular r:id="rId56"/>
      <p:bold r:id="rId57"/>
      <p:italic r:id="rId58"/>
      <p:boldItalic r:id="rId59"/>
    </p:embeddedFont>
    <p:embeddedFont>
      <p:font typeface="Inter"/>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Inter-italic.fntdata"/><Relationship Id="rId61" Type="http://schemas.openxmlformats.org/officeDocument/2006/relationships/font" Target="fonts/Inter-bold.fntdata"/><Relationship Id="rId20" Type="http://schemas.openxmlformats.org/officeDocument/2006/relationships/slide" Target="slides/slide16.xml"/><Relationship Id="rId63" Type="http://schemas.openxmlformats.org/officeDocument/2006/relationships/font" Target="fonts/Inter-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Inter-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MontserratSemiBold-bold.fntdata"/><Relationship Id="rId52" Type="http://schemas.openxmlformats.org/officeDocument/2006/relationships/font" Target="fonts/MontserratSemiBold-regular.fntdata"/><Relationship Id="rId11" Type="http://schemas.openxmlformats.org/officeDocument/2006/relationships/slide" Target="slides/slide7.xml"/><Relationship Id="rId55" Type="http://schemas.openxmlformats.org/officeDocument/2006/relationships/font" Target="fonts/MontserratSemiBold-boldItalic.fntdata"/><Relationship Id="rId10" Type="http://schemas.openxmlformats.org/officeDocument/2006/relationships/slide" Target="slides/slide6.xml"/><Relationship Id="rId54" Type="http://schemas.openxmlformats.org/officeDocument/2006/relationships/font" Target="fonts/MontserratSemiBold-italic.fntdata"/><Relationship Id="rId13" Type="http://schemas.openxmlformats.org/officeDocument/2006/relationships/slide" Target="slides/slide9.xml"/><Relationship Id="rId57" Type="http://schemas.openxmlformats.org/officeDocument/2006/relationships/font" Target="fonts/InterLight-bold.fntdata"/><Relationship Id="rId12" Type="http://schemas.openxmlformats.org/officeDocument/2006/relationships/slide" Target="slides/slide8.xml"/><Relationship Id="rId56" Type="http://schemas.openxmlformats.org/officeDocument/2006/relationships/font" Target="fonts/InterLight-regular.fntdata"/><Relationship Id="rId15" Type="http://schemas.openxmlformats.org/officeDocument/2006/relationships/slide" Target="slides/slide11.xml"/><Relationship Id="rId59" Type="http://schemas.openxmlformats.org/officeDocument/2006/relationships/font" Target="fonts/InterLight-boldItalic.fntdata"/><Relationship Id="rId14" Type="http://schemas.openxmlformats.org/officeDocument/2006/relationships/slide" Target="slides/slide10.xml"/><Relationship Id="rId58" Type="http://schemas.openxmlformats.org/officeDocument/2006/relationships/font" Target="fonts/InterLight-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26a77cf1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026a77cf1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026a77cf1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026a77cf1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026a77cf1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026a77cf1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ffad3de44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ffad3de44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026a77cf1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026a77cf1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026a77cf1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026a77cf1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026a77cf1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026a77cf1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026a77cf1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026a77cf1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026a77cf1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026a77cf1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026a77cf1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026a77cf1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c915cfc9c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c915cfc9c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026a77cf1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026a77cf1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026a77cf1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026a77cf1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026a77cf1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026a77cf1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026a77cf15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026a77cf1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026a77cf15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026a77cf15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026a77cf15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026a77cf15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026a77cf15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026a77cf15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026a77cf15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026a77cf15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02c24a73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02c24a73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026a77cf15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026a77cf15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026a77cf1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026a77cf1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Top Left Graph (Scale)</a:t>
            </a:r>
            <a:endParaRPr/>
          </a:p>
          <a:p>
            <a:pPr indent="0" lvl="0" marL="0" rtl="0" algn="l">
              <a:spcBef>
                <a:spcPts val="0"/>
              </a:spcBef>
              <a:spcAft>
                <a:spcPts val="0"/>
              </a:spcAft>
              <a:buClr>
                <a:schemeClr val="dk1"/>
              </a:buClr>
              <a:buSzPts val="1100"/>
              <a:buFont typeface="Arial"/>
              <a:buNone/>
            </a:pPr>
            <a:r>
              <a:rPr lang="en"/>
              <a:t>This graph displays different types of pollutants such as:</a:t>
            </a:r>
            <a:endParaRPr/>
          </a:p>
          <a:p>
            <a:pPr indent="0" lvl="0" marL="0" rtl="0" algn="l">
              <a:spcBef>
                <a:spcPts val="0"/>
              </a:spcBef>
              <a:spcAft>
                <a:spcPts val="0"/>
              </a:spcAft>
              <a:buClr>
                <a:schemeClr val="dk1"/>
              </a:buClr>
              <a:buSzPts val="1100"/>
              <a:buFont typeface="Arial"/>
              <a:buNone/>
            </a:pPr>
            <a:r>
              <a:rPr lang="en"/>
              <a:t>- CO (carbon monoxide)</a:t>
            </a:r>
            <a:endParaRPr/>
          </a:p>
          <a:p>
            <a:pPr indent="0" lvl="0" marL="0" rtl="0" algn="l">
              <a:spcBef>
                <a:spcPts val="0"/>
              </a:spcBef>
              <a:spcAft>
                <a:spcPts val="0"/>
              </a:spcAft>
              <a:buClr>
                <a:schemeClr val="dk1"/>
              </a:buClr>
              <a:buSzPts val="1100"/>
              <a:buFont typeface="Arial"/>
              <a:buNone/>
            </a:pPr>
            <a:r>
              <a:rPr lang="en"/>
              <a:t>- NO (nitric oxide)</a:t>
            </a:r>
            <a:endParaRPr/>
          </a:p>
          <a:p>
            <a:pPr indent="0" lvl="0" marL="0" rtl="0" algn="l">
              <a:spcBef>
                <a:spcPts val="0"/>
              </a:spcBef>
              <a:spcAft>
                <a:spcPts val="0"/>
              </a:spcAft>
              <a:buClr>
                <a:schemeClr val="dk1"/>
              </a:buClr>
              <a:buSzPts val="1100"/>
              <a:buFont typeface="Arial"/>
              <a:buNone/>
            </a:pPr>
            <a:r>
              <a:rPr lang="en"/>
              <a:t>- NO2 (nitrogen dioxide)</a:t>
            </a:r>
            <a:endParaRPr/>
          </a:p>
          <a:p>
            <a:pPr indent="0" lvl="0" marL="0" rtl="0" algn="l">
              <a:spcBef>
                <a:spcPts val="0"/>
              </a:spcBef>
              <a:spcAft>
                <a:spcPts val="0"/>
              </a:spcAft>
              <a:buClr>
                <a:schemeClr val="dk1"/>
              </a:buClr>
              <a:buSzPts val="1100"/>
              <a:buFont typeface="Arial"/>
              <a:buNone/>
            </a:pPr>
            <a:r>
              <a:rPr lang="en"/>
              <a:t>- O3 (ozone)</a:t>
            </a:r>
            <a:endParaRPr/>
          </a:p>
          <a:p>
            <a:pPr indent="0" lvl="0" marL="0" rtl="0" algn="l">
              <a:spcBef>
                <a:spcPts val="0"/>
              </a:spcBef>
              <a:spcAft>
                <a:spcPts val="0"/>
              </a:spcAft>
              <a:buClr>
                <a:schemeClr val="dk1"/>
              </a:buClr>
              <a:buSzPts val="1100"/>
              <a:buFont typeface="Arial"/>
              <a:buNone/>
            </a:pPr>
            <a:r>
              <a:rPr lang="en"/>
              <a:t>- PM10 and PM2.5 (particulate matter)</a:t>
            </a:r>
            <a:endParaRPr/>
          </a:p>
          <a:p>
            <a:pPr indent="0" lvl="0" marL="0" rtl="0" algn="l">
              <a:spcBef>
                <a:spcPts val="0"/>
              </a:spcBef>
              <a:spcAft>
                <a:spcPts val="0"/>
              </a:spcAft>
              <a:buClr>
                <a:schemeClr val="dk1"/>
              </a:buClr>
              <a:buSzPts val="1100"/>
              <a:buFont typeface="Arial"/>
              <a:buNone/>
            </a:pPr>
            <a:r>
              <a:rPr lang="en"/>
              <a:t>- SO2 (sulfur dioxide)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colored circles represent different substances, indicating the type of pollutant.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Top Right Graph (Comparisons)</a:t>
            </a:r>
            <a:endParaRPr/>
          </a:p>
          <a:p>
            <a:pPr indent="0" lvl="0" marL="0" rtl="0" algn="l">
              <a:spcBef>
                <a:spcPts val="0"/>
              </a:spcBef>
              <a:spcAft>
                <a:spcPts val="0"/>
              </a:spcAft>
              <a:buClr>
                <a:schemeClr val="dk1"/>
              </a:buClr>
              <a:buSzPts val="1100"/>
              <a:buFont typeface="Arial"/>
              <a:buNone/>
            </a:pPr>
            <a:r>
              <a:rPr lang="en"/>
              <a:t>This bar graph compares pollution levels in three countries:</a:t>
            </a:r>
            <a:endParaRPr/>
          </a:p>
          <a:p>
            <a:pPr indent="0" lvl="0" marL="0" rtl="0" algn="l">
              <a:spcBef>
                <a:spcPts val="0"/>
              </a:spcBef>
              <a:spcAft>
                <a:spcPts val="0"/>
              </a:spcAft>
              <a:buClr>
                <a:schemeClr val="dk1"/>
              </a:buClr>
              <a:buSzPts val="1100"/>
              <a:buFont typeface="Arial"/>
              <a:buNone/>
            </a:pPr>
            <a:r>
              <a:rPr lang="en"/>
              <a:t>- **HR (Croatia)**</a:t>
            </a:r>
            <a:endParaRPr/>
          </a:p>
          <a:p>
            <a:pPr indent="0" lvl="0" marL="0" rtl="0" algn="l">
              <a:spcBef>
                <a:spcPts val="0"/>
              </a:spcBef>
              <a:spcAft>
                <a:spcPts val="0"/>
              </a:spcAft>
              <a:buClr>
                <a:schemeClr val="dk1"/>
              </a:buClr>
              <a:buSzPts val="1100"/>
              <a:buFont typeface="Arial"/>
              <a:buNone/>
            </a:pPr>
            <a:r>
              <a:rPr lang="en"/>
              <a:t>- **DE (Germany)**</a:t>
            </a:r>
            <a:endParaRPr/>
          </a:p>
          <a:p>
            <a:pPr indent="0" lvl="0" marL="0" rtl="0" algn="l">
              <a:spcBef>
                <a:spcPts val="0"/>
              </a:spcBef>
              <a:spcAft>
                <a:spcPts val="0"/>
              </a:spcAft>
              <a:buClr>
                <a:schemeClr val="dk1"/>
              </a:buClr>
              <a:buSzPts val="1100"/>
              <a:buFont typeface="Arial"/>
              <a:buNone/>
            </a:pPr>
            <a:r>
              <a:rPr lang="en"/>
              <a:t>- **TR (Turkey)**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It shows that Turkey has the highest pollution levels among the countries shown, followed by Germany and Croatia.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Middle Right Graph (Month)</a:t>
            </a:r>
            <a:endParaRPr/>
          </a:p>
          <a:p>
            <a:pPr indent="0" lvl="0" marL="0" rtl="0" algn="l">
              <a:spcBef>
                <a:spcPts val="0"/>
              </a:spcBef>
              <a:spcAft>
                <a:spcPts val="0"/>
              </a:spcAft>
              <a:buClr>
                <a:schemeClr val="dk1"/>
              </a:buClr>
              <a:buSzPts val="1100"/>
              <a:buFont typeface="Arial"/>
              <a:buNone/>
            </a:pPr>
            <a:r>
              <a:rPr lang="en"/>
              <a:t>This graph shows the distribution of pollution by month. For example, May (05) has the highest pollution levels, while January (01) has one of the lowest. This helps to understand which months have the most pollution.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Bottom Left Graph (Annual Trend)</a:t>
            </a:r>
            <a:endParaRPr/>
          </a:p>
          <a:p>
            <a:pPr indent="0" lvl="0" marL="0" rtl="0" algn="l">
              <a:spcBef>
                <a:spcPts val="0"/>
              </a:spcBef>
              <a:spcAft>
                <a:spcPts val="0"/>
              </a:spcAft>
              <a:buClr>
                <a:schemeClr val="dk1"/>
              </a:buClr>
              <a:buSzPts val="1100"/>
              <a:buFont typeface="Arial"/>
              <a:buNone/>
            </a:pPr>
            <a:r>
              <a:rPr lang="en"/>
              <a:t>The graph displays the amount of pollutant emissions by year. We see a significant increase in 2024 compared to previous years, indicating a rise in pollution levels recently.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Bottom Graph (Pollution Map)</a:t>
            </a:r>
            <a:endParaRPr/>
          </a:p>
          <a:p>
            <a:pPr indent="0" lvl="0" marL="0" rtl="0" algn="l">
              <a:spcBef>
                <a:spcPts val="0"/>
              </a:spcBef>
              <a:spcAft>
                <a:spcPts val="0"/>
              </a:spcAft>
              <a:buClr>
                <a:schemeClr val="dk1"/>
              </a:buClr>
              <a:buSzPts val="1100"/>
              <a:buFont typeface="Arial"/>
              <a:buNone/>
            </a:pPr>
            <a:r>
              <a:rPr lang="en"/>
              <a:t>The map shows the geographic distribution of pollution in Germany, Croatia, and Turkey. This visually illustrates where the most pollution occurs.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Conclusions</a:t>
            </a:r>
            <a:endParaRPr/>
          </a:p>
          <a:p>
            <a:pPr indent="0" lvl="0" marL="0" rtl="0" algn="l">
              <a:spcBef>
                <a:spcPts val="0"/>
              </a:spcBef>
              <a:spcAft>
                <a:spcPts val="0"/>
              </a:spcAft>
              <a:buClr>
                <a:schemeClr val="dk1"/>
              </a:buClr>
              <a:buSzPts val="1100"/>
              <a:buFont typeface="Arial"/>
              <a:buNone/>
            </a:pPr>
            <a:r>
              <a:rPr lang="en"/>
              <a:t>1. **Main Pollutants:** Different countries have varying main pollutants, but CO is often a significant one.</a:t>
            </a:r>
            <a:endParaRPr/>
          </a:p>
          <a:p>
            <a:pPr indent="0" lvl="0" marL="0" rtl="0" algn="l">
              <a:spcBef>
                <a:spcPts val="0"/>
              </a:spcBef>
              <a:spcAft>
                <a:spcPts val="0"/>
              </a:spcAft>
              <a:buClr>
                <a:schemeClr val="dk1"/>
              </a:buClr>
              <a:buSzPts val="1100"/>
              <a:buFont typeface="Arial"/>
              <a:buNone/>
            </a:pPr>
            <a:r>
              <a:rPr lang="en"/>
              <a:t>2. **Seasonal Variation:** Pollution levels vary by month, with peaks in specifical months like May.</a:t>
            </a:r>
            <a:endParaRPr/>
          </a:p>
          <a:p>
            <a:pPr indent="0" lvl="0" marL="0" rtl="0" algn="l">
              <a:spcBef>
                <a:spcPts val="0"/>
              </a:spcBef>
              <a:spcAft>
                <a:spcPts val="0"/>
              </a:spcAft>
              <a:buClr>
                <a:schemeClr val="dk1"/>
              </a:buClr>
              <a:buSzPts val="1100"/>
              <a:buFont typeface="Arial"/>
              <a:buNone/>
            </a:pPr>
            <a:r>
              <a:rPr lang="en"/>
              <a:t>3. **Increasing Pollution:** There is a noticeable increase in pollution levels in 2024, indicating worsening air quality.</a:t>
            </a:r>
            <a:endParaRPr/>
          </a:p>
          <a:p>
            <a:pPr indent="0" lvl="0" marL="0" rtl="0" algn="l">
              <a:spcBef>
                <a:spcPts val="0"/>
              </a:spcBef>
              <a:spcAft>
                <a:spcPts val="0"/>
              </a:spcAft>
              <a:buClr>
                <a:schemeClr val="dk1"/>
              </a:buClr>
              <a:buSzPts val="1100"/>
              <a:buFont typeface="Arial"/>
              <a:buNone/>
            </a:pPr>
            <a:r>
              <a:rPr lang="en"/>
              <a:t>4. **Geographic Differences:** Turkey faces the most significant pollution issues, while Croatia has the lowest pollution levels among the presented countries.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These graphs help understand how air pollution levels change over time and location, and what factors may influence them.</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026a77cf15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026a77cf15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026a77cf15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026a77cf15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141414"/>
                </a:solidFill>
                <a:latin typeface="Montserrat SemiBold"/>
                <a:ea typeface="Montserrat SemiBold"/>
                <a:cs typeface="Montserrat SemiBold"/>
                <a:sym typeface="Montserrat SemiBold"/>
              </a:rPr>
              <a:t>Доход в разбивке по продуктам, из этой таблицы видно, что наибольшую прибыль приносит Digital Marketing</a:t>
            </a:r>
            <a:endParaRPr sz="1400">
              <a:solidFill>
                <a:srgbClr val="141414"/>
              </a:solidFill>
              <a:latin typeface="Montserrat SemiBold"/>
              <a:ea typeface="Montserrat SemiBold"/>
              <a:cs typeface="Montserrat SemiBold"/>
              <a:sym typeface="Montserrat SemiBold"/>
            </a:endParaRPr>
          </a:p>
          <a:p>
            <a:pPr indent="0" lvl="0" marL="0" rtl="0" algn="l">
              <a:spcBef>
                <a:spcPts val="0"/>
              </a:spcBef>
              <a:spcAft>
                <a:spcPts val="0"/>
              </a:spcAft>
              <a:buClr>
                <a:schemeClr val="dk1"/>
              </a:buClr>
              <a:buSzPts val="1100"/>
              <a:buFont typeface="Arial"/>
              <a:buNone/>
            </a:pPr>
            <a:r>
              <a:t/>
            </a:r>
            <a:endParaRPr sz="1400">
              <a:solidFill>
                <a:srgbClr val="141414"/>
              </a:solidFill>
              <a:latin typeface="Montserrat SemiBold"/>
              <a:ea typeface="Montserrat SemiBold"/>
              <a:cs typeface="Montserrat SemiBold"/>
              <a:sym typeface="Montserrat SemiBold"/>
            </a:endParaRPr>
          </a:p>
          <a:p>
            <a:pPr indent="0" lvl="0" marL="0" rtl="0" algn="l">
              <a:spcBef>
                <a:spcPts val="0"/>
              </a:spcBef>
              <a:spcAft>
                <a:spcPts val="0"/>
              </a:spcAft>
              <a:buClr>
                <a:schemeClr val="dk1"/>
              </a:buClr>
              <a:buSzPts val="1100"/>
              <a:buFont typeface="Arial"/>
              <a:buNone/>
            </a:pPr>
            <a:r>
              <a:rPr lang="en" sz="1400">
                <a:solidFill>
                  <a:srgbClr val="141414"/>
                </a:solidFill>
                <a:latin typeface="Montserrat SemiBold"/>
                <a:ea typeface="Montserrat SemiBold"/>
                <a:cs typeface="Montserrat SemiBold"/>
                <a:sym typeface="Montserrat SemiBold"/>
              </a:rPr>
              <a:t>Здесь можно увидеть средний доход, который приносит один клиент в разбивке по продуктам, из этой таблицы видно, что наиболее выгодные продукты</a:t>
            </a:r>
            <a:endParaRPr sz="1400">
              <a:solidFill>
                <a:srgbClr val="141414"/>
              </a:solidFill>
              <a:latin typeface="Montserrat SemiBold"/>
              <a:ea typeface="Montserrat SemiBold"/>
              <a:cs typeface="Montserrat SemiBold"/>
              <a:sym typeface="Montserrat SemiBold"/>
            </a:endParaRPr>
          </a:p>
          <a:p>
            <a:pPr indent="0" lvl="0" marL="0" rtl="0" algn="l">
              <a:spcBef>
                <a:spcPts val="0"/>
              </a:spcBef>
              <a:spcAft>
                <a:spcPts val="0"/>
              </a:spcAft>
              <a:buClr>
                <a:schemeClr val="dk1"/>
              </a:buClr>
              <a:buSzPts val="1100"/>
              <a:buFont typeface="Arial"/>
              <a:buNone/>
            </a:pPr>
            <a:r>
              <a:rPr lang="en" sz="1400">
                <a:solidFill>
                  <a:srgbClr val="141414"/>
                </a:solidFill>
                <a:latin typeface="Montserrat SemiBold"/>
                <a:ea typeface="Montserrat SemiBold"/>
                <a:cs typeface="Montserrat SemiBold"/>
                <a:sym typeface="Montserrat SemiBold"/>
              </a:rPr>
              <a:t>- Digital Marketing и UX/UI Design</a:t>
            </a:r>
            <a:endParaRPr sz="1400">
              <a:solidFill>
                <a:srgbClr val="141414"/>
              </a:solidFill>
              <a:latin typeface="Montserrat SemiBold"/>
              <a:ea typeface="Montserrat SemiBold"/>
              <a:cs typeface="Montserrat SemiBold"/>
              <a:sym typeface="Montserrat SemiBold"/>
            </a:endParaRPr>
          </a:p>
          <a:p>
            <a:pPr indent="0" lvl="0" marL="0" rtl="0" algn="l">
              <a:spcBef>
                <a:spcPts val="0"/>
              </a:spcBef>
              <a:spcAft>
                <a:spcPts val="0"/>
              </a:spcAft>
              <a:buClr>
                <a:schemeClr val="dk1"/>
              </a:buClr>
              <a:buSzPts val="1100"/>
              <a:buFont typeface="Arial"/>
              <a:buNone/>
            </a:pPr>
            <a:r>
              <a:t/>
            </a:r>
            <a:endParaRPr sz="1400">
              <a:solidFill>
                <a:srgbClr val="141414"/>
              </a:solidFill>
              <a:latin typeface="Montserrat SemiBold"/>
              <a:ea typeface="Montserrat SemiBold"/>
              <a:cs typeface="Montserrat SemiBold"/>
              <a:sym typeface="Montserrat SemiBold"/>
            </a:endParaRPr>
          </a:p>
          <a:p>
            <a:pPr indent="0" lvl="0" marL="0" rtl="0" algn="l">
              <a:spcBef>
                <a:spcPts val="0"/>
              </a:spcBef>
              <a:spcAft>
                <a:spcPts val="0"/>
              </a:spcAft>
              <a:buClr>
                <a:schemeClr val="dk1"/>
              </a:buClr>
              <a:buSzPts val="1100"/>
              <a:buFont typeface="Arial"/>
              <a:buNone/>
            </a:pPr>
            <a:r>
              <a:rPr lang="en" sz="1400">
                <a:solidFill>
                  <a:srgbClr val="141414"/>
                </a:solidFill>
                <a:latin typeface="Montserrat SemiBold"/>
                <a:ea typeface="Montserrat SemiBold"/>
                <a:cs typeface="Montserrat SemiBold"/>
                <a:sym typeface="Montserrat SemiBold"/>
              </a:rPr>
              <a:t>Хорошие показатели по всем продуктам, кроме Find yourself in IT, но весьма допустимо, что после данного курса клиент возьмет другой курс.</a:t>
            </a:r>
            <a:endParaRPr sz="1400">
              <a:solidFill>
                <a:srgbClr val="141414"/>
              </a:solidFill>
              <a:latin typeface="Montserrat SemiBold"/>
              <a:ea typeface="Montserrat SemiBold"/>
              <a:cs typeface="Montserrat SemiBold"/>
              <a:sym typeface="Montserrat SemiBold"/>
            </a:endParaRPr>
          </a:p>
          <a:p>
            <a:pPr indent="0" lvl="0" marL="0" rtl="0" algn="l">
              <a:spcBef>
                <a:spcPts val="0"/>
              </a:spcBef>
              <a:spcAft>
                <a:spcPts val="0"/>
              </a:spcAft>
              <a:buClr>
                <a:schemeClr val="dk1"/>
              </a:buClr>
              <a:buSzPts val="1100"/>
              <a:buFont typeface="Arial"/>
              <a:buNone/>
            </a:pPr>
            <a:r>
              <a:t/>
            </a:r>
            <a:endParaRPr sz="1400">
              <a:solidFill>
                <a:srgbClr val="141414"/>
              </a:solidFill>
              <a:latin typeface="Montserrat SemiBold"/>
              <a:ea typeface="Montserrat SemiBold"/>
              <a:cs typeface="Montserrat SemiBold"/>
              <a:sym typeface="Montserrat SemiBold"/>
            </a:endParaRPr>
          </a:p>
          <a:p>
            <a:pPr indent="0" lvl="0" marL="0" rtl="0" algn="l">
              <a:spcBef>
                <a:spcPts val="0"/>
              </a:spcBef>
              <a:spcAft>
                <a:spcPts val="0"/>
              </a:spcAft>
              <a:buClr>
                <a:schemeClr val="dk1"/>
              </a:buClr>
              <a:buSzPts val="1100"/>
              <a:buFont typeface="Arial"/>
              <a:buNone/>
            </a:pPr>
            <a:r>
              <a:rPr lang="en" sz="1400">
                <a:solidFill>
                  <a:srgbClr val="141414"/>
                </a:solidFill>
                <a:latin typeface="Montserrat SemiBold"/>
                <a:ea typeface="Montserrat SemiBold"/>
                <a:cs typeface="Montserrat SemiBold"/>
                <a:sym typeface="Montserrat SemiBold"/>
              </a:rPr>
              <a:t>По данным значениям можно сказать что пользователь приносит намного больше дохода, чем компания затрачивает на его привлечение, с учетом того что скорей</a:t>
            </a:r>
            <a:endParaRPr sz="1400">
              <a:solidFill>
                <a:srgbClr val="141414"/>
              </a:solidFill>
              <a:latin typeface="Montserrat SemiBold"/>
              <a:ea typeface="Montserrat SemiBold"/>
              <a:cs typeface="Montserrat SemiBold"/>
              <a:sym typeface="Montserrat SemiBold"/>
            </a:endParaRPr>
          </a:p>
          <a:p>
            <a:pPr indent="0" lvl="0" marL="0" rtl="0" algn="l">
              <a:spcBef>
                <a:spcPts val="0"/>
              </a:spcBef>
              <a:spcAft>
                <a:spcPts val="0"/>
              </a:spcAft>
              <a:buClr>
                <a:schemeClr val="dk1"/>
              </a:buClr>
              <a:buSzPts val="1100"/>
              <a:buFont typeface="Arial"/>
              <a:buNone/>
            </a:pPr>
            <a:r>
              <a:rPr lang="en" sz="1400">
                <a:solidFill>
                  <a:srgbClr val="141414"/>
                </a:solidFill>
                <a:latin typeface="Montserrat SemiBold"/>
                <a:ea typeface="Montserrat SemiBold"/>
                <a:cs typeface="Montserrat SemiBold"/>
                <a:sym typeface="Montserrat SemiBold"/>
              </a:rPr>
              <a:t>всего клиент не будет возвращаться вторично в компанию за другими курсами/услугами, но может сработать реферально.</a:t>
            </a:r>
            <a:endParaRPr sz="1400">
              <a:solidFill>
                <a:srgbClr val="141414"/>
              </a:solidFill>
              <a:latin typeface="Montserrat SemiBold"/>
              <a:ea typeface="Montserrat SemiBold"/>
              <a:cs typeface="Montserrat SemiBold"/>
              <a:sym typeface="Montserrat SemiBold"/>
            </a:endParaRPr>
          </a:p>
          <a:p>
            <a:pPr indent="0" lvl="0" marL="0" rtl="0" algn="l">
              <a:spcBef>
                <a:spcPts val="0"/>
              </a:spcBef>
              <a:spcAft>
                <a:spcPts val="0"/>
              </a:spcAft>
              <a:buClr>
                <a:schemeClr val="dk1"/>
              </a:buClr>
              <a:buSzPts val="1100"/>
              <a:buFont typeface="Arial"/>
              <a:buNone/>
            </a:pPr>
            <a:r>
              <a:t/>
            </a:r>
            <a:endParaRPr sz="1400">
              <a:solidFill>
                <a:srgbClr val="141414"/>
              </a:solidFill>
              <a:latin typeface="Montserrat SemiBold"/>
              <a:ea typeface="Montserrat SemiBold"/>
              <a:cs typeface="Montserrat SemiBold"/>
              <a:sym typeface="Montserrat SemiBold"/>
            </a:endParaRPr>
          </a:p>
          <a:p>
            <a:pPr indent="0" lvl="0" marL="0" rtl="0" algn="l">
              <a:spcBef>
                <a:spcPts val="0"/>
              </a:spcBef>
              <a:spcAft>
                <a:spcPts val="0"/>
              </a:spcAft>
              <a:buClr>
                <a:schemeClr val="dk1"/>
              </a:buClr>
              <a:buSzPts val="1100"/>
              <a:buFont typeface="Arial"/>
              <a:buNone/>
            </a:pPr>
            <a:r>
              <a:rPr lang="en" sz="1400">
                <a:solidFill>
                  <a:srgbClr val="141414"/>
                </a:solidFill>
                <a:latin typeface="Montserrat SemiBold"/>
                <a:ea typeface="Montserrat SemiBold"/>
                <a:cs typeface="Montserrat SemiBold"/>
                <a:sym typeface="Montserrat SemiBold"/>
              </a:rPr>
              <a:t>Если компания будет продолжать привлекать клиентов с такими же показателями, то при прочих равных будет зарабатывать столько же на клиента.</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026a77cf15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026a77cf15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200">
                <a:solidFill>
                  <a:srgbClr val="141414"/>
                </a:solidFill>
                <a:highlight>
                  <a:srgbClr val="F7F7F7"/>
                </a:highlight>
                <a:latin typeface="Montserrat SemiBold"/>
                <a:ea typeface="Montserrat SemiBold"/>
                <a:cs typeface="Montserrat SemiBold"/>
                <a:sym typeface="Montserrat SemiBold"/>
              </a:rPr>
              <a:t>стоимость привлечения одного клиента отображает наши издержки на рекламу и показывает сколько средств мы тратим на привлечение одного пользователя,</a:t>
            </a:r>
            <a:endParaRPr sz="1200">
              <a:solidFill>
                <a:srgbClr val="141414"/>
              </a:solidFill>
              <a:highlight>
                <a:srgbClr val="F7F7F7"/>
              </a:highlight>
              <a:latin typeface="Montserrat SemiBold"/>
              <a:ea typeface="Montserrat SemiBold"/>
              <a:cs typeface="Montserrat SemiBold"/>
              <a:sym typeface="Montserrat SemiBold"/>
            </a:endParaRPr>
          </a:p>
          <a:p>
            <a:pPr indent="0" lvl="0" marL="0" rtl="0" algn="l">
              <a:lnSpc>
                <a:spcPct val="135714"/>
              </a:lnSpc>
              <a:spcBef>
                <a:spcPts val="0"/>
              </a:spcBef>
              <a:spcAft>
                <a:spcPts val="0"/>
              </a:spcAft>
              <a:buClr>
                <a:schemeClr val="dk1"/>
              </a:buClr>
              <a:buSzPts val="1100"/>
              <a:buFont typeface="Arial"/>
              <a:buNone/>
            </a:pPr>
            <a:r>
              <a:rPr lang="en" sz="1200">
                <a:solidFill>
                  <a:srgbClr val="141414"/>
                </a:solidFill>
                <a:highlight>
                  <a:srgbClr val="F7F7F7"/>
                </a:highlight>
                <a:latin typeface="Montserrat SemiBold"/>
                <a:ea typeface="Montserrat SemiBold"/>
                <a:cs typeface="Montserrat SemiBold"/>
                <a:sym typeface="Montserrat SemiBold"/>
              </a:rPr>
              <a:t>даже того кто не остался с нами.</a:t>
            </a:r>
            <a:endParaRPr sz="1200">
              <a:solidFill>
                <a:srgbClr val="141414"/>
              </a:solidFill>
              <a:highlight>
                <a:srgbClr val="F7F7F7"/>
              </a:highlight>
              <a:latin typeface="Montserrat SemiBold"/>
              <a:ea typeface="Montserrat SemiBold"/>
              <a:cs typeface="Montserrat SemiBold"/>
              <a:sym typeface="Montserrat SemiBold"/>
            </a:endParaRPr>
          </a:p>
          <a:p>
            <a:pPr indent="0" lvl="0" marL="0" rtl="0" algn="l">
              <a:lnSpc>
                <a:spcPct val="135714"/>
              </a:lnSpc>
              <a:spcBef>
                <a:spcPts val="0"/>
              </a:spcBef>
              <a:spcAft>
                <a:spcPts val="0"/>
              </a:spcAft>
              <a:buClr>
                <a:schemeClr val="dk1"/>
              </a:buClr>
              <a:buSzPts val="1100"/>
              <a:buFont typeface="Arial"/>
              <a:buNone/>
            </a:pPr>
            <a:r>
              <a:t/>
            </a:r>
            <a:endParaRPr sz="1200">
              <a:solidFill>
                <a:srgbClr val="141414"/>
              </a:solidFill>
              <a:highlight>
                <a:srgbClr val="F7F7F7"/>
              </a:highlight>
              <a:latin typeface="Montserrat SemiBold"/>
              <a:ea typeface="Montserrat SemiBold"/>
              <a:cs typeface="Montserrat SemiBold"/>
              <a:sym typeface="Montserrat SemiBold"/>
            </a:endParaRPr>
          </a:p>
          <a:p>
            <a:pPr indent="0" lvl="0" marL="0" rtl="0" algn="l">
              <a:lnSpc>
                <a:spcPct val="135714"/>
              </a:lnSpc>
              <a:spcBef>
                <a:spcPts val="0"/>
              </a:spcBef>
              <a:spcAft>
                <a:spcPts val="0"/>
              </a:spcAft>
              <a:buClr>
                <a:schemeClr val="dk1"/>
              </a:buClr>
              <a:buSzPts val="1100"/>
              <a:buFont typeface="Arial"/>
              <a:buNone/>
            </a:pPr>
            <a:r>
              <a:rPr lang="en" sz="1200">
                <a:solidFill>
                  <a:srgbClr val="141414"/>
                </a:solidFill>
                <a:highlight>
                  <a:srgbClr val="F7F7F7"/>
                </a:highlight>
                <a:latin typeface="Montserrat SemiBold"/>
                <a:ea typeface="Montserrat SemiBold"/>
                <a:cs typeface="Montserrat SemiBold"/>
                <a:sym typeface="Montserrat SemiBold"/>
              </a:rPr>
              <a:t>Средний доход с одного платящего клиента, с учетом что клиент не вернется повторно</a:t>
            </a:r>
            <a:endParaRPr sz="1200">
              <a:solidFill>
                <a:srgbClr val="141414"/>
              </a:solidFill>
              <a:highlight>
                <a:srgbClr val="F7F7F7"/>
              </a:highlight>
              <a:latin typeface="Montserrat SemiBold"/>
              <a:ea typeface="Montserrat SemiBold"/>
              <a:cs typeface="Montserrat SemiBold"/>
              <a:sym typeface="Montserrat SemiBold"/>
            </a:endParaRPr>
          </a:p>
          <a:p>
            <a:pPr indent="0" lvl="0" marL="0" rtl="0" algn="l">
              <a:lnSpc>
                <a:spcPct val="135714"/>
              </a:lnSpc>
              <a:spcBef>
                <a:spcPts val="0"/>
              </a:spcBef>
              <a:spcAft>
                <a:spcPts val="0"/>
              </a:spcAft>
              <a:buClr>
                <a:schemeClr val="dk1"/>
              </a:buClr>
              <a:buSzPts val="1100"/>
              <a:buFont typeface="Arial"/>
              <a:buNone/>
            </a:pPr>
            <a:r>
              <a:t/>
            </a:r>
            <a:endParaRPr sz="1200">
              <a:solidFill>
                <a:srgbClr val="141414"/>
              </a:solidFill>
              <a:highlight>
                <a:srgbClr val="F7F7F7"/>
              </a:highlight>
              <a:latin typeface="Montserrat SemiBold"/>
              <a:ea typeface="Montserrat SemiBold"/>
              <a:cs typeface="Montserrat SemiBold"/>
              <a:sym typeface="Montserrat SemiBold"/>
            </a:endParaRPr>
          </a:p>
          <a:p>
            <a:pPr indent="0" lvl="0" marL="0" rtl="0" algn="l">
              <a:lnSpc>
                <a:spcPct val="135714"/>
              </a:lnSpc>
              <a:spcBef>
                <a:spcPts val="0"/>
              </a:spcBef>
              <a:spcAft>
                <a:spcPts val="0"/>
              </a:spcAft>
              <a:buClr>
                <a:schemeClr val="dk1"/>
              </a:buClr>
              <a:buSzPts val="1100"/>
              <a:buFont typeface="Arial"/>
              <a:buNone/>
            </a:pPr>
            <a:r>
              <a:rPr lang="en" sz="1200">
                <a:solidFill>
                  <a:srgbClr val="141414"/>
                </a:solidFill>
                <a:highlight>
                  <a:srgbClr val="F7F7F7"/>
                </a:highlight>
                <a:latin typeface="Montserrat SemiBold"/>
                <a:ea typeface="Montserrat SemiBold"/>
                <a:cs typeface="Montserrat SemiBold"/>
                <a:sym typeface="Montserrat SemiBold"/>
              </a:rPr>
              <a:t>Показатель маркетинговой эффективности достаточно высок, и это хорошо. Свидетельствует о высоком доходе на каждый потраченный доллар.</a:t>
            </a:r>
            <a:endParaRPr sz="1200">
              <a:solidFill>
                <a:srgbClr val="141414"/>
              </a:solidFill>
              <a:highlight>
                <a:srgbClr val="F7F7F7"/>
              </a:highlight>
              <a:latin typeface="Montserrat SemiBold"/>
              <a:ea typeface="Montserrat SemiBold"/>
              <a:cs typeface="Montserrat SemiBold"/>
              <a:sym typeface="Montserrat SemiBold"/>
            </a:endParaRPr>
          </a:p>
          <a:p>
            <a:pPr indent="0" lvl="0" marL="0" rtl="0" algn="l">
              <a:lnSpc>
                <a:spcPct val="135714"/>
              </a:lnSpc>
              <a:spcBef>
                <a:spcPts val="0"/>
              </a:spcBef>
              <a:spcAft>
                <a:spcPts val="0"/>
              </a:spcAft>
              <a:buClr>
                <a:schemeClr val="dk1"/>
              </a:buClr>
              <a:buSzPts val="1100"/>
              <a:buFont typeface="Arial"/>
              <a:buNone/>
            </a:pPr>
            <a:r>
              <a:rPr lang="en" sz="1200">
                <a:solidFill>
                  <a:srgbClr val="141414"/>
                </a:solidFill>
                <a:highlight>
                  <a:srgbClr val="F7F7F7"/>
                </a:highlight>
                <a:latin typeface="Montserrat SemiBold"/>
                <a:ea typeface="Montserrat SemiBold"/>
                <a:cs typeface="Montserrat SemiBold"/>
                <a:sym typeface="Montserrat SemiBold"/>
              </a:rPr>
              <a:t>Но также прошу учитывать что у меня данных по расходам GOGS, тоесть себестоимость.</a:t>
            </a:r>
            <a:endParaRPr sz="1200">
              <a:solidFill>
                <a:srgbClr val="141414"/>
              </a:solidFill>
              <a:highlight>
                <a:srgbClr val="F7F7F7"/>
              </a:highlight>
              <a:latin typeface="Montserrat SemiBold"/>
              <a:ea typeface="Montserrat SemiBold"/>
              <a:cs typeface="Montserrat SemiBold"/>
              <a:sym typeface="Montserrat SemiBold"/>
            </a:endParaRPr>
          </a:p>
          <a:p>
            <a:pPr indent="0" lvl="0" marL="0" rtl="0" algn="l">
              <a:lnSpc>
                <a:spcPct val="135714"/>
              </a:lnSpc>
              <a:spcBef>
                <a:spcPts val="0"/>
              </a:spcBef>
              <a:spcAft>
                <a:spcPts val="0"/>
              </a:spcAft>
              <a:buClr>
                <a:schemeClr val="dk1"/>
              </a:buClr>
              <a:buSzPts val="1100"/>
              <a:buFont typeface="Arial"/>
              <a:buNone/>
            </a:pPr>
            <a:r>
              <a:t/>
            </a:r>
            <a:endParaRPr sz="1200">
              <a:solidFill>
                <a:srgbClr val="141414"/>
              </a:solidFill>
              <a:highlight>
                <a:srgbClr val="F7F7F7"/>
              </a:highlight>
              <a:latin typeface="Montserrat SemiBold"/>
              <a:ea typeface="Montserrat SemiBold"/>
              <a:cs typeface="Montserrat SemiBold"/>
              <a:sym typeface="Montserrat SemiBold"/>
            </a:endParaRPr>
          </a:p>
          <a:p>
            <a:pPr indent="0" lvl="0" marL="0" rtl="0" algn="l">
              <a:lnSpc>
                <a:spcPct val="135714"/>
              </a:lnSpc>
              <a:spcBef>
                <a:spcPts val="0"/>
              </a:spcBef>
              <a:spcAft>
                <a:spcPts val="0"/>
              </a:spcAft>
              <a:buClr>
                <a:schemeClr val="dk1"/>
              </a:buClr>
              <a:buSzPts val="1100"/>
              <a:buFont typeface="Arial"/>
              <a:buNone/>
            </a:pPr>
            <a:r>
              <a:rPr lang="en" sz="1200">
                <a:solidFill>
                  <a:srgbClr val="141414"/>
                </a:solidFill>
                <a:highlight>
                  <a:srgbClr val="F7F7F7"/>
                </a:highlight>
                <a:latin typeface="Montserrat SemiBold"/>
                <a:ea typeface="Montserrat SemiBold"/>
                <a:cs typeface="Montserrat SemiBold"/>
                <a:sym typeface="Montserrat SemiBold"/>
              </a:rPr>
              <a:t>Показатель юнит экономики очень высок, что говорит о том, что бизнес приносит значительную прибыль на каждого привлечённого клиента.</a:t>
            </a:r>
            <a:endParaRPr sz="1200">
              <a:solidFill>
                <a:srgbClr val="141414"/>
              </a:solidFill>
              <a:highlight>
                <a:srgbClr val="F7F7F7"/>
              </a:highlight>
              <a:latin typeface="Montserrat SemiBold"/>
              <a:ea typeface="Montserrat SemiBold"/>
              <a:cs typeface="Montserrat SemiBold"/>
              <a:sym typeface="Montserrat SemiBold"/>
            </a:endParaRPr>
          </a:p>
          <a:p>
            <a:pPr indent="0" lvl="0" marL="0" rtl="0" algn="l">
              <a:spcBef>
                <a:spcPts val="0"/>
              </a:spcBef>
              <a:spcAft>
                <a:spcPts val="0"/>
              </a:spcAft>
              <a:buClr>
                <a:schemeClr val="dk1"/>
              </a:buClr>
              <a:buSzPts val="1100"/>
              <a:buFont typeface="Arial"/>
              <a:buNone/>
            </a:pPr>
            <a:r>
              <a:t/>
            </a:r>
            <a:endParaRPr sz="1400">
              <a:solidFill>
                <a:srgbClr val="141414"/>
              </a:solidFill>
              <a:latin typeface="Montserrat SemiBold"/>
              <a:ea typeface="Montserrat SemiBold"/>
              <a:cs typeface="Montserrat SemiBold"/>
              <a:sym typeface="Montserrat SemiBo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026a77cf15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026a77cf15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200">
                <a:solidFill>
                  <a:srgbClr val="141414"/>
                </a:solidFill>
                <a:latin typeface="Montserrat SemiBold"/>
                <a:ea typeface="Montserrat SemiBold"/>
                <a:cs typeface="Montserrat SemiBold"/>
                <a:sym typeface="Montserrat SemiBold"/>
              </a:rPr>
              <a:t>Из юнит-экономики определить точки роста бизнеса</a:t>
            </a:r>
            <a:endParaRPr sz="1200">
              <a:solidFill>
                <a:srgbClr val="141414"/>
              </a:solidFill>
              <a:latin typeface="Montserrat SemiBold"/>
              <a:ea typeface="Montserrat SemiBold"/>
              <a:cs typeface="Montserrat SemiBold"/>
              <a:sym typeface="Montserrat SemiBold"/>
            </a:endParaRPr>
          </a:p>
          <a:p>
            <a:pPr indent="0" lvl="0" marL="0" rtl="0" algn="l">
              <a:spcBef>
                <a:spcPts val="600"/>
              </a:spcBef>
              <a:spcAft>
                <a:spcPts val="0"/>
              </a:spcAft>
              <a:buClr>
                <a:schemeClr val="dk1"/>
              </a:buClr>
              <a:buSzPts val="1100"/>
              <a:buFont typeface="Arial"/>
              <a:buNone/>
            </a:pPr>
            <a:r>
              <a:rPr lang="en" sz="1200">
                <a:solidFill>
                  <a:srgbClr val="141414"/>
                </a:solidFill>
                <a:latin typeface="Montserrat SemiBold"/>
                <a:ea typeface="Montserrat SemiBold"/>
                <a:cs typeface="Montserrat SemiBold"/>
                <a:sym typeface="Montserrat SemiBold"/>
              </a:rPr>
              <a:t>Основываясь на юнит экономике, той которая у меня есть, показатели дохода от клиентов и затрат маркетинга, очень хорошие, в действительности они конечно не настолько хорошие, потому что себестоимости мы не знаем. Но сейчас они очень высокие. Поэтому я не вижу точки роста в маркетинге на текущий момент.</a:t>
            </a:r>
            <a:endParaRPr sz="1200">
              <a:solidFill>
                <a:srgbClr val="141414"/>
              </a:solidFill>
              <a:latin typeface="Montserrat SemiBold"/>
              <a:ea typeface="Montserrat SemiBold"/>
              <a:cs typeface="Montserrat SemiBold"/>
              <a:sym typeface="Montserrat SemiBold"/>
            </a:endParaRPr>
          </a:p>
          <a:p>
            <a:pPr indent="0" lvl="0" marL="0" rtl="0" algn="l">
              <a:spcBef>
                <a:spcPts val="600"/>
              </a:spcBef>
              <a:spcAft>
                <a:spcPts val="0"/>
              </a:spcAft>
              <a:buClr>
                <a:schemeClr val="dk1"/>
              </a:buClr>
              <a:buSzPts val="1100"/>
              <a:buFont typeface="Arial"/>
              <a:buNone/>
            </a:pPr>
            <a:r>
              <a:rPr lang="en" sz="1200">
                <a:solidFill>
                  <a:srgbClr val="141414"/>
                </a:solidFill>
                <a:latin typeface="Montserrat SemiBold"/>
                <a:ea typeface="Montserrat SemiBold"/>
                <a:cs typeface="Montserrat SemiBold"/>
                <a:sym typeface="Montserrat SemiBold"/>
              </a:rPr>
              <a:t>Возможная точка роста может быть во внедрении еще одного курса, здесь нужно более глубоко посмотреть на тех пользователей, которые заинтересованы в курсах, но не нашли интересующий их курс, например курс проектного менеджера или автоматизированного тестирования.</a:t>
            </a:r>
            <a:endParaRPr sz="1200">
              <a:solidFill>
                <a:srgbClr val="141414"/>
              </a:solidFill>
              <a:latin typeface="Montserrat SemiBold"/>
              <a:ea typeface="Montserrat SemiBold"/>
              <a:cs typeface="Montserrat SemiBold"/>
              <a:sym typeface="Montserrat SemiBold"/>
            </a:endParaRPr>
          </a:p>
          <a:p>
            <a:pPr indent="0" lvl="0" marL="0" rtl="0" algn="l">
              <a:spcBef>
                <a:spcPts val="600"/>
              </a:spcBef>
              <a:spcAft>
                <a:spcPts val="0"/>
              </a:spcAft>
              <a:buClr>
                <a:schemeClr val="dk1"/>
              </a:buClr>
              <a:buSzPts val="1100"/>
              <a:buFont typeface="Arial"/>
              <a:buNone/>
            </a:pPr>
            <a:r>
              <a:rPr lang="en" sz="1200">
                <a:solidFill>
                  <a:srgbClr val="141414"/>
                </a:solidFill>
                <a:latin typeface="Montserrat SemiBold"/>
                <a:ea typeface="Montserrat SemiBold"/>
                <a:cs typeface="Montserrat SemiBold"/>
                <a:sym typeface="Montserrat SemiBold"/>
              </a:rPr>
              <a:t>Также возможная точка роста может быть в создании курсов на немецком/английском языке. По причине физического нахождения в Германии этот шаг в конечном итоге нужно будет сделать. Мое предположение строится на том факте, что рускоязычных клиентов в настоящее время достаточно много по причине миграции большого количества рускоязычного населения, и вопрос освоения новой профессии в настоящее время актуален. Но возможно с течением времени спрос будет падать. Поэтому чтоб расширить нишу на рынке это может быть хорошей точной роста.</a:t>
            </a:r>
            <a:endParaRPr sz="1200">
              <a:solidFill>
                <a:srgbClr val="141414"/>
              </a:solidFill>
              <a:latin typeface="Montserrat SemiBold"/>
              <a:ea typeface="Montserrat SemiBold"/>
              <a:cs typeface="Montserrat SemiBold"/>
              <a:sym typeface="Montserrat SemiBold"/>
            </a:endParaRPr>
          </a:p>
          <a:p>
            <a:pPr indent="0" lvl="0" marL="0" rtl="0" algn="l">
              <a:spcBef>
                <a:spcPts val="600"/>
              </a:spcBef>
              <a:spcAft>
                <a:spcPts val="500"/>
              </a:spcAft>
              <a:buClr>
                <a:schemeClr val="dk1"/>
              </a:buClr>
              <a:buSzPts val="1100"/>
              <a:buFont typeface="Arial"/>
              <a:buNone/>
            </a:pPr>
            <a:r>
              <a:rPr lang="en" sz="1200">
                <a:solidFill>
                  <a:srgbClr val="141414"/>
                </a:solidFill>
                <a:latin typeface="Montserrat SemiBold"/>
                <a:ea typeface="Montserrat SemiBold"/>
                <a:cs typeface="Montserrat SemiBold"/>
                <a:sym typeface="Montserrat SemiBold"/>
              </a:rPr>
              <a:t>Основываясь на данных конверсии, на текущий момент наиболее оптимальной точкой роста я считаю продажи. Конверсия в оплаченные сделки 9.38 (считала по уникальным Id сделки)</a:t>
            </a:r>
            <a:endParaRPr sz="1200">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026a77cf15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3026a77cf15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50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026a77cf15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026a77cf15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50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026a77cf15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026a77cf15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50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026a77cf15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026a77cf15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50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026a77cf15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026a77cf15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50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026a77cf15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026a77cf15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50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026a77cf1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026a77cf1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3026a77cf15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3026a77cf15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50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026a77cf15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026a77cf15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50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3026a77cf15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3026a77cf15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50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026a77cf15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026a77cf15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50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026a77cf15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026a77cf15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50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3026a77cf15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3026a77cf15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50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3026a77cf15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3026a77cf15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50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3026a77cf15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3026a77cf15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50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7dd80066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07dd80066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7dd80066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7dd80066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f3922d46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ef3922d46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0E0E0E"/>
                </a:solidFill>
              </a:rPr>
              <a:t>Реализовала</a:t>
            </a:r>
            <a:r>
              <a:rPr lang="en" sz="1400">
                <a:solidFill>
                  <a:srgbClr val="0E0E0E"/>
                </a:solidFill>
              </a:rPr>
              <a:t> графическое представление 4 исходных таблиц и возможность их взаимодействия между собой</a:t>
            </a:r>
            <a:endParaRPr sz="1400">
              <a:solidFill>
                <a:srgbClr val="0E0E0E"/>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86998ce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786998ce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03ed75a45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03ed75a4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2" y="1088050"/>
            <a:ext cx="6287700" cy="2052600"/>
          </a:xfrm>
          <a:prstGeom prst="rect">
            <a:avLst/>
          </a:prstGeom>
        </p:spPr>
        <p:txBody>
          <a:bodyPr anchorCtr="0" anchor="b" bIns="91425" lIns="91425" spcFirstLastPara="1" rIns="91425" wrap="square" tIns="91425">
            <a:norm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1" name="Google Shape;11;p2"/>
          <p:cNvSpPr txBox="1"/>
          <p:nvPr>
            <p:ph idx="1" type="subTitle"/>
          </p:nvPr>
        </p:nvSpPr>
        <p:spPr>
          <a:xfrm>
            <a:off x="311700" y="3140650"/>
            <a:ext cx="5712600" cy="792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2000"/>
              <a:buNone/>
              <a:defRPr sz="2000">
                <a:solidFill>
                  <a:schemeClr val="dk1"/>
                </a:solidFill>
              </a:defRPr>
            </a:lvl1pPr>
            <a:lvl2pPr lvl="1">
              <a:lnSpc>
                <a:spcPct val="100000"/>
              </a:lnSpc>
              <a:spcBef>
                <a:spcPts val="0"/>
              </a:spcBef>
              <a:spcAft>
                <a:spcPts val="0"/>
              </a:spcAft>
              <a:buClr>
                <a:schemeClr val="dk1"/>
              </a:buClr>
              <a:buSzPts val="2000"/>
              <a:buNone/>
              <a:defRPr sz="2000">
                <a:solidFill>
                  <a:schemeClr val="dk1"/>
                </a:solidFill>
              </a:defRPr>
            </a:lvl2pPr>
            <a:lvl3pPr lvl="2">
              <a:lnSpc>
                <a:spcPct val="100000"/>
              </a:lnSpc>
              <a:spcBef>
                <a:spcPts val="0"/>
              </a:spcBef>
              <a:spcAft>
                <a:spcPts val="0"/>
              </a:spcAft>
              <a:buClr>
                <a:schemeClr val="dk1"/>
              </a:buClr>
              <a:buSzPts val="2000"/>
              <a:buNone/>
              <a:defRPr sz="2000">
                <a:solidFill>
                  <a:schemeClr val="dk1"/>
                </a:solidFill>
              </a:defRPr>
            </a:lvl3pPr>
            <a:lvl4pPr lvl="3">
              <a:lnSpc>
                <a:spcPct val="100000"/>
              </a:lnSpc>
              <a:spcBef>
                <a:spcPts val="0"/>
              </a:spcBef>
              <a:spcAft>
                <a:spcPts val="0"/>
              </a:spcAft>
              <a:buClr>
                <a:schemeClr val="dk1"/>
              </a:buClr>
              <a:buSzPts val="2000"/>
              <a:buNone/>
              <a:defRPr sz="2000">
                <a:solidFill>
                  <a:schemeClr val="dk1"/>
                </a:solidFill>
              </a:defRPr>
            </a:lvl4pPr>
            <a:lvl5pPr lvl="4">
              <a:lnSpc>
                <a:spcPct val="100000"/>
              </a:lnSpc>
              <a:spcBef>
                <a:spcPts val="0"/>
              </a:spcBef>
              <a:spcAft>
                <a:spcPts val="0"/>
              </a:spcAft>
              <a:buClr>
                <a:schemeClr val="dk1"/>
              </a:buClr>
              <a:buSzPts val="2000"/>
              <a:buNone/>
              <a:defRPr sz="2000">
                <a:solidFill>
                  <a:schemeClr val="dk1"/>
                </a:solidFill>
              </a:defRPr>
            </a:lvl5pPr>
            <a:lvl6pPr lvl="5">
              <a:lnSpc>
                <a:spcPct val="100000"/>
              </a:lnSpc>
              <a:spcBef>
                <a:spcPts val="0"/>
              </a:spcBef>
              <a:spcAft>
                <a:spcPts val="0"/>
              </a:spcAft>
              <a:buClr>
                <a:schemeClr val="dk1"/>
              </a:buClr>
              <a:buSzPts val="2000"/>
              <a:buNone/>
              <a:defRPr sz="2000">
                <a:solidFill>
                  <a:schemeClr val="dk1"/>
                </a:solidFill>
              </a:defRPr>
            </a:lvl6pPr>
            <a:lvl7pPr lvl="6">
              <a:lnSpc>
                <a:spcPct val="100000"/>
              </a:lnSpc>
              <a:spcBef>
                <a:spcPts val="0"/>
              </a:spcBef>
              <a:spcAft>
                <a:spcPts val="0"/>
              </a:spcAft>
              <a:buClr>
                <a:schemeClr val="dk1"/>
              </a:buClr>
              <a:buSzPts val="2000"/>
              <a:buNone/>
              <a:defRPr sz="2000">
                <a:solidFill>
                  <a:schemeClr val="dk1"/>
                </a:solidFill>
              </a:defRPr>
            </a:lvl7pPr>
            <a:lvl8pPr lvl="7">
              <a:lnSpc>
                <a:spcPct val="100000"/>
              </a:lnSpc>
              <a:spcBef>
                <a:spcPts val="0"/>
              </a:spcBef>
              <a:spcAft>
                <a:spcPts val="0"/>
              </a:spcAft>
              <a:buClr>
                <a:schemeClr val="dk1"/>
              </a:buClr>
              <a:buSzPts val="2000"/>
              <a:buNone/>
              <a:defRPr sz="2000">
                <a:solidFill>
                  <a:schemeClr val="dk1"/>
                </a:solidFill>
              </a:defRPr>
            </a:lvl8pPr>
            <a:lvl9pPr lvl="8">
              <a:lnSpc>
                <a:spcPct val="100000"/>
              </a:lnSpc>
              <a:spcBef>
                <a:spcPts val="0"/>
              </a:spcBef>
              <a:spcAft>
                <a:spcPts val="0"/>
              </a:spcAft>
              <a:buClr>
                <a:schemeClr val="dk1"/>
              </a:buClr>
              <a:buSzPts val="2000"/>
              <a:buNone/>
              <a:defRPr sz="2000">
                <a:solidFill>
                  <a:schemeClr val="dk1"/>
                </a:solidFill>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371225" y="346850"/>
            <a:ext cx="1016575" cy="264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30200" lvl="0" marL="457200" algn="ctr">
              <a:spcBef>
                <a:spcPts val="0"/>
              </a:spcBef>
              <a:spcAft>
                <a:spcPts val="0"/>
              </a:spcAft>
              <a:buClr>
                <a:schemeClr val="dk1"/>
              </a:buClr>
              <a:buSzPts val="1600"/>
              <a:buChar char="●"/>
              <a:defRPr sz="1600">
                <a:solidFill>
                  <a:schemeClr val="dk1"/>
                </a:solidFill>
              </a:defRPr>
            </a:lvl1pPr>
            <a:lvl2pPr indent="-304800" lvl="1" marL="914400" algn="ctr">
              <a:spcBef>
                <a:spcPts val="0"/>
              </a:spcBef>
              <a:spcAft>
                <a:spcPts val="0"/>
              </a:spcAft>
              <a:buClr>
                <a:schemeClr val="dk1"/>
              </a:buClr>
              <a:buSzPts val="1200"/>
              <a:buChar char="○"/>
              <a:defRPr sz="1200">
                <a:solidFill>
                  <a:schemeClr val="dk1"/>
                </a:solidFill>
              </a:defRPr>
            </a:lvl2pPr>
            <a:lvl3pPr indent="-304800" lvl="2" marL="1371600" algn="ctr">
              <a:spcBef>
                <a:spcPts val="0"/>
              </a:spcBef>
              <a:spcAft>
                <a:spcPts val="0"/>
              </a:spcAft>
              <a:buClr>
                <a:schemeClr val="dk1"/>
              </a:buClr>
              <a:buSzPts val="1200"/>
              <a:buChar char="■"/>
              <a:defRPr sz="1200">
                <a:solidFill>
                  <a:schemeClr val="dk1"/>
                </a:solidFill>
              </a:defRPr>
            </a:lvl3pPr>
            <a:lvl4pPr indent="-304800" lvl="3" marL="1828800" algn="ctr">
              <a:spcBef>
                <a:spcPts val="0"/>
              </a:spcBef>
              <a:spcAft>
                <a:spcPts val="0"/>
              </a:spcAft>
              <a:buClr>
                <a:schemeClr val="dk1"/>
              </a:buClr>
              <a:buSzPts val="1200"/>
              <a:buChar char="●"/>
              <a:defRPr sz="1200">
                <a:solidFill>
                  <a:schemeClr val="dk1"/>
                </a:solidFill>
              </a:defRPr>
            </a:lvl4pPr>
            <a:lvl5pPr indent="-304800" lvl="4" marL="2286000" algn="ctr">
              <a:spcBef>
                <a:spcPts val="0"/>
              </a:spcBef>
              <a:spcAft>
                <a:spcPts val="0"/>
              </a:spcAft>
              <a:buClr>
                <a:schemeClr val="dk1"/>
              </a:buClr>
              <a:buSzPts val="1200"/>
              <a:buChar char="○"/>
              <a:defRPr sz="1200">
                <a:solidFill>
                  <a:schemeClr val="dk1"/>
                </a:solidFill>
              </a:defRPr>
            </a:lvl5pPr>
            <a:lvl6pPr indent="-304800" lvl="5" marL="2743200" algn="ctr">
              <a:spcBef>
                <a:spcPts val="0"/>
              </a:spcBef>
              <a:spcAft>
                <a:spcPts val="0"/>
              </a:spcAft>
              <a:buClr>
                <a:schemeClr val="dk1"/>
              </a:buClr>
              <a:buSzPts val="1200"/>
              <a:buChar char="■"/>
              <a:defRPr sz="1200">
                <a:solidFill>
                  <a:schemeClr val="dk1"/>
                </a:solidFill>
              </a:defRPr>
            </a:lvl6pPr>
            <a:lvl7pPr indent="-304800" lvl="6" marL="3200400" algn="ctr">
              <a:spcBef>
                <a:spcPts val="0"/>
              </a:spcBef>
              <a:spcAft>
                <a:spcPts val="0"/>
              </a:spcAft>
              <a:buClr>
                <a:schemeClr val="dk1"/>
              </a:buClr>
              <a:buSzPts val="1200"/>
              <a:buChar char="●"/>
              <a:defRPr sz="1200">
                <a:solidFill>
                  <a:schemeClr val="dk1"/>
                </a:solidFill>
              </a:defRPr>
            </a:lvl7pPr>
            <a:lvl8pPr indent="-304800" lvl="7" marL="3657600" algn="ctr">
              <a:spcBef>
                <a:spcPts val="0"/>
              </a:spcBef>
              <a:spcAft>
                <a:spcPts val="0"/>
              </a:spcAft>
              <a:buClr>
                <a:schemeClr val="dk1"/>
              </a:buClr>
              <a:buSzPts val="1200"/>
              <a:buChar char="○"/>
              <a:defRPr sz="1200">
                <a:solidFill>
                  <a:schemeClr val="dk1"/>
                </a:solidFill>
              </a:defRPr>
            </a:lvl8pPr>
            <a:lvl9pPr indent="-304800" lvl="8" marL="4114800" algn="ctr">
              <a:spcBef>
                <a:spcPts val="0"/>
              </a:spcBef>
              <a:spcAft>
                <a:spcPts val="0"/>
              </a:spcAft>
              <a:buClr>
                <a:schemeClr val="dk1"/>
              </a:buClr>
              <a:buSzPts val="1200"/>
              <a:buChar char="■"/>
              <a:defRPr sz="1200">
                <a:solidFill>
                  <a:schemeClr val="dk1"/>
                </a:solidFill>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7" name="Google Shape;57;p11"/>
          <p:cNvPicPr preferRelativeResize="0"/>
          <p:nvPr/>
        </p:nvPicPr>
        <p:blipFill>
          <a:blip r:embed="rId2">
            <a:alphaModFix/>
          </a:blip>
          <a:stretch>
            <a:fillRect/>
          </a:stretch>
        </p:blipFill>
        <p:spPr>
          <a:xfrm>
            <a:off x="371225" y="346850"/>
            <a:ext cx="914427" cy="2376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0" name="Google Shape;60;p12"/>
          <p:cNvPicPr preferRelativeResize="0"/>
          <p:nvPr/>
        </p:nvPicPr>
        <p:blipFill>
          <a:blip r:embed="rId2">
            <a:alphaModFix/>
          </a:blip>
          <a:stretch>
            <a:fillRect/>
          </a:stretch>
        </p:blipFill>
        <p:spPr>
          <a:xfrm>
            <a:off x="371225" y="346850"/>
            <a:ext cx="914427" cy="2376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001125"/>
            <a:ext cx="8520600" cy="8418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7" name="Google Shape;17;p3"/>
          <p:cNvPicPr preferRelativeResize="0"/>
          <p:nvPr/>
        </p:nvPicPr>
        <p:blipFill>
          <a:blip r:embed="rId2">
            <a:alphaModFix/>
          </a:blip>
          <a:stretch>
            <a:fillRect/>
          </a:stretch>
        </p:blipFill>
        <p:spPr>
          <a:xfrm>
            <a:off x="371225" y="346850"/>
            <a:ext cx="914427" cy="2376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590100"/>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297550"/>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2" name="Google Shape;22;p4"/>
          <p:cNvPicPr preferRelativeResize="0"/>
          <p:nvPr/>
        </p:nvPicPr>
        <p:blipFill>
          <a:blip r:embed="rId2">
            <a:alphaModFix/>
          </a:blip>
          <a:stretch>
            <a:fillRect/>
          </a:stretch>
        </p:blipFill>
        <p:spPr>
          <a:xfrm>
            <a:off x="8357600" y="367000"/>
            <a:ext cx="419851" cy="2880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0"/>
              </a:spcBef>
              <a:spcAft>
                <a:spcPts val="0"/>
              </a:spcAft>
              <a:buClr>
                <a:schemeClr val="dk1"/>
              </a:buClr>
              <a:buSzPts val="1200"/>
              <a:buChar char="○"/>
              <a:defRPr sz="1200">
                <a:solidFill>
                  <a:schemeClr val="dk1"/>
                </a:solidFill>
              </a:defRPr>
            </a:lvl2pPr>
            <a:lvl3pPr indent="-304800" lvl="2" marL="1371600">
              <a:spcBef>
                <a:spcPts val="0"/>
              </a:spcBef>
              <a:spcAft>
                <a:spcPts val="0"/>
              </a:spcAft>
              <a:buClr>
                <a:schemeClr val="dk1"/>
              </a:buClr>
              <a:buSzPts val="1200"/>
              <a:buChar char="■"/>
              <a:defRPr sz="1200">
                <a:solidFill>
                  <a:schemeClr val="dk1"/>
                </a:solidFill>
              </a:defRPr>
            </a:lvl3pPr>
            <a:lvl4pPr indent="-304800" lvl="3" marL="1828800">
              <a:spcBef>
                <a:spcPts val="0"/>
              </a:spcBef>
              <a:spcAft>
                <a:spcPts val="0"/>
              </a:spcAft>
              <a:buClr>
                <a:schemeClr val="dk1"/>
              </a:buClr>
              <a:buSzPts val="1200"/>
              <a:buChar char="●"/>
              <a:defRPr sz="1200">
                <a:solidFill>
                  <a:schemeClr val="dk1"/>
                </a:solidFill>
              </a:defRPr>
            </a:lvl4pPr>
            <a:lvl5pPr indent="-304800" lvl="4" marL="2286000">
              <a:spcBef>
                <a:spcPts val="0"/>
              </a:spcBef>
              <a:spcAft>
                <a:spcPts val="0"/>
              </a:spcAft>
              <a:buClr>
                <a:schemeClr val="dk1"/>
              </a:buClr>
              <a:buSzPts val="1200"/>
              <a:buChar char="○"/>
              <a:defRPr sz="1200">
                <a:solidFill>
                  <a:schemeClr val="dk1"/>
                </a:solidFill>
              </a:defRPr>
            </a:lvl5pPr>
            <a:lvl6pPr indent="-304800" lvl="5" marL="2743200">
              <a:spcBef>
                <a:spcPts val="0"/>
              </a:spcBef>
              <a:spcAft>
                <a:spcPts val="0"/>
              </a:spcAft>
              <a:buClr>
                <a:schemeClr val="dk1"/>
              </a:buClr>
              <a:buSzPts val="1200"/>
              <a:buChar char="■"/>
              <a:defRPr sz="1200">
                <a:solidFill>
                  <a:schemeClr val="dk1"/>
                </a:solidFill>
              </a:defRPr>
            </a:lvl6pPr>
            <a:lvl7pPr indent="-304800" lvl="6" marL="3200400">
              <a:spcBef>
                <a:spcPts val="0"/>
              </a:spcBef>
              <a:spcAft>
                <a:spcPts val="0"/>
              </a:spcAft>
              <a:buClr>
                <a:schemeClr val="dk1"/>
              </a:buClr>
              <a:buSzPts val="1200"/>
              <a:buChar char="●"/>
              <a:defRPr sz="1200">
                <a:solidFill>
                  <a:schemeClr val="dk1"/>
                </a:solidFill>
              </a:defRPr>
            </a:lvl7pPr>
            <a:lvl8pPr indent="-304800" lvl="7" marL="3657600">
              <a:spcBef>
                <a:spcPts val="0"/>
              </a:spcBef>
              <a:spcAft>
                <a:spcPts val="0"/>
              </a:spcAft>
              <a:buClr>
                <a:schemeClr val="dk1"/>
              </a:buClr>
              <a:buSzPts val="1200"/>
              <a:buChar char="○"/>
              <a:defRPr sz="1200">
                <a:solidFill>
                  <a:schemeClr val="dk1"/>
                </a:solidFill>
              </a:defRPr>
            </a:lvl8pPr>
            <a:lvl9pPr indent="-304800" lvl="8" marL="4114800">
              <a:spcBef>
                <a:spcPts val="0"/>
              </a:spcBef>
              <a:spcAft>
                <a:spcPts val="0"/>
              </a:spcAft>
              <a:buClr>
                <a:schemeClr val="dk1"/>
              </a:buClr>
              <a:buSzPts val="1200"/>
              <a:buChar char="■"/>
              <a:defRPr sz="1200">
                <a:solidFill>
                  <a:schemeClr val="dk1"/>
                </a:solidFill>
              </a:defRPr>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0"/>
              </a:spcBef>
              <a:spcAft>
                <a:spcPts val="0"/>
              </a:spcAft>
              <a:buClr>
                <a:schemeClr val="dk1"/>
              </a:buClr>
              <a:buSzPts val="1200"/>
              <a:buChar char="○"/>
              <a:defRPr sz="1200">
                <a:solidFill>
                  <a:schemeClr val="dk1"/>
                </a:solidFill>
              </a:defRPr>
            </a:lvl2pPr>
            <a:lvl3pPr indent="-304800" lvl="2" marL="1371600">
              <a:spcBef>
                <a:spcPts val="0"/>
              </a:spcBef>
              <a:spcAft>
                <a:spcPts val="0"/>
              </a:spcAft>
              <a:buClr>
                <a:schemeClr val="dk1"/>
              </a:buClr>
              <a:buSzPts val="1200"/>
              <a:buChar char="■"/>
              <a:defRPr sz="1200">
                <a:solidFill>
                  <a:schemeClr val="dk1"/>
                </a:solidFill>
              </a:defRPr>
            </a:lvl3pPr>
            <a:lvl4pPr indent="-304800" lvl="3" marL="1828800">
              <a:spcBef>
                <a:spcPts val="0"/>
              </a:spcBef>
              <a:spcAft>
                <a:spcPts val="0"/>
              </a:spcAft>
              <a:buClr>
                <a:schemeClr val="dk1"/>
              </a:buClr>
              <a:buSzPts val="1200"/>
              <a:buChar char="●"/>
              <a:defRPr sz="1200">
                <a:solidFill>
                  <a:schemeClr val="dk1"/>
                </a:solidFill>
              </a:defRPr>
            </a:lvl4pPr>
            <a:lvl5pPr indent="-304800" lvl="4" marL="2286000">
              <a:spcBef>
                <a:spcPts val="0"/>
              </a:spcBef>
              <a:spcAft>
                <a:spcPts val="0"/>
              </a:spcAft>
              <a:buClr>
                <a:schemeClr val="dk1"/>
              </a:buClr>
              <a:buSzPts val="1200"/>
              <a:buChar char="○"/>
              <a:defRPr sz="1200">
                <a:solidFill>
                  <a:schemeClr val="dk1"/>
                </a:solidFill>
              </a:defRPr>
            </a:lvl5pPr>
            <a:lvl6pPr indent="-304800" lvl="5" marL="2743200">
              <a:spcBef>
                <a:spcPts val="0"/>
              </a:spcBef>
              <a:spcAft>
                <a:spcPts val="0"/>
              </a:spcAft>
              <a:buClr>
                <a:schemeClr val="dk1"/>
              </a:buClr>
              <a:buSzPts val="1200"/>
              <a:buChar char="■"/>
              <a:defRPr sz="1200">
                <a:solidFill>
                  <a:schemeClr val="dk1"/>
                </a:solidFill>
              </a:defRPr>
            </a:lvl6pPr>
            <a:lvl7pPr indent="-304800" lvl="6" marL="3200400">
              <a:spcBef>
                <a:spcPts val="0"/>
              </a:spcBef>
              <a:spcAft>
                <a:spcPts val="0"/>
              </a:spcAft>
              <a:buClr>
                <a:schemeClr val="dk1"/>
              </a:buClr>
              <a:buSzPts val="1200"/>
              <a:buChar char="●"/>
              <a:defRPr sz="1200">
                <a:solidFill>
                  <a:schemeClr val="dk1"/>
                </a:solidFill>
              </a:defRPr>
            </a:lvl7pPr>
            <a:lvl8pPr indent="-304800" lvl="7" marL="3657600">
              <a:spcBef>
                <a:spcPts val="0"/>
              </a:spcBef>
              <a:spcAft>
                <a:spcPts val="0"/>
              </a:spcAft>
              <a:buClr>
                <a:schemeClr val="dk1"/>
              </a:buClr>
              <a:buSzPts val="1200"/>
              <a:buChar char="○"/>
              <a:defRPr sz="1200">
                <a:solidFill>
                  <a:schemeClr val="dk1"/>
                </a:solidFill>
              </a:defRPr>
            </a:lvl8pPr>
            <a:lvl9pPr indent="-304800" lvl="8" marL="4114800">
              <a:spcBef>
                <a:spcPts val="0"/>
              </a:spcBef>
              <a:spcAft>
                <a:spcPts val="0"/>
              </a:spcAft>
              <a:buClr>
                <a:schemeClr val="dk1"/>
              </a:buClr>
              <a:buSzPts val="1200"/>
              <a:buChar char="■"/>
              <a:defRPr sz="1200">
                <a:solidFill>
                  <a:schemeClr val="dk1"/>
                </a:solidFill>
              </a:defRPr>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8" name="Google Shape;28;p5"/>
          <p:cNvPicPr preferRelativeResize="0"/>
          <p:nvPr/>
        </p:nvPicPr>
        <p:blipFill>
          <a:blip r:embed="rId2">
            <a:alphaModFix/>
          </a:blip>
          <a:stretch>
            <a:fillRect/>
          </a:stretch>
        </p:blipFill>
        <p:spPr>
          <a:xfrm>
            <a:off x="8357600" y="367000"/>
            <a:ext cx="419851" cy="2880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2" name="Google Shape;32;p6"/>
          <p:cNvPicPr preferRelativeResize="0"/>
          <p:nvPr/>
        </p:nvPicPr>
        <p:blipFill>
          <a:blip r:embed="rId2">
            <a:alphaModFix/>
          </a:blip>
          <a:stretch>
            <a:fillRect/>
          </a:stretch>
        </p:blipFill>
        <p:spPr>
          <a:xfrm>
            <a:off x="8357600" y="367000"/>
            <a:ext cx="419851" cy="2880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5" name="Google Shape;35;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0"/>
              </a:spcBef>
              <a:spcAft>
                <a:spcPts val="0"/>
              </a:spcAft>
              <a:buClr>
                <a:schemeClr val="dk1"/>
              </a:buClr>
              <a:buSzPts val="1200"/>
              <a:buChar char="○"/>
              <a:defRPr sz="1200">
                <a:solidFill>
                  <a:schemeClr val="dk1"/>
                </a:solidFill>
              </a:defRPr>
            </a:lvl2pPr>
            <a:lvl3pPr indent="-304800" lvl="2" marL="1371600">
              <a:spcBef>
                <a:spcPts val="0"/>
              </a:spcBef>
              <a:spcAft>
                <a:spcPts val="0"/>
              </a:spcAft>
              <a:buClr>
                <a:schemeClr val="dk1"/>
              </a:buClr>
              <a:buSzPts val="1200"/>
              <a:buChar char="■"/>
              <a:defRPr sz="1200">
                <a:solidFill>
                  <a:schemeClr val="dk1"/>
                </a:solidFill>
              </a:defRPr>
            </a:lvl3pPr>
            <a:lvl4pPr indent="-304800" lvl="3" marL="1828800">
              <a:spcBef>
                <a:spcPts val="0"/>
              </a:spcBef>
              <a:spcAft>
                <a:spcPts val="0"/>
              </a:spcAft>
              <a:buClr>
                <a:schemeClr val="dk1"/>
              </a:buClr>
              <a:buSzPts val="1200"/>
              <a:buChar char="●"/>
              <a:defRPr sz="1200">
                <a:solidFill>
                  <a:schemeClr val="dk1"/>
                </a:solidFill>
              </a:defRPr>
            </a:lvl4pPr>
            <a:lvl5pPr indent="-304800" lvl="4" marL="2286000">
              <a:spcBef>
                <a:spcPts val="0"/>
              </a:spcBef>
              <a:spcAft>
                <a:spcPts val="0"/>
              </a:spcAft>
              <a:buClr>
                <a:schemeClr val="dk1"/>
              </a:buClr>
              <a:buSzPts val="1200"/>
              <a:buChar char="○"/>
              <a:defRPr sz="1200">
                <a:solidFill>
                  <a:schemeClr val="dk1"/>
                </a:solidFill>
              </a:defRPr>
            </a:lvl5pPr>
            <a:lvl6pPr indent="-304800" lvl="5" marL="2743200">
              <a:spcBef>
                <a:spcPts val="0"/>
              </a:spcBef>
              <a:spcAft>
                <a:spcPts val="0"/>
              </a:spcAft>
              <a:buClr>
                <a:schemeClr val="dk1"/>
              </a:buClr>
              <a:buSzPts val="1200"/>
              <a:buChar char="■"/>
              <a:defRPr sz="1200">
                <a:solidFill>
                  <a:schemeClr val="dk1"/>
                </a:solidFill>
              </a:defRPr>
            </a:lvl6pPr>
            <a:lvl7pPr indent="-304800" lvl="6" marL="3200400">
              <a:spcBef>
                <a:spcPts val="0"/>
              </a:spcBef>
              <a:spcAft>
                <a:spcPts val="0"/>
              </a:spcAft>
              <a:buClr>
                <a:schemeClr val="dk1"/>
              </a:buClr>
              <a:buSzPts val="1200"/>
              <a:buChar char="●"/>
              <a:defRPr sz="1200">
                <a:solidFill>
                  <a:schemeClr val="dk1"/>
                </a:solidFill>
              </a:defRPr>
            </a:lvl7pPr>
            <a:lvl8pPr indent="-304800" lvl="7" marL="3657600">
              <a:spcBef>
                <a:spcPts val="0"/>
              </a:spcBef>
              <a:spcAft>
                <a:spcPts val="0"/>
              </a:spcAft>
              <a:buClr>
                <a:schemeClr val="dk1"/>
              </a:buClr>
              <a:buSzPts val="1200"/>
              <a:buChar char="○"/>
              <a:defRPr sz="1200">
                <a:solidFill>
                  <a:schemeClr val="dk1"/>
                </a:solidFill>
              </a:defRPr>
            </a:lvl8pPr>
            <a:lvl9pPr indent="-304800" lvl="8" marL="4114800">
              <a:spcBef>
                <a:spcPts val="0"/>
              </a:spcBef>
              <a:spcAft>
                <a:spcPts val="0"/>
              </a:spcAft>
              <a:buClr>
                <a:schemeClr val="dk1"/>
              </a:buClr>
              <a:buSzPts val="1200"/>
              <a:buChar char="■"/>
              <a:defRPr sz="1200">
                <a:solidFill>
                  <a:schemeClr val="dk1"/>
                </a:solidFill>
              </a:defRPr>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7" name="Google Shape;37;p7"/>
          <p:cNvPicPr preferRelativeResize="0"/>
          <p:nvPr/>
        </p:nvPicPr>
        <p:blipFill>
          <a:blip r:embed="rId2">
            <a:alphaModFix/>
          </a:blip>
          <a:stretch>
            <a:fillRect/>
          </a:stretch>
        </p:blipFill>
        <p:spPr>
          <a:xfrm>
            <a:off x="8357600" y="367000"/>
            <a:ext cx="419851" cy="2880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1" name="Google Shape;41;p8"/>
          <p:cNvPicPr preferRelativeResize="0"/>
          <p:nvPr/>
        </p:nvPicPr>
        <p:blipFill>
          <a:blip r:embed="rId2">
            <a:alphaModFix/>
          </a:blip>
          <a:stretch>
            <a:fillRect/>
          </a:stretch>
        </p:blipFill>
        <p:spPr>
          <a:xfrm>
            <a:off x="523625" y="499250"/>
            <a:ext cx="914427" cy="2376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1500"/>
              <a:buNone/>
              <a:defRPr sz="1500">
                <a:solidFill>
                  <a:schemeClr val="dk1"/>
                </a:solidFill>
              </a:defRPr>
            </a:lvl1pPr>
            <a:lvl2pPr lvl="1" algn="ctr">
              <a:lnSpc>
                <a:spcPct val="100000"/>
              </a:lnSpc>
              <a:spcBef>
                <a:spcPts val="0"/>
              </a:spcBef>
              <a:spcAft>
                <a:spcPts val="0"/>
              </a:spcAft>
              <a:buClr>
                <a:schemeClr val="dk1"/>
              </a:buClr>
              <a:buSzPts val="1500"/>
              <a:buNone/>
              <a:defRPr sz="1500">
                <a:solidFill>
                  <a:schemeClr val="dk1"/>
                </a:solidFill>
              </a:defRPr>
            </a:lvl2pPr>
            <a:lvl3pPr lvl="2" algn="ctr">
              <a:lnSpc>
                <a:spcPct val="100000"/>
              </a:lnSpc>
              <a:spcBef>
                <a:spcPts val="0"/>
              </a:spcBef>
              <a:spcAft>
                <a:spcPts val="0"/>
              </a:spcAft>
              <a:buClr>
                <a:schemeClr val="dk1"/>
              </a:buClr>
              <a:buSzPts val="1500"/>
              <a:buNone/>
              <a:defRPr sz="1500">
                <a:solidFill>
                  <a:schemeClr val="dk1"/>
                </a:solidFill>
              </a:defRPr>
            </a:lvl3pPr>
            <a:lvl4pPr lvl="3" algn="ctr">
              <a:lnSpc>
                <a:spcPct val="100000"/>
              </a:lnSpc>
              <a:spcBef>
                <a:spcPts val="0"/>
              </a:spcBef>
              <a:spcAft>
                <a:spcPts val="0"/>
              </a:spcAft>
              <a:buClr>
                <a:schemeClr val="dk1"/>
              </a:buClr>
              <a:buSzPts val="1500"/>
              <a:buNone/>
              <a:defRPr sz="1500">
                <a:solidFill>
                  <a:schemeClr val="dk1"/>
                </a:solidFill>
              </a:defRPr>
            </a:lvl4pPr>
            <a:lvl5pPr lvl="4" algn="ctr">
              <a:lnSpc>
                <a:spcPct val="100000"/>
              </a:lnSpc>
              <a:spcBef>
                <a:spcPts val="0"/>
              </a:spcBef>
              <a:spcAft>
                <a:spcPts val="0"/>
              </a:spcAft>
              <a:buClr>
                <a:schemeClr val="dk1"/>
              </a:buClr>
              <a:buSzPts val="1500"/>
              <a:buNone/>
              <a:defRPr sz="1500">
                <a:solidFill>
                  <a:schemeClr val="dk1"/>
                </a:solidFill>
              </a:defRPr>
            </a:lvl5pPr>
            <a:lvl6pPr lvl="5" algn="ctr">
              <a:lnSpc>
                <a:spcPct val="100000"/>
              </a:lnSpc>
              <a:spcBef>
                <a:spcPts val="0"/>
              </a:spcBef>
              <a:spcAft>
                <a:spcPts val="0"/>
              </a:spcAft>
              <a:buClr>
                <a:schemeClr val="dk1"/>
              </a:buClr>
              <a:buSzPts val="1500"/>
              <a:buNone/>
              <a:defRPr sz="1500">
                <a:solidFill>
                  <a:schemeClr val="dk1"/>
                </a:solidFill>
              </a:defRPr>
            </a:lvl6pPr>
            <a:lvl7pPr lvl="6" algn="ctr">
              <a:lnSpc>
                <a:spcPct val="100000"/>
              </a:lnSpc>
              <a:spcBef>
                <a:spcPts val="0"/>
              </a:spcBef>
              <a:spcAft>
                <a:spcPts val="0"/>
              </a:spcAft>
              <a:buClr>
                <a:schemeClr val="dk1"/>
              </a:buClr>
              <a:buSzPts val="1500"/>
              <a:buNone/>
              <a:defRPr sz="1500">
                <a:solidFill>
                  <a:schemeClr val="dk1"/>
                </a:solidFill>
              </a:defRPr>
            </a:lvl7pPr>
            <a:lvl8pPr lvl="7" algn="ctr">
              <a:lnSpc>
                <a:spcPct val="100000"/>
              </a:lnSpc>
              <a:spcBef>
                <a:spcPts val="0"/>
              </a:spcBef>
              <a:spcAft>
                <a:spcPts val="0"/>
              </a:spcAft>
              <a:buClr>
                <a:schemeClr val="dk1"/>
              </a:buClr>
              <a:buSzPts val="1500"/>
              <a:buNone/>
              <a:defRPr sz="1500">
                <a:solidFill>
                  <a:schemeClr val="dk1"/>
                </a:solidFill>
              </a:defRPr>
            </a:lvl8pPr>
            <a:lvl9pPr lvl="8" algn="ctr">
              <a:lnSpc>
                <a:spcPct val="100000"/>
              </a:lnSpc>
              <a:spcBef>
                <a:spcPts val="0"/>
              </a:spcBef>
              <a:spcAft>
                <a:spcPts val="0"/>
              </a:spcAft>
              <a:buClr>
                <a:schemeClr val="dk1"/>
              </a:buClr>
              <a:buSzPts val="1500"/>
              <a:buNone/>
              <a:defRPr sz="1500">
                <a:solidFill>
                  <a:schemeClr val="dk1"/>
                </a:solidFill>
              </a:defRPr>
            </a:lvl9pPr>
          </a:lstStyle>
          <a:p/>
        </p:txBody>
      </p:sp>
      <p:sp>
        <p:nvSpPr>
          <p:cNvPr id="46" name="Google Shape;46;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8" name="Google Shape;48;p9"/>
          <p:cNvPicPr preferRelativeResize="0"/>
          <p:nvPr/>
        </p:nvPicPr>
        <p:blipFill>
          <a:blip r:embed="rId2">
            <a:alphaModFix/>
          </a:blip>
          <a:stretch>
            <a:fillRect/>
          </a:stretch>
        </p:blipFill>
        <p:spPr>
          <a:xfrm>
            <a:off x="8357600" y="367000"/>
            <a:ext cx="419851" cy="2880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1600"/>
              <a:buNone/>
              <a:defRPr sz="1600">
                <a:solidFill>
                  <a:schemeClr val="dk1"/>
                </a:solidFill>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2" name="Google Shape;52;p10"/>
          <p:cNvPicPr preferRelativeResize="0"/>
          <p:nvPr/>
        </p:nvPicPr>
        <p:blipFill>
          <a:blip r:embed="rId2">
            <a:alphaModFix/>
          </a:blip>
          <a:stretch>
            <a:fillRect/>
          </a:stretch>
        </p:blipFill>
        <p:spPr>
          <a:xfrm>
            <a:off x="371225" y="346850"/>
            <a:ext cx="914427" cy="2376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1F1F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Montserrat SemiBold"/>
              <a:buNone/>
              <a:defRPr sz="2800">
                <a:solidFill>
                  <a:schemeClr val="dk1"/>
                </a:solidFill>
                <a:latin typeface="Montserrat SemiBold"/>
                <a:ea typeface="Montserrat SemiBold"/>
                <a:cs typeface="Montserrat SemiBold"/>
                <a:sym typeface="Montserrat SemiBold"/>
              </a:defRPr>
            </a:lvl1pPr>
            <a:lvl2pPr lvl="1">
              <a:spcBef>
                <a:spcPts val="0"/>
              </a:spcBef>
              <a:spcAft>
                <a:spcPts val="0"/>
              </a:spcAft>
              <a:buClr>
                <a:schemeClr val="dk1"/>
              </a:buClr>
              <a:buSzPts val="2800"/>
              <a:buFont typeface="Montserrat SemiBold"/>
              <a:buNone/>
              <a:defRPr sz="2800">
                <a:solidFill>
                  <a:schemeClr val="dk1"/>
                </a:solidFill>
                <a:latin typeface="Montserrat SemiBold"/>
                <a:ea typeface="Montserrat SemiBold"/>
                <a:cs typeface="Montserrat SemiBold"/>
                <a:sym typeface="Montserrat SemiBold"/>
              </a:defRPr>
            </a:lvl2pPr>
            <a:lvl3pPr lvl="2">
              <a:spcBef>
                <a:spcPts val="0"/>
              </a:spcBef>
              <a:spcAft>
                <a:spcPts val="0"/>
              </a:spcAft>
              <a:buClr>
                <a:schemeClr val="dk1"/>
              </a:buClr>
              <a:buSzPts val="2800"/>
              <a:buFont typeface="Montserrat SemiBold"/>
              <a:buNone/>
              <a:defRPr sz="2800">
                <a:solidFill>
                  <a:schemeClr val="dk1"/>
                </a:solidFill>
                <a:latin typeface="Montserrat SemiBold"/>
                <a:ea typeface="Montserrat SemiBold"/>
                <a:cs typeface="Montserrat SemiBold"/>
                <a:sym typeface="Montserrat SemiBold"/>
              </a:defRPr>
            </a:lvl3pPr>
            <a:lvl4pPr lvl="3">
              <a:spcBef>
                <a:spcPts val="0"/>
              </a:spcBef>
              <a:spcAft>
                <a:spcPts val="0"/>
              </a:spcAft>
              <a:buClr>
                <a:schemeClr val="dk1"/>
              </a:buClr>
              <a:buSzPts val="2800"/>
              <a:buFont typeface="Montserrat SemiBold"/>
              <a:buNone/>
              <a:defRPr sz="2800">
                <a:solidFill>
                  <a:schemeClr val="dk1"/>
                </a:solidFill>
                <a:latin typeface="Montserrat SemiBold"/>
                <a:ea typeface="Montserrat SemiBold"/>
                <a:cs typeface="Montserrat SemiBold"/>
                <a:sym typeface="Montserrat SemiBold"/>
              </a:defRPr>
            </a:lvl4pPr>
            <a:lvl5pPr lvl="4">
              <a:spcBef>
                <a:spcPts val="0"/>
              </a:spcBef>
              <a:spcAft>
                <a:spcPts val="0"/>
              </a:spcAft>
              <a:buClr>
                <a:schemeClr val="dk1"/>
              </a:buClr>
              <a:buSzPts val="2800"/>
              <a:buFont typeface="Montserrat SemiBold"/>
              <a:buNone/>
              <a:defRPr sz="2800">
                <a:solidFill>
                  <a:schemeClr val="dk1"/>
                </a:solidFill>
                <a:latin typeface="Montserrat SemiBold"/>
                <a:ea typeface="Montserrat SemiBold"/>
                <a:cs typeface="Montserrat SemiBold"/>
                <a:sym typeface="Montserrat SemiBold"/>
              </a:defRPr>
            </a:lvl5pPr>
            <a:lvl6pPr lvl="5">
              <a:spcBef>
                <a:spcPts val="0"/>
              </a:spcBef>
              <a:spcAft>
                <a:spcPts val="0"/>
              </a:spcAft>
              <a:buClr>
                <a:schemeClr val="dk1"/>
              </a:buClr>
              <a:buSzPts val="2800"/>
              <a:buFont typeface="Montserrat SemiBold"/>
              <a:buNone/>
              <a:defRPr sz="2800">
                <a:solidFill>
                  <a:schemeClr val="dk1"/>
                </a:solidFill>
                <a:latin typeface="Montserrat SemiBold"/>
                <a:ea typeface="Montserrat SemiBold"/>
                <a:cs typeface="Montserrat SemiBold"/>
                <a:sym typeface="Montserrat SemiBold"/>
              </a:defRPr>
            </a:lvl6pPr>
            <a:lvl7pPr lvl="6">
              <a:spcBef>
                <a:spcPts val="0"/>
              </a:spcBef>
              <a:spcAft>
                <a:spcPts val="0"/>
              </a:spcAft>
              <a:buClr>
                <a:schemeClr val="dk1"/>
              </a:buClr>
              <a:buSzPts val="2800"/>
              <a:buFont typeface="Montserrat SemiBold"/>
              <a:buNone/>
              <a:defRPr sz="2800">
                <a:solidFill>
                  <a:schemeClr val="dk1"/>
                </a:solidFill>
                <a:latin typeface="Montserrat SemiBold"/>
                <a:ea typeface="Montserrat SemiBold"/>
                <a:cs typeface="Montserrat SemiBold"/>
                <a:sym typeface="Montserrat SemiBold"/>
              </a:defRPr>
            </a:lvl7pPr>
            <a:lvl8pPr lvl="7">
              <a:spcBef>
                <a:spcPts val="0"/>
              </a:spcBef>
              <a:spcAft>
                <a:spcPts val="0"/>
              </a:spcAft>
              <a:buClr>
                <a:schemeClr val="dk1"/>
              </a:buClr>
              <a:buSzPts val="2800"/>
              <a:buFont typeface="Montserrat SemiBold"/>
              <a:buNone/>
              <a:defRPr sz="2800">
                <a:solidFill>
                  <a:schemeClr val="dk1"/>
                </a:solidFill>
                <a:latin typeface="Montserrat SemiBold"/>
                <a:ea typeface="Montserrat SemiBold"/>
                <a:cs typeface="Montserrat SemiBold"/>
                <a:sym typeface="Montserrat SemiBold"/>
              </a:defRPr>
            </a:lvl8pPr>
            <a:lvl9pPr lvl="8">
              <a:spcBef>
                <a:spcPts val="0"/>
              </a:spcBef>
              <a:spcAft>
                <a:spcPts val="0"/>
              </a:spcAft>
              <a:buClr>
                <a:schemeClr val="dk1"/>
              </a:buClr>
              <a:buSzPts val="2800"/>
              <a:buFont typeface="Montserrat SemiBold"/>
              <a:buNone/>
              <a:defRPr sz="2800">
                <a:solidFill>
                  <a:schemeClr val="dk1"/>
                </a:solidFill>
                <a:latin typeface="Montserrat SemiBold"/>
                <a:ea typeface="Montserrat SemiBold"/>
                <a:cs typeface="Montserrat SemiBold"/>
                <a:sym typeface="Montserrat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Inter"/>
              <a:buChar char="●"/>
              <a:defRPr sz="1800">
                <a:solidFill>
                  <a:schemeClr val="dk2"/>
                </a:solidFill>
                <a:latin typeface="Inter"/>
                <a:ea typeface="Inter"/>
                <a:cs typeface="Inter"/>
                <a:sym typeface="Inter"/>
              </a:defRPr>
            </a:lvl1pPr>
            <a:lvl2pPr indent="-317500" lvl="1" marL="9144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2pPr>
            <a:lvl3pPr indent="-317500" lvl="2" marL="13716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3pPr>
            <a:lvl4pPr indent="-317500" lvl="3" marL="18288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4pPr>
            <a:lvl5pPr indent="-317500" lvl="4" marL="22860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5pPr>
            <a:lvl6pPr indent="-317500" lvl="5" marL="27432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6pPr>
            <a:lvl7pPr indent="-317500" lvl="6" marL="32004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7pPr>
            <a:lvl8pPr indent="-317500" lvl="7" marL="36576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8pPr>
            <a:lvl9pPr indent="-317500" lvl="8" marL="41148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colab.research.google.com/drive/1KXzN3tHn8kYhpKpbhyu9gSQWqL0GIiAW#scrollTo=B0mHyuoO8pH_" TargetMode="Externa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colab.research.google.com/drive/1KXzN3tHn8kYhpKpbhyu9gSQWqL0GIiAW#scrollTo=NVdief49-Pji" TargetMode="Externa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colab.research.google.com/drive/1KXzN3tHn8kYhpKpbhyu9gSQWqL0GIiAW#scrollTo=PDaNQaOe-Wyq" TargetMode="Externa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colab.research.google.com/drive/1KXzN3tHn8kYhpKpbhyu9gSQWqL0GIiAW#scrollTo=D0kb6oIjjemC&amp;line=14&amp;uniqifier=1" TargetMode="Externa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colab.research.google.com/drive/1KXzN3tHn8kYhpKpbhyu9gSQWqL0GIiAW#scrollTo=DodtPqa78-mD&amp;line=3&amp;uniqifier=1" TargetMode="Externa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colab.research.google.com/drive/1KXzN3tHn8kYhpKpbhyu9gSQWqL0GIiAW#scrollTo=kxuzsmGkBWPX&amp;line=3&amp;uniqifier=1" TargetMode="Externa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colab.research.google.com/drive/1KXzN3tHn8kYhpKpbhyu9gSQWqL0GIiAW#scrollTo=eCOEVhfHT_yX&amp;line=4&amp;uniqifier=1" TargetMode="Externa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colab.research.google.com/drive/1KXzN3tHn8kYhpKpbhyu9gSQWqL0GIiAW#scrollTo=sJQCDzh4VcgM&amp;line=13&amp;uniqifier=1" TargetMode="Externa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colab.research.google.com/drive/1KXzN3tHn8kYhpKpbhyu9gSQWqL0GIiAW#scrollTo=-ESOOss5ZHKx&amp;line=11&amp;uniqifier=1" TargetMode="Externa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colab.research.google.com/drive/1KXzN3tHn8kYhpKpbhyu9gSQWqL0GIiAW#scrollTo=qcKm_6adY7XK&amp;line=12&amp;uniqifier=1" TargetMode="Externa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colab.research.google.com/drive/1KXzN3tHn8kYhpKpbhyu9gSQWqL0GIiAW#scrollTo=DGn1g_VqXiib&amp;line=11&amp;uniqifier=1" TargetMode="Externa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colab.research.google.com/drive/1KXzN3tHn8kYhpKpbhyu9gSQWqL0GIiAW#scrollTo=t15ekWhiszMg&amp;line=6&amp;uniqifier=1" TargetMode="Externa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colab.research.google.com/drive/1KXzN3tHn8kYhpKpbhyu9gSQWqL0GIiAW#scrollTo=tb7Gqa-gL6cU&amp;line=40&amp;uniqifier=1" TargetMode="Externa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colab.research.google.com/drive/1KXzN3tHn8kYhpKpbhyu9gSQWqL0GIiAW#scrollTo=6czZfHn3Uxxy&amp;line=37&amp;uniqifier=1" TargetMode="Externa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colab.research.google.com/drive/1KXzN3tHn8kYhpKpbhyu9gSQWqL0GIiAW#scrollTo=LdtnbP-3nJod&amp;line=3&amp;uniqifier=1" TargetMode="Externa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colab.research.google.com/drive/1KXzN3tHn8kYhpKpbhyu9gSQWqL0GIiAW#scrollTo=P1dNq5uTuQMb&amp;line=10&amp;uniqifier=1" TargetMode="Externa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colab.research.google.com/drive/1KXzN3tHn8kYhpKpbhyu9gSQWqL0GIiAW#scrollTo=NQJ4LzOCaEWz&amp;line=5&amp;uniqifier=1" TargetMode="Externa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colab.research.google.com/drive/1KXzN3tHn8kYhpKpbhyu9gSQWqL0GIiAW#scrollTo=e8Bynw6NpDDT&amp;line=10&amp;uniqifier=1" TargetMode="Externa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colab.research.google.com/drive/1KXzN3tHn8kYhpKpbhyu9gSQWqL0GIiAW#scrollTo=PBphLj3oirrX&amp;line=20&amp;uniqifier=1" TargetMode="Externa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colab.research.google.com/drive/1KXzN3tHn8kYhpKpbhyu9gSQWqL0GIiAW#scrollTo=e8Bynw6NpDDT&amp;line=10&amp;uniqifier=1" TargetMode="Externa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colab.research.google.com/drive/1KXzN3tHn8kYhpKpbhyu9gSQWqL0GIiAW#scrollTo=LYcortuiR7y3&amp;line=32&amp;uniqifier=1" TargetMode="Externa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colab.research.google.com/drive/1KXzN3tHn8kYhpKpbhyu9gSQWqL0GIiAW#scrollTo=-zYWNf-BRSLn&amp;line=36&amp;uniqifier=1" TargetMode="Externa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s://drawsql.app/teams/olga-spec/diagrams/final-projec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colab.research.google.com/drive/1KXzN3tHn8kYhpKpbhyu9gSQWqL0GIiAW#scrollTo=WMYm0EYI9sfT"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3"/>
          <p:cNvSpPr/>
          <p:nvPr/>
        </p:nvSpPr>
        <p:spPr>
          <a:xfrm>
            <a:off x="-964550" y="1265975"/>
            <a:ext cx="7245900" cy="35346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grpSp>
        <p:nvGrpSpPr>
          <p:cNvPr id="66" name="Google Shape;66;p13"/>
          <p:cNvGrpSpPr/>
          <p:nvPr/>
        </p:nvGrpSpPr>
        <p:grpSpPr>
          <a:xfrm>
            <a:off x="478524" y="1785100"/>
            <a:ext cx="955726" cy="316050"/>
            <a:chOff x="399512" y="1956725"/>
            <a:chExt cx="1042800" cy="316050"/>
          </a:xfrm>
        </p:grpSpPr>
        <p:sp>
          <p:nvSpPr>
            <p:cNvPr id="67" name="Google Shape;67;p13"/>
            <p:cNvSpPr/>
            <p:nvPr/>
          </p:nvSpPr>
          <p:spPr>
            <a:xfrm>
              <a:off x="399512" y="1963775"/>
              <a:ext cx="1042800" cy="309000"/>
            </a:xfrm>
            <a:prstGeom prst="roundRect">
              <a:avLst>
                <a:gd fmla="val 2162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8" name="Google Shape;68;p13"/>
            <p:cNvSpPr txBox="1"/>
            <p:nvPr/>
          </p:nvSpPr>
          <p:spPr>
            <a:xfrm>
              <a:off x="466998" y="1956725"/>
              <a:ext cx="903600" cy="30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Inter Light"/>
                  <a:ea typeface="Inter Light"/>
                  <a:cs typeface="Inter Light"/>
                  <a:sym typeface="Inter Light"/>
                </a:rPr>
                <a:t>15.09.24</a:t>
              </a:r>
              <a:endParaRPr sz="900">
                <a:solidFill>
                  <a:schemeClr val="dk1"/>
                </a:solidFill>
                <a:latin typeface="Inter Light"/>
                <a:ea typeface="Inter Light"/>
                <a:cs typeface="Inter Light"/>
                <a:sym typeface="Inter Light"/>
              </a:endParaRPr>
            </a:p>
          </p:txBody>
        </p:sp>
      </p:grpSp>
      <p:pic>
        <p:nvPicPr>
          <p:cNvPr id="69" name="Google Shape;69;p13"/>
          <p:cNvPicPr preferRelativeResize="0"/>
          <p:nvPr/>
        </p:nvPicPr>
        <p:blipFill>
          <a:blip r:embed="rId3">
            <a:alphaModFix/>
          </a:blip>
          <a:stretch>
            <a:fillRect/>
          </a:stretch>
        </p:blipFill>
        <p:spPr>
          <a:xfrm>
            <a:off x="3707025" y="0"/>
            <a:ext cx="5436974" cy="5143499"/>
          </a:xfrm>
          <a:prstGeom prst="rect">
            <a:avLst/>
          </a:prstGeom>
          <a:noFill/>
          <a:ln>
            <a:noFill/>
          </a:ln>
        </p:spPr>
      </p:pic>
      <p:sp>
        <p:nvSpPr>
          <p:cNvPr id="70" name="Google Shape;70;p13"/>
          <p:cNvSpPr txBox="1"/>
          <p:nvPr/>
        </p:nvSpPr>
        <p:spPr>
          <a:xfrm>
            <a:off x="342900" y="2352200"/>
            <a:ext cx="5938500" cy="1477800"/>
          </a:xfrm>
          <a:prstGeom prst="rect">
            <a:avLst/>
          </a:prstGeom>
          <a:noFill/>
          <a:ln>
            <a:noFill/>
          </a:ln>
        </p:spPr>
        <p:txBody>
          <a:bodyPr anchorCtr="0" anchor="t" bIns="91425" lIns="91425" spcFirstLastPara="1" rIns="91425" wrap="square" tIns="91425">
            <a:noAutofit/>
          </a:bodyPr>
          <a:lstStyle/>
          <a:p>
            <a:pPr indent="0" lvl="0" marL="0" rtl="0" algn="l">
              <a:lnSpc>
                <a:spcPct val="100012"/>
              </a:lnSpc>
              <a:spcBef>
                <a:spcPts val="0"/>
              </a:spcBef>
              <a:spcAft>
                <a:spcPts val="0"/>
              </a:spcAft>
              <a:buNone/>
            </a:pPr>
            <a:r>
              <a:rPr lang="en" sz="3500">
                <a:solidFill>
                  <a:srgbClr val="141414"/>
                </a:solidFill>
                <a:latin typeface="Montserrat SemiBold"/>
                <a:ea typeface="Montserrat SemiBold"/>
                <a:cs typeface="Montserrat SemiBold"/>
                <a:sym typeface="Montserrat SemiBold"/>
              </a:rPr>
              <a:t>Final Project</a:t>
            </a:r>
            <a:endParaRPr sz="1200">
              <a:solidFill>
                <a:schemeClr val="dk2"/>
              </a:solidFill>
              <a:latin typeface="Montserrat SemiBold"/>
              <a:ea typeface="Montserrat SemiBold"/>
              <a:cs typeface="Montserrat SemiBold"/>
              <a:sym typeface="Montserrat SemiBold"/>
            </a:endParaRPr>
          </a:p>
        </p:txBody>
      </p:sp>
      <p:sp>
        <p:nvSpPr>
          <p:cNvPr id="71" name="Google Shape;71;p13"/>
          <p:cNvSpPr txBox="1"/>
          <p:nvPr/>
        </p:nvSpPr>
        <p:spPr>
          <a:xfrm>
            <a:off x="342900" y="3762000"/>
            <a:ext cx="5215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Inter"/>
                <a:ea typeface="Inter"/>
                <a:cs typeface="Inter"/>
                <a:sym typeface="Inter"/>
              </a:rPr>
              <a:t>Data Analysis for </a:t>
            </a:r>
            <a:endParaRPr sz="1800">
              <a:solidFill>
                <a:schemeClr val="dk1"/>
              </a:solidFill>
              <a:latin typeface="Inter"/>
              <a:ea typeface="Inter"/>
              <a:cs typeface="Inter"/>
              <a:sym typeface="Inter"/>
            </a:endParaRPr>
          </a:p>
          <a:p>
            <a:pPr indent="0" lvl="0" marL="0" rtl="0" algn="l">
              <a:spcBef>
                <a:spcPts val="0"/>
              </a:spcBef>
              <a:spcAft>
                <a:spcPts val="0"/>
              </a:spcAft>
              <a:buNone/>
            </a:pPr>
            <a:r>
              <a:rPr lang="en" sz="1800">
                <a:solidFill>
                  <a:schemeClr val="dk1"/>
                </a:solidFill>
                <a:latin typeface="Inter"/>
                <a:ea typeface="Inter"/>
                <a:cs typeface="Inter"/>
                <a:sym typeface="Inter"/>
              </a:rPr>
              <a:t>Education</a:t>
            </a:r>
            <a:r>
              <a:rPr lang="en" sz="1800">
                <a:solidFill>
                  <a:schemeClr val="dk1"/>
                </a:solidFill>
                <a:latin typeface="Inter"/>
                <a:ea typeface="Inter"/>
                <a:cs typeface="Inter"/>
                <a:sym typeface="Inter"/>
              </a:rPr>
              <a:t> Company</a:t>
            </a:r>
            <a:endParaRPr sz="1800">
              <a:solidFill>
                <a:schemeClr val="dk1"/>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146" name="Google Shape;146;p22"/>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rtl="0" algn="l">
              <a:lnSpc>
                <a:spcPct val="100012"/>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Contacts</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147" name="Google Shape;147;p22"/>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148" name="Google Shape;148;p22"/>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149" name="Google Shape;149;p22"/>
          <p:cNvSpPr txBox="1"/>
          <p:nvPr/>
        </p:nvSpPr>
        <p:spPr>
          <a:xfrm>
            <a:off x="5362575" y="790750"/>
            <a:ext cx="3438600" cy="4009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a:t>Transformations of the Contacts Table:</a:t>
            </a:r>
            <a:endParaRPr b="1"/>
          </a:p>
          <a:p>
            <a:pPr indent="-317500" lvl="0" marL="457200" rtl="0" algn="l">
              <a:lnSpc>
                <a:spcPct val="115000"/>
              </a:lnSpc>
              <a:spcBef>
                <a:spcPts val="1200"/>
              </a:spcBef>
              <a:spcAft>
                <a:spcPts val="0"/>
              </a:spcAft>
              <a:buSzPts val="1400"/>
              <a:buChar char="●"/>
            </a:pPr>
            <a:r>
              <a:rPr lang="en"/>
              <a:t>Data types changed.</a:t>
            </a:r>
            <a:endParaRPr/>
          </a:p>
          <a:p>
            <a:pPr indent="-317500" lvl="0" marL="457200" rtl="0" algn="l">
              <a:lnSpc>
                <a:spcPct val="115000"/>
              </a:lnSpc>
              <a:spcBef>
                <a:spcPts val="0"/>
              </a:spcBef>
              <a:spcAft>
                <a:spcPts val="0"/>
              </a:spcAft>
              <a:buSzPts val="1400"/>
              <a:buChar char="●"/>
            </a:pPr>
            <a:r>
              <a:rPr lang="en"/>
              <a:t>None missing.</a:t>
            </a:r>
            <a:endParaRPr/>
          </a:p>
        </p:txBody>
      </p:sp>
      <p:sp>
        <p:nvSpPr>
          <p:cNvPr id="150" name="Google Shape;150;p22"/>
          <p:cNvSpPr txBox="1"/>
          <p:nvPr/>
        </p:nvSpPr>
        <p:spPr>
          <a:xfrm>
            <a:off x="385675" y="4443475"/>
            <a:ext cx="8801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u="sng">
                <a:solidFill>
                  <a:schemeClr val="hlink"/>
                </a:solidFill>
                <a:hlinkClick r:id="rId3"/>
              </a:rPr>
              <a:t>Colab</a:t>
            </a:r>
            <a:endParaRPr sz="900"/>
          </a:p>
        </p:txBody>
      </p:sp>
      <p:pic>
        <p:nvPicPr>
          <p:cNvPr id="151" name="Google Shape;151;p22"/>
          <p:cNvPicPr preferRelativeResize="0"/>
          <p:nvPr/>
        </p:nvPicPr>
        <p:blipFill>
          <a:blip r:embed="rId4">
            <a:alphaModFix/>
          </a:blip>
          <a:stretch>
            <a:fillRect/>
          </a:stretch>
        </p:blipFill>
        <p:spPr>
          <a:xfrm>
            <a:off x="342888" y="1652650"/>
            <a:ext cx="5019675" cy="2286000"/>
          </a:xfrm>
          <a:prstGeom prst="rect">
            <a:avLst/>
          </a:prstGeom>
          <a:solidFill>
            <a:srgbClr val="FFFFFF">
              <a:alpha val="45000"/>
            </a:srgbClr>
          </a:solid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157" name="Google Shape;157;p23"/>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rtl="0" algn="l">
              <a:lnSpc>
                <a:spcPct val="100012"/>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Deals</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158" name="Google Shape;158;p23"/>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159" name="Google Shape;159;p23"/>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160" name="Google Shape;160;p23"/>
          <p:cNvSpPr txBox="1"/>
          <p:nvPr/>
        </p:nvSpPr>
        <p:spPr>
          <a:xfrm>
            <a:off x="342900" y="790750"/>
            <a:ext cx="4596600" cy="4009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a:t>Transformations of the Deals Table:</a:t>
            </a:r>
            <a:endParaRPr b="1"/>
          </a:p>
          <a:p>
            <a:pPr indent="-317500" lvl="0" marL="457200" rtl="0" algn="l">
              <a:lnSpc>
                <a:spcPct val="115000"/>
              </a:lnSpc>
              <a:spcBef>
                <a:spcPts val="1200"/>
              </a:spcBef>
              <a:spcAft>
                <a:spcPts val="0"/>
              </a:spcAft>
              <a:buSzPts val="1400"/>
              <a:buChar char="●"/>
            </a:pPr>
            <a:r>
              <a:rPr lang="en"/>
              <a:t>Missing values filled in.</a:t>
            </a:r>
            <a:endParaRPr/>
          </a:p>
          <a:p>
            <a:pPr indent="-317500" lvl="0" marL="457200" rtl="0" algn="l">
              <a:lnSpc>
                <a:spcPct val="115000"/>
              </a:lnSpc>
              <a:spcBef>
                <a:spcPts val="0"/>
              </a:spcBef>
              <a:spcAft>
                <a:spcPts val="0"/>
              </a:spcAft>
              <a:buSzPts val="1400"/>
              <a:buChar char="●"/>
            </a:pPr>
            <a:r>
              <a:rPr lang="en"/>
              <a:t>Data types changed.</a:t>
            </a:r>
            <a:endParaRPr/>
          </a:p>
          <a:p>
            <a:pPr indent="-317500" lvl="0" marL="457200" rtl="0" algn="l">
              <a:lnSpc>
                <a:spcPct val="115000"/>
              </a:lnSpc>
              <a:spcBef>
                <a:spcPts val="0"/>
              </a:spcBef>
              <a:spcAft>
                <a:spcPts val="0"/>
              </a:spcAft>
              <a:buSzPts val="1400"/>
              <a:buChar char="●"/>
            </a:pPr>
            <a:r>
              <a:rPr lang="en"/>
              <a:t>The content of the Level of Deutsch column transformed into 8 possible values.</a:t>
            </a:r>
            <a:endParaRPr/>
          </a:p>
        </p:txBody>
      </p:sp>
      <p:sp>
        <p:nvSpPr>
          <p:cNvPr id="161" name="Google Shape;161;p23"/>
          <p:cNvSpPr txBox="1"/>
          <p:nvPr/>
        </p:nvSpPr>
        <p:spPr>
          <a:xfrm>
            <a:off x="385675" y="4443475"/>
            <a:ext cx="8801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u="sng">
                <a:solidFill>
                  <a:schemeClr val="hlink"/>
                </a:solidFill>
                <a:hlinkClick r:id="rId3"/>
              </a:rPr>
              <a:t>Colab</a:t>
            </a:r>
            <a:endParaRPr sz="900"/>
          </a:p>
        </p:txBody>
      </p:sp>
      <p:pic>
        <p:nvPicPr>
          <p:cNvPr id="162" name="Google Shape;162;p23"/>
          <p:cNvPicPr preferRelativeResize="0"/>
          <p:nvPr/>
        </p:nvPicPr>
        <p:blipFill>
          <a:blip r:embed="rId4">
            <a:alphaModFix/>
          </a:blip>
          <a:stretch>
            <a:fillRect/>
          </a:stretch>
        </p:blipFill>
        <p:spPr>
          <a:xfrm>
            <a:off x="4939375" y="790750"/>
            <a:ext cx="3861725" cy="4009800"/>
          </a:xfrm>
          <a:prstGeom prst="rect">
            <a:avLst/>
          </a:prstGeom>
          <a:solidFill>
            <a:srgbClr val="FFFFFF">
              <a:alpha val="45000"/>
            </a:srgbClr>
          </a:solid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168" name="Google Shape;168;p24"/>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rtl="0" algn="l">
              <a:lnSpc>
                <a:spcPct val="100012"/>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Spend</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169" name="Google Shape;169;p24"/>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170" name="Google Shape;170;p24"/>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171" name="Google Shape;171;p24"/>
          <p:cNvSpPr txBox="1"/>
          <p:nvPr/>
        </p:nvSpPr>
        <p:spPr>
          <a:xfrm>
            <a:off x="5629275" y="790750"/>
            <a:ext cx="3171600" cy="4009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a:t>Transformations of the Spend Table:</a:t>
            </a:r>
            <a:endParaRPr b="1"/>
          </a:p>
          <a:p>
            <a:pPr indent="-317500" lvl="0" marL="457200" rtl="0" algn="l">
              <a:lnSpc>
                <a:spcPct val="115000"/>
              </a:lnSpc>
              <a:spcBef>
                <a:spcPts val="1200"/>
              </a:spcBef>
              <a:spcAft>
                <a:spcPts val="0"/>
              </a:spcAft>
              <a:buSzPts val="1400"/>
              <a:buChar char="●"/>
            </a:pPr>
            <a:r>
              <a:rPr lang="en"/>
              <a:t>Missing values filled in.</a:t>
            </a:r>
            <a:endParaRPr/>
          </a:p>
          <a:p>
            <a:pPr indent="-317500" lvl="0" marL="457200" rtl="0" algn="l">
              <a:lnSpc>
                <a:spcPct val="115000"/>
              </a:lnSpc>
              <a:spcBef>
                <a:spcPts val="0"/>
              </a:spcBef>
              <a:spcAft>
                <a:spcPts val="0"/>
              </a:spcAft>
              <a:buSzPts val="1400"/>
              <a:buChar char="●"/>
            </a:pPr>
            <a:r>
              <a:rPr lang="en"/>
              <a:t>Data types changed.</a:t>
            </a:r>
            <a:endParaRPr/>
          </a:p>
          <a:p>
            <a:pPr indent="-317500" lvl="0" marL="457200" rtl="0" algn="l">
              <a:lnSpc>
                <a:spcPct val="115000"/>
              </a:lnSpc>
              <a:spcBef>
                <a:spcPts val="0"/>
              </a:spcBef>
              <a:spcAft>
                <a:spcPts val="0"/>
              </a:spcAft>
              <a:buSzPts val="1400"/>
              <a:buChar char="●"/>
            </a:pPr>
            <a:r>
              <a:rPr lang="en"/>
              <a:t>Unused columns removed.</a:t>
            </a:r>
            <a:endParaRPr/>
          </a:p>
        </p:txBody>
      </p:sp>
      <p:sp>
        <p:nvSpPr>
          <p:cNvPr id="172" name="Google Shape;172;p24"/>
          <p:cNvSpPr txBox="1"/>
          <p:nvPr/>
        </p:nvSpPr>
        <p:spPr>
          <a:xfrm>
            <a:off x="385675" y="4443475"/>
            <a:ext cx="8801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u="sng">
                <a:solidFill>
                  <a:schemeClr val="hlink"/>
                </a:solidFill>
                <a:hlinkClick r:id="rId3"/>
              </a:rPr>
              <a:t>Colab</a:t>
            </a:r>
            <a:endParaRPr sz="900"/>
          </a:p>
        </p:txBody>
      </p:sp>
      <p:pic>
        <p:nvPicPr>
          <p:cNvPr id="173" name="Google Shape;173;p24"/>
          <p:cNvPicPr preferRelativeResize="0"/>
          <p:nvPr/>
        </p:nvPicPr>
        <p:blipFill>
          <a:blip r:embed="rId4">
            <a:alphaModFix/>
          </a:blip>
          <a:stretch>
            <a:fillRect/>
          </a:stretch>
        </p:blipFill>
        <p:spPr>
          <a:xfrm>
            <a:off x="342888" y="1505000"/>
            <a:ext cx="5286375" cy="2581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179" name="Google Shape;179;p25"/>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rtl="0" algn="l">
              <a:lnSpc>
                <a:spcPct val="100012"/>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Сalls by manager</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180" name="Google Shape;180;p25"/>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181" name="Google Shape;181;p25"/>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182" name="Google Shape;182;p25"/>
          <p:cNvSpPr txBox="1"/>
          <p:nvPr/>
        </p:nvSpPr>
        <p:spPr>
          <a:xfrm>
            <a:off x="343000" y="790750"/>
            <a:ext cx="1953300" cy="4009800"/>
          </a:xfrm>
          <a:prstGeom prst="rect">
            <a:avLst/>
          </a:prstGeom>
          <a:noFill/>
          <a:ln>
            <a:noFill/>
          </a:ln>
        </p:spPr>
        <p:txBody>
          <a:bodyPr anchorCtr="0" anchor="ctr" bIns="91425" lIns="91425" spcFirstLastPara="1" rIns="91425" wrap="square" tIns="91425">
            <a:noAutofit/>
          </a:bodyPr>
          <a:lstStyle/>
          <a:p>
            <a:pPr indent="-317500" lvl="0" marL="457200" rtl="0" algn="l">
              <a:lnSpc>
                <a:spcPct val="100012"/>
              </a:lnSpc>
              <a:spcBef>
                <a:spcPts val="0"/>
              </a:spcBef>
              <a:spcAft>
                <a:spcPts val="0"/>
              </a:spcAft>
              <a:buClr>
                <a:srgbClr val="141414"/>
              </a:buClr>
              <a:buSzPts val="1400"/>
              <a:buFont typeface="Montserrat SemiBold"/>
              <a:buChar char="●"/>
            </a:pPr>
            <a:r>
              <a:rPr lang="en"/>
              <a:t>Absolute Leader: Victor Barnes</a:t>
            </a:r>
            <a:endParaRPr/>
          </a:p>
          <a:p>
            <a:pPr indent="-317500" lvl="0" marL="457200" rtl="0" algn="l">
              <a:lnSpc>
                <a:spcPct val="100012"/>
              </a:lnSpc>
              <a:spcBef>
                <a:spcPts val="0"/>
              </a:spcBef>
              <a:spcAft>
                <a:spcPts val="0"/>
              </a:spcAft>
              <a:buClr>
                <a:srgbClr val="141414"/>
              </a:buClr>
              <a:buSzPts val="1400"/>
              <a:buFont typeface="Montserrat SemiBold"/>
              <a:buChar char="●"/>
            </a:pPr>
            <a:r>
              <a:rPr lang="en"/>
              <a:t>Many managers do not have a large number of calls.</a:t>
            </a:r>
            <a:endParaRPr>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a:solidFill>
                <a:srgbClr val="141414"/>
              </a:solidFill>
              <a:latin typeface="Montserrat SemiBold"/>
              <a:ea typeface="Montserrat SemiBold"/>
              <a:cs typeface="Montserrat SemiBold"/>
              <a:sym typeface="Montserrat SemiBold"/>
            </a:endParaRPr>
          </a:p>
        </p:txBody>
      </p:sp>
      <p:sp>
        <p:nvSpPr>
          <p:cNvPr id="183" name="Google Shape;183;p25"/>
          <p:cNvSpPr txBox="1"/>
          <p:nvPr/>
        </p:nvSpPr>
        <p:spPr>
          <a:xfrm>
            <a:off x="342900" y="4446550"/>
            <a:ext cx="1953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Colab</a:t>
            </a:r>
            <a:endParaRPr sz="1800">
              <a:solidFill>
                <a:schemeClr val="dk2"/>
              </a:solidFill>
              <a:latin typeface="Inter"/>
              <a:ea typeface="Inter"/>
              <a:cs typeface="Inter"/>
              <a:sym typeface="Inter"/>
            </a:endParaRPr>
          </a:p>
        </p:txBody>
      </p:sp>
      <p:pic>
        <p:nvPicPr>
          <p:cNvPr id="184" name="Google Shape;184;p25"/>
          <p:cNvPicPr preferRelativeResize="0"/>
          <p:nvPr/>
        </p:nvPicPr>
        <p:blipFill>
          <a:blip r:embed="rId4">
            <a:alphaModFix/>
          </a:blip>
          <a:stretch>
            <a:fillRect/>
          </a:stretch>
        </p:blipFill>
        <p:spPr>
          <a:xfrm>
            <a:off x="2296200" y="1192075"/>
            <a:ext cx="6504900" cy="3107383"/>
          </a:xfrm>
          <a:prstGeom prst="rect">
            <a:avLst/>
          </a:prstGeom>
          <a:solidFill>
            <a:srgbClr val="FFFFFF">
              <a:alpha val="45000"/>
            </a:srgbClr>
          </a:solid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190" name="Google Shape;190;p26"/>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Scheduled in CRM calls</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191" name="Google Shape;191;p26"/>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192" name="Google Shape;192;p26"/>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193" name="Google Shape;193;p26"/>
          <p:cNvSpPr txBox="1"/>
          <p:nvPr/>
        </p:nvSpPr>
        <p:spPr>
          <a:xfrm>
            <a:off x="4719925" y="790750"/>
            <a:ext cx="4081200" cy="4009800"/>
          </a:xfrm>
          <a:prstGeom prst="rect">
            <a:avLst/>
          </a:prstGeom>
          <a:noFill/>
          <a:ln>
            <a:noFill/>
          </a:ln>
        </p:spPr>
        <p:txBody>
          <a:bodyPr anchorCtr="0" anchor="ctr"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The number of calls scheduled in the CRM system is low.</a:t>
            </a:r>
            <a:endParaRPr/>
          </a:p>
          <a:p>
            <a:pPr indent="-317500" lvl="0" marL="457200" rtl="0" algn="l">
              <a:lnSpc>
                <a:spcPct val="100000"/>
              </a:lnSpc>
              <a:spcBef>
                <a:spcPts val="0"/>
              </a:spcBef>
              <a:spcAft>
                <a:spcPts val="0"/>
              </a:spcAft>
              <a:buSzPts val="1400"/>
              <a:buChar char="●"/>
            </a:pPr>
            <a:r>
              <a:rPr lang="en"/>
              <a:t>This functionality is not in demand.</a:t>
            </a:r>
            <a:endParaRPr>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a:solidFill>
                <a:srgbClr val="141414"/>
              </a:solidFill>
              <a:latin typeface="Montserrat SemiBold"/>
              <a:ea typeface="Montserrat SemiBold"/>
              <a:cs typeface="Montserrat SemiBold"/>
              <a:sym typeface="Montserrat SemiBold"/>
            </a:endParaRPr>
          </a:p>
        </p:txBody>
      </p:sp>
      <p:sp>
        <p:nvSpPr>
          <p:cNvPr id="194" name="Google Shape;194;p26"/>
          <p:cNvSpPr txBox="1"/>
          <p:nvPr/>
        </p:nvSpPr>
        <p:spPr>
          <a:xfrm>
            <a:off x="8227700" y="4446550"/>
            <a:ext cx="573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Colab</a:t>
            </a:r>
            <a:endParaRPr sz="1800">
              <a:solidFill>
                <a:schemeClr val="dk2"/>
              </a:solidFill>
              <a:latin typeface="Inter"/>
              <a:ea typeface="Inter"/>
              <a:cs typeface="Inter"/>
              <a:sym typeface="Inter"/>
            </a:endParaRPr>
          </a:p>
        </p:txBody>
      </p:sp>
      <p:pic>
        <p:nvPicPr>
          <p:cNvPr id="195" name="Google Shape;195;p26"/>
          <p:cNvPicPr preferRelativeResize="0"/>
          <p:nvPr/>
        </p:nvPicPr>
        <p:blipFill>
          <a:blip r:embed="rId4">
            <a:alphaModFix/>
          </a:blip>
          <a:stretch>
            <a:fillRect/>
          </a:stretch>
        </p:blipFill>
        <p:spPr>
          <a:xfrm>
            <a:off x="342900" y="790750"/>
            <a:ext cx="4023839" cy="4009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201" name="Google Shape;201;p27"/>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rtl="0" algn="l">
              <a:lnSpc>
                <a:spcPct val="100012"/>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Manager work periods</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202" name="Google Shape;202;p27"/>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203" name="Google Shape;203;p27"/>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204" name="Google Shape;204;p27"/>
          <p:cNvSpPr txBox="1"/>
          <p:nvPr/>
        </p:nvSpPr>
        <p:spPr>
          <a:xfrm>
            <a:off x="6932375" y="790750"/>
            <a:ext cx="1868700" cy="4009800"/>
          </a:xfrm>
          <a:prstGeom prst="rect">
            <a:avLst/>
          </a:prstGeom>
          <a:noFill/>
          <a:ln>
            <a:noFill/>
          </a:ln>
        </p:spPr>
        <p:txBody>
          <a:bodyPr anchorCtr="0" anchor="ctr" bIns="91425" lIns="91425" spcFirstLastPara="1" rIns="91425" wrap="square" tIns="91425">
            <a:noAutofit/>
          </a:bodyPr>
          <a:lstStyle/>
          <a:p>
            <a:pPr indent="-317500" lvl="0" marL="457200" rtl="0" algn="l">
              <a:lnSpc>
                <a:spcPct val="100012"/>
              </a:lnSpc>
              <a:spcBef>
                <a:spcPts val="0"/>
              </a:spcBef>
              <a:spcAft>
                <a:spcPts val="0"/>
              </a:spcAft>
              <a:buClr>
                <a:srgbClr val="141414"/>
              </a:buClr>
              <a:buSzPts val="1400"/>
              <a:buFont typeface="Montserrat SemiBold"/>
              <a:buChar char="●"/>
            </a:pPr>
            <a:r>
              <a:rPr lang="en"/>
              <a:t>High employee turnover.</a:t>
            </a:r>
            <a:endParaRPr/>
          </a:p>
          <a:p>
            <a:pPr indent="-317500" lvl="0" marL="457200" rtl="0" algn="l">
              <a:lnSpc>
                <a:spcPct val="100012"/>
              </a:lnSpc>
              <a:spcBef>
                <a:spcPts val="0"/>
              </a:spcBef>
              <a:spcAft>
                <a:spcPts val="0"/>
              </a:spcAft>
              <a:buClr>
                <a:srgbClr val="141414"/>
              </a:buClr>
              <a:buSzPts val="1400"/>
              <a:buFont typeface="Montserrat SemiBold"/>
              <a:buChar char="●"/>
            </a:pPr>
            <a:r>
              <a:rPr lang="en"/>
              <a:t>John Doe has been working since the beginning, but his performance is not the highest.</a:t>
            </a:r>
            <a:endParaRPr>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a:solidFill>
                <a:srgbClr val="141414"/>
              </a:solidFill>
              <a:latin typeface="Montserrat SemiBold"/>
              <a:ea typeface="Montserrat SemiBold"/>
              <a:cs typeface="Montserrat SemiBold"/>
              <a:sym typeface="Montserrat SemiBold"/>
            </a:endParaRPr>
          </a:p>
        </p:txBody>
      </p:sp>
      <p:sp>
        <p:nvSpPr>
          <p:cNvPr id="205" name="Google Shape;205;p27"/>
          <p:cNvSpPr txBox="1"/>
          <p:nvPr/>
        </p:nvSpPr>
        <p:spPr>
          <a:xfrm>
            <a:off x="8246625" y="4446525"/>
            <a:ext cx="554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Colab</a:t>
            </a:r>
            <a:endParaRPr sz="1800">
              <a:solidFill>
                <a:schemeClr val="dk2"/>
              </a:solidFill>
              <a:latin typeface="Inter"/>
              <a:ea typeface="Inter"/>
              <a:cs typeface="Inter"/>
              <a:sym typeface="Inter"/>
            </a:endParaRPr>
          </a:p>
        </p:txBody>
      </p:sp>
      <p:pic>
        <p:nvPicPr>
          <p:cNvPr id="206" name="Google Shape;206;p27"/>
          <p:cNvPicPr preferRelativeResize="0"/>
          <p:nvPr/>
        </p:nvPicPr>
        <p:blipFill>
          <a:blip r:embed="rId4">
            <a:alphaModFix/>
          </a:blip>
          <a:stretch>
            <a:fillRect/>
          </a:stretch>
        </p:blipFill>
        <p:spPr>
          <a:xfrm>
            <a:off x="342910" y="790725"/>
            <a:ext cx="6766914" cy="4009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212" name="Google Shape;212;p28"/>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Distribution of quality for all deals</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213" name="Google Shape;213;p28"/>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214" name="Google Shape;214;p28"/>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215" name="Google Shape;215;p28"/>
          <p:cNvSpPr txBox="1"/>
          <p:nvPr/>
        </p:nvSpPr>
        <p:spPr>
          <a:xfrm>
            <a:off x="342900" y="790750"/>
            <a:ext cx="3525900" cy="4009800"/>
          </a:xfrm>
          <a:prstGeom prst="rect">
            <a:avLst/>
          </a:prstGeom>
          <a:noFill/>
          <a:ln>
            <a:noFill/>
          </a:ln>
        </p:spPr>
        <p:txBody>
          <a:bodyPr anchorCtr="0" anchor="ctr" bIns="91425" lIns="91425" spcFirstLastPara="1" rIns="91425" wrap="square" tIns="91425">
            <a:noAutofit/>
          </a:bodyPr>
          <a:lstStyle/>
          <a:p>
            <a:pPr indent="0" lvl="0" marL="457200" rtl="0" algn="l">
              <a:lnSpc>
                <a:spcPct val="100012"/>
              </a:lnSpc>
              <a:spcBef>
                <a:spcPts val="0"/>
              </a:spcBef>
              <a:spcAft>
                <a:spcPts val="0"/>
              </a:spcAft>
              <a:buNone/>
            </a:pPr>
            <a:r>
              <a:rPr lang="en">
                <a:solidFill>
                  <a:srgbClr val="141414"/>
                </a:solidFill>
              </a:rPr>
              <a:t>The quality of deals is mostly below average.</a:t>
            </a:r>
            <a:endParaRPr>
              <a:solidFill>
                <a:srgbClr val="141414"/>
              </a:solidFill>
            </a:endParaRPr>
          </a:p>
          <a:p>
            <a:pPr indent="0" lvl="0" marL="0" rtl="0" algn="l">
              <a:lnSpc>
                <a:spcPct val="100012"/>
              </a:lnSpc>
              <a:spcBef>
                <a:spcPts val="0"/>
              </a:spcBef>
              <a:spcAft>
                <a:spcPts val="0"/>
              </a:spcAft>
              <a:buNone/>
            </a:pPr>
            <a:r>
              <a:t/>
            </a:r>
            <a:endParaRPr>
              <a:solidFill>
                <a:srgbClr val="141414"/>
              </a:solidFill>
              <a:latin typeface="Montserrat SemiBold"/>
              <a:ea typeface="Montserrat SemiBold"/>
              <a:cs typeface="Montserrat SemiBold"/>
              <a:sym typeface="Montserrat SemiBold"/>
            </a:endParaRPr>
          </a:p>
        </p:txBody>
      </p:sp>
      <p:sp>
        <p:nvSpPr>
          <p:cNvPr id="216" name="Google Shape;216;p28"/>
          <p:cNvSpPr txBox="1"/>
          <p:nvPr/>
        </p:nvSpPr>
        <p:spPr>
          <a:xfrm>
            <a:off x="342900" y="4446550"/>
            <a:ext cx="1953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Colab</a:t>
            </a:r>
            <a:endParaRPr sz="1800">
              <a:solidFill>
                <a:schemeClr val="dk2"/>
              </a:solidFill>
              <a:latin typeface="Inter"/>
              <a:ea typeface="Inter"/>
              <a:cs typeface="Inter"/>
              <a:sym typeface="Inter"/>
            </a:endParaRPr>
          </a:p>
        </p:txBody>
      </p:sp>
      <p:pic>
        <p:nvPicPr>
          <p:cNvPr id="217" name="Google Shape;217;p28"/>
          <p:cNvPicPr preferRelativeResize="0"/>
          <p:nvPr/>
        </p:nvPicPr>
        <p:blipFill>
          <a:blip r:embed="rId4">
            <a:alphaModFix/>
          </a:blip>
          <a:stretch>
            <a:fillRect/>
          </a:stretch>
        </p:blipFill>
        <p:spPr>
          <a:xfrm>
            <a:off x="3911395" y="818075"/>
            <a:ext cx="4889706" cy="3982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223" name="Google Shape;223;p29"/>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D</a:t>
            </a:r>
            <a:r>
              <a:rPr lang="en" sz="2500">
                <a:solidFill>
                  <a:srgbClr val="141414"/>
                </a:solidFill>
                <a:latin typeface="Montserrat SemiBold"/>
                <a:ea typeface="Montserrat SemiBold"/>
                <a:cs typeface="Montserrat SemiBold"/>
                <a:sym typeface="Montserrat SemiBold"/>
              </a:rPr>
              <a:t>eals by status</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224" name="Google Shape;224;p29"/>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225" name="Google Shape;225;p29"/>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226" name="Google Shape;226;p29"/>
          <p:cNvSpPr txBox="1"/>
          <p:nvPr/>
        </p:nvSpPr>
        <p:spPr>
          <a:xfrm>
            <a:off x="342925" y="790750"/>
            <a:ext cx="1953300" cy="4009800"/>
          </a:xfrm>
          <a:prstGeom prst="rect">
            <a:avLst/>
          </a:prstGeom>
          <a:noFill/>
          <a:ln>
            <a:noFill/>
          </a:ln>
        </p:spPr>
        <p:txBody>
          <a:bodyPr anchorCtr="0" anchor="ctr" bIns="91425" lIns="91425" spcFirstLastPara="1" rIns="91425" wrap="square" tIns="91425">
            <a:noAutofit/>
          </a:bodyPr>
          <a:lstStyle/>
          <a:p>
            <a:pPr indent="0" lvl="0" marL="0" rtl="0" algn="l">
              <a:lnSpc>
                <a:spcPct val="100012"/>
              </a:lnSpc>
              <a:spcBef>
                <a:spcPts val="0"/>
              </a:spcBef>
              <a:spcAft>
                <a:spcPts val="0"/>
              </a:spcAft>
              <a:buNone/>
            </a:pPr>
            <a:r>
              <a:rPr lang="en">
                <a:solidFill>
                  <a:srgbClr val="141414"/>
                </a:solidFill>
              </a:rPr>
              <a:t>A large number of lost potential clients.</a:t>
            </a:r>
            <a:endParaRPr>
              <a:solidFill>
                <a:srgbClr val="141414"/>
              </a:solidFill>
            </a:endParaRPr>
          </a:p>
          <a:p>
            <a:pPr indent="0" lvl="0" marL="0" rtl="0" algn="l">
              <a:lnSpc>
                <a:spcPct val="100012"/>
              </a:lnSpc>
              <a:spcBef>
                <a:spcPts val="0"/>
              </a:spcBef>
              <a:spcAft>
                <a:spcPts val="0"/>
              </a:spcAft>
              <a:buNone/>
            </a:pPr>
            <a:r>
              <a:t/>
            </a:r>
            <a:endParaRPr>
              <a:solidFill>
                <a:srgbClr val="141414"/>
              </a:solidFill>
              <a:latin typeface="Montserrat SemiBold"/>
              <a:ea typeface="Montserrat SemiBold"/>
              <a:cs typeface="Montserrat SemiBold"/>
              <a:sym typeface="Montserrat SemiBold"/>
            </a:endParaRPr>
          </a:p>
        </p:txBody>
      </p:sp>
      <p:sp>
        <p:nvSpPr>
          <p:cNvPr id="227" name="Google Shape;227;p29"/>
          <p:cNvSpPr txBox="1"/>
          <p:nvPr/>
        </p:nvSpPr>
        <p:spPr>
          <a:xfrm>
            <a:off x="342900" y="4446550"/>
            <a:ext cx="1953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Colab</a:t>
            </a:r>
            <a:endParaRPr sz="1800">
              <a:solidFill>
                <a:schemeClr val="dk2"/>
              </a:solidFill>
              <a:latin typeface="Inter"/>
              <a:ea typeface="Inter"/>
              <a:cs typeface="Inter"/>
              <a:sym typeface="Inter"/>
            </a:endParaRPr>
          </a:p>
        </p:txBody>
      </p:sp>
      <p:pic>
        <p:nvPicPr>
          <p:cNvPr id="228" name="Google Shape;228;p29"/>
          <p:cNvPicPr preferRelativeResize="0"/>
          <p:nvPr/>
        </p:nvPicPr>
        <p:blipFill>
          <a:blip r:embed="rId4">
            <a:alphaModFix/>
          </a:blip>
          <a:stretch>
            <a:fillRect/>
          </a:stretch>
        </p:blipFill>
        <p:spPr>
          <a:xfrm>
            <a:off x="2252425" y="1080238"/>
            <a:ext cx="6548675" cy="343081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234" name="Google Shape;234;p30"/>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Distribution by source</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235" name="Google Shape;235;p30"/>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236" name="Google Shape;236;p30"/>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237" name="Google Shape;237;p30"/>
          <p:cNvSpPr txBox="1"/>
          <p:nvPr/>
        </p:nvSpPr>
        <p:spPr>
          <a:xfrm>
            <a:off x="342900" y="790750"/>
            <a:ext cx="2032200" cy="4009800"/>
          </a:xfrm>
          <a:prstGeom prst="rect">
            <a:avLst/>
          </a:prstGeom>
          <a:noFill/>
          <a:ln>
            <a:noFill/>
          </a:ln>
        </p:spPr>
        <p:txBody>
          <a:bodyPr anchorCtr="0" anchor="ctr" bIns="91425" lIns="91425" spcFirstLastPara="1" rIns="91425" wrap="square" tIns="91425">
            <a:noAutofit/>
          </a:bodyPr>
          <a:lstStyle/>
          <a:p>
            <a:pPr indent="0" lvl="0" marL="0" rtl="0" algn="l">
              <a:lnSpc>
                <a:spcPct val="100012"/>
              </a:lnSpc>
              <a:spcBef>
                <a:spcPts val="0"/>
              </a:spcBef>
              <a:spcAft>
                <a:spcPts val="0"/>
              </a:spcAft>
              <a:buNone/>
            </a:pPr>
            <a:r>
              <a:rPr lang="en"/>
              <a:t>Facebook, Google, and Organic are the sources generating the most potential clients.</a:t>
            </a:r>
            <a:endParaRPr>
              <a:solidFill>
                <a:srgbClr val="141414"/>
              </a:solidFill>
              <a:latin typeface="Montserrat SemiBold"/>
              <a:ea typeface="Montserrat SemiBold"/>
              <a:cs typeface="Montserrat SemiBold"/>
              <a:sym typeface="Montserrat SemiBold"/>
            </a:endParaRPr>
          </a:p>
        </p:txBody>
      </p:sp>
      <p:sp>
        <p:nvSpPr>
          <p:cNvPr id="238" name="Google Shape;238;p30"/>
          <p:cNvSpPr txBox="1"/>
          <p:nvPr/>
        </p:nvSpPr>
        <p:spPr>
          <a:xfrm>
            <a:off x="342900" y="4446550"/>
            <a:ext cx="1953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Colab</a:t>
            </a:r>
            <a:endParaRPr sz="1800">
              <a:solidFill>
                <a:schemeClr val="dk2"/>
              </a:solidFill>
              <a:latin typeface="Inter"/>
              <a:ea typeface="Inter"/>
              <a:cs typeface="Inter"/>
              <a:sym typeface="Inter"/>
            </a:endParaRPr>
          </a:p>
        </p:txBody>
      </p:sp>
      <p:pic>
        <p:nvPicPr>
          <p:cNvPr id="239" name="Google Shape;239;p30"/>
          <p:cNvPicPr preferRelativeResize="0"/>
          <p:nvPr/>
        </p:nvPicPr>
        <p:blipFill>
          <a:blip r:embed="rId4">
            <a:alphaModFix/>
          </a:blip>
          <a:stretch>
            <a:fillRect/>
          </a:stretch>
        </p:blipFill>
        <p:spPr>
          <a:xfrm>
            <a:off x="2418650" y="1134425"/>
            <a:ext cx="6382449" cy="3322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245" name="Google Shape;245;p31"/>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Deals by product</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246" name="Google Shape;246;p31"/>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247" name="Google Shape;247;p31"/>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248" name="Google Shape;248;p31"/>
          <p:cNvSpPr txBox="1"/>
          <p:nvPr/>
        </p:nvSpPr>
        <p:spPr>
          <a:xfrm>
            <a:off x="342900" y="790750"/>
            <a:ext cx="2531700" cy="40098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rgbClr val="141414"/>
              </a:buClr>
              <a:buSzPts val="1400"/>
              <a:buFont typeface="Montserrat SemiBold"/>
              <a:buChar char="●"/>
            </a:pPr>
            <a:r>
              <a:rPr lang="en"/>
              <a:t>The Digital Marketing course is a leader.</a:t>
            </a:r>
            <a:endParaRPr/>
          </a:p>
          <a:p>
            <a:pPr indent="-317500" lvl="0" marL="457200" rtl="0" algn="l">
              <a:lnSpc>
                <a:spcPct val="100000"/>
              </a:lnSpc>
              <a:spcBef>
                <a:spcPts val="0"/>
              </a:spcBef>
              <a:spcAft>
                <a:spcPts val="0"/>
              </a:spcAft>
              <a:buClr>
                <a:srgbClr val="141414"/>
              </a:buClr>
              <a:buSzPts val="1400"/>
              <a:buFont typeface="Montserrat SemiBold"/>
              <a:buChar char="●"/>
            </a:pPr>
            <a:r>
              <a:rPr lang="en"/>
              <a:t>The Data Analytics course is not in demand.</a:t>
            </a:r>
            <a:endParaRPr>
              <a:solidFill>
                <a:srgbClr val="141414"/>
              </a:solidFill>
              <a:latin typeface="Montserrat SemiBold"/>
              <a:ea typeface="Montserrat SemiBold"/>
              <a:cs typeface="Montserrat SemiBold"/>
              <a:sym typeface="Montserrat SemiBold"/>
            </a:endParaRPr>
          </a:p>
        </p:txBody>
      </p:sp>
      <p:sp>
        <p:nvSpPr>
          <p:cNvPr id="249" name="Google Shape;249;p31"/>
          <p:cNvSpPr txBox="1"/>
          <p:nvPr/>
        </p:nvSpPr>
        <p:spPr>
          <a:xfrm>
            <a:off x="342900" y="4446550"/>
            <a:ext cx="1953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Colab</a:t>
            </a:r>
            <a:endParaRPr sz="1800">
              <a:solidFill>
                <a:schemeClr val="dk2"/>
              </a:solidFill>
              <a:latin typeface="Inter"/>
              <a:ea typeface="Inter"/>
              <a:cs typeface="Inter"/>
              <a:sym typeface="Inter"/>
            </a:endParaRPr>
          </a:p>
        </p:txBody>
      </p:sp>
      <p:pic>
        <p:nvPicPr>
          <p:cNvPr id="250" name="Google Shape;250;p31"/>
          <p:cNvPicPr preferRelativeResize="0"/>
          <p:nvPr/>
        </p:nvPicPr>
        <p:blipFill>
          <a:blip r:embed="rId4">
            <a:alphaModFix/>
          </a:blip>
          <a:stretch>
            <a:fillRect/>
          </a:stretch>
        </p:blipFill>
        <p:spPr>
          <a:xfrm>
            <a:off x="2874650" y="1256653"/>
            <a:ext cx="5926450" cy="3078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p:nvPr/>
        </p:nvSpPr>
        <p:spPr>
          <a:xfrm>
            <a:off x="1148400" y="1049200"/>
            <a:ext cx="6847200" cy="34425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grpSp>
        <p:nvGrpSpPr>
          <p:cNvPr id="77" name="Google Shape;77;p14"/>
          <p:cNvGrpSpPr/>
          <p:nvPr/>
        </p:nvGrpSpPr>
        <p:grpSpPr>
          <a:xfrm>
            <a:off x="1647913" y="1596475"/>
            <a:ext cx="1190669" cy="316050"/>
            <a:chOff x="399512" y="1956725"/>
            <a:chExt cx="1042800" cy="316050"/>
          </a:xfrm>
        </p:grpSpPr>
        <p:sp>
          <p:nvSpPr>
            <p:cNvPr id="78" name="Google Shape;78;p14"/>
            <p:cNvSpPr/>
            <p:nvPr/>
          </p:nvSpPr>
          <p:spPr>
            <a:xfrm>
              <a:off x="399512" y="1963775"/>
              <a:ext cx="1042800" cy="309000"/>
            </a:xfrm>
            <a:prstGeom prst="roundRect">
              <a:avLst>
                <a:gd fmla="val 2162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9" name="Google Shape;79;p14"/>
            <p:cNvSpPr txBox="1"/>
            <p:nvPr/>
          </p:nvSpPr>
          <p:spPr>
            <a:xfrm>
              <a:off x="466998" y="1956725"/>
              <a:ext cx="903600" cy="30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solidFill>
                  <a:schemeClr val="dk1"/>
                </a:solidFill>
                <a:latin typeface="Inter Light"/>
                <a:ea typeface="Inter Light"/>
                <a:cs typeface="Inter Light"/>
                <a:sym typeface="Inter Light"/>
              </a:endParaRPr>
            </a:p>
          </p:txBody>
        </p:sp>
      </p:grpSp>
      <p:sp>
        <p:nvSpPr>
          <p:cNvPr id="80" name="Google Shape;80;p14"/>
          <p:cNvSpPr/>
          <p:nvPr/>
        </p:nvSpPr>
        <p:spPr>
          <a:xfrm>
            <a:off x="4427350" y="2531175"/>
            <a:ext cx="2249100" cy="291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1" name="Google Shape;81;p14"/>
          <p:cNvSpPr txBox="1"/>
          <p:nvPr/>
        </p:nvSpPr>
        <p:spPr>
          <a:xfrm>
            <a:off x="1647925" y="2107000"/>
            <a:ext cx="5938500" cy="1477800"/>
          </a:xfrm>
          <a:prstGeom prst="rect">
            <a:avLst/>
          </a:prstGeom>
          <a:noFill/>
          <a:ln>
            <a:noFill/>
          </a:ln>
        </p:spPr>
        <p:txBody>
          <a:bodyPr anchorCtr="0" anchor="t" bIns="91425" lIns="91425" spcFirstLastPara="1" rIns="91425" wrap="square" tIns="91425">
            <a:noAutofit/>
          </a:bodyPr>
          <a:lstStyle/>
          <a:p>
            <a:pPr indent="0" lvl="0" marL="0" rtl="0" algn="l">
              <a:lnSpc>
                <a:spcPct val="100012"/>
              </a:lnSpc>
              <a:spcBef>
                <a:spcPts val="0"/>
              </a:spcBef>
              <a:spcAft>
                <a:spcPts val="0"/>
              </a:spcAft>
              <a:buNone/>
            </a:pPr>
            <a:r>
              <a:rPr lang="en" sz="4100">
                <a:solidFill>
                  <a:srgbClr val="141414"/>
                </a:solidFill>
                <a:latin typeface="Montserrat SemiBold"/>
                <a:ea typeface="Montserrat SemiBold"/>
                <a:cs typeface="Montserrat SemiBold"/>
                <a:sym typeface="Montserrat SemiBold"/>
              </a:rPr>
              <a:t>Task &amp; General information</a:t>
            </a:r>
            <a:endParaRPr sz="1800">
              <a:solidFill>
                <a:schemeClr val="dk2"/>
              </a:solidFill>
              <a:latin typeface="Montserrat SemiBold"/>
              <a:ea typeface="Montserrat SemiBold"/>
              <a:cs typeface="Montserrat SemiBold"/>
              <a:sym typeface="Montserrat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256" name="Google Shape;256;p32"/>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Deals by </a:t>
            </a:r>
            <a:r>
              <a:rPr lang="en" sz="2500">
                <a:solidFill>
                  <a:srgbClr val="141414"/>
                </a:solidFill>
                <a:latin typeface="Montserrat SemiBold"/>
                <a:ea typeface="Montserrat SemiBold"/>
                <a:cs typeface="Montserrat SemiBold"/>
                <a:sym typeface="Montserrat SemiBold"/>
              </a:rPr>
              <a:t>Level of Deutsch</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257" name="Google Shape;257;p32"/>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258" name="Google Shape;258;p32"/>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259" name="Google Shape;259;p32"/>
          <p:cNvSpPr txBox="1"/>
          <p:nvPr/>
        </p:nvSpPr>
        <p:spPr>
          <a:xfrm>
            <a:off x="6365075" y="743475"/>
            <a:ext cx="2436000" cy="400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141414"/>
                </a:solidFill>
              </a:rPr>
              <a:t>The average level of German language proficiency predominates.</a:t>
            </a:r>
            <a:endParaRPr>
              <a:solidFill>
                <a:srgbClr val="141414"/>
              </a:solidFill>
            </a:endParaRPr>
          </a:p>
        </p:txBody>
      </p:sp>
      <p:sp>
        <p:nvSpPr>
          <p:cNvPr id="260" name="Google Shape;260;p32"/>
          <p:cNvSpPr txBox="1"/>
          <p:nvPr/>
        </p:nvSpPr>
        <p:spPr>
          <a:xfrm>
            <a:off x="8218250" y="4446550"/>
            <a:ext cx="582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Colab</a:t>
            </a:r>
            <a:endParaRPr sz="1800">
              <a:solidFill>
                <a:schemeClr val="dk2"/>
              </a:solidFill>
              <a:latin typeface="Inter"/>
              <a:ea typeface="Inter"/>
              <a:cs typeface="Inter"/>
              <a:sym typeface="Inter"/>
            </a:endParaRPr>
          </a:p>
        </p:txBody>
      </p:sp>
      <p:pic>
        <p:nvPicPr>
          <p:cNvPr id="261" name="Google Shape;261;p32"/>
          <p:cNvPicPr preferRelativeResize="0"/>
          <p:nvPr/>
        </p:nvPicPr>
        <p:blipFill>
          <a:blip r:embed="rId4">
            <a:alphaModFix/>
          </a:blip>
          <a:stretch>
            <a:fillRect/>
          </a:stretch>
        </p:blipFill>
        <p:spPr>
          <a:xfrm>
            <a:off x="342900" y="1353675"/>
            <a:ext cx="6022175" cy="30785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267" name="Google Shape;267;p33"/>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Amount of spends by months</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268" name="Google Shape;268;p33"/>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269" name="Google Shape;269;p33"/>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270" name="Google Shape;270;p33"/>
          <p:cNvSpPr txBox="1"/>
          <p:nvPr/>
        </p:nvSpPr>
        <p:spPr>
          <a:xfrm>
            <a:off x="342900" y="790750"/>
            <a:ext cx="2325300" cy="40098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rgbClr val="141414"/>
              </a:buClr>
              <a:buSzPts val="1400"/>
              <a:buChar char="●"/>
            </a:pPr>
            <a:r>
              <a:rPr lang="en">
                <a:solidFill>
                  <a:srgbClr val="141414"/>
                </a:solidFill>
              </a:rPr>
              <a:t>Since the beginning of operations, spending on marketing has increased.</a:t>
            </a:r>
            <a:endParaRPr>
              <a:solidFill>
                <a:srgbClr val="141414"/>
              </a:solidFill>
            </a:endParaRPr>
          </a:p>
          <a:p>
            <a:pPr indent="-317500" lvl="0" marL="457200" rtl="0" algn="l">
              <a:lnSpc>
                <a:spcPct val="100000"/>
              </a:lnSpc>
              <a:spcBef>
                <a:spcPts val="0"/>
              </a:spcBef>
              <a:spcAft>
                <a:spcPts val="0"/>
              </a:spcAft>
              <a:buClr>
                <a:srgbClr val="141414"/>
              </a:buClr>
              <a:buSzPts val="1400"/>
              <a:buChar char="●"/>
            </a:pPr>
            <a:r>
              <a:rPr lang="en">
                <a:solidFill>
                  <a:srgbClr val="141414"/>
                </a:solidFill>
              </a:rPr>
              <a:t>Since April, expenses have decreased, which may have led to a drop in contracts in May-June.</a:t>
            </a:r>
            <a:endParaRPr>
              <a:solidFill>
                <a:srgbClr val="141414"/>
              </a:solidFill>
            </a:endParaRPr>
          </a:p>
        </p:txBody>
      </p:sp>
      <p:sp>
        <p:nvSpPr>
          <p:cNvPr id="271" name="Google Shape;271;p33"/>
          <p:cNvSpPr txBox="1"/>
          <p:nvPr/>
        </p:nvSpPr>
        <p:spPr>
          <a:xfrm>
            <a:off x="342900" y="4446550"/>
            <a:ext cx="1953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Colab</a:t>
            </a:r>
            <a:endParaRPr sz="1800">
              <a:solidFill>
                <a:schemeClr val="dk2"/>
              </a:solidFill>
              <a:latin typeface="Inter"/>
              <a:ea typeface="Inter"/>
              <a:cs typeface="Inter"/>
              <a:sym typeface="Inter"/>
            </a:endParaRPr>
          </a:p>
        </p:txBody>
      </p:sp>
      <p:pic>
        <p:nvPicPr>
          <p:cNvPr id="272" name="Google Shape;272;p33"/>
          <p:cNvPicPr preferRelativeResize="0"/>
          <p:nvPr/>
        </p:nvPicPr>
        <p:blipFill>
          <a:blip r:embed="rId4">
            <a:alphaModFix/>
          </a:blip>
          <a:stretch>
            <a:fillRect/>
          </a:stretch>
        </p:blipFill>
        <p:spPr>
          <a:xfrm>
            <a:off x="2550200" y="1202125"/>
            <a:ext cx="6250901" cy="31870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4"/>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278" name="Google Shape;278;p34"/>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Comparison of Deals and Calls</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279" name="Google Shape;279;p34"/>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280" name="Google Shape;280;p34"/>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281" name="Google Shape;281;p34"/>
          <p:cNvSpPr txBox="1"/>
          <p:nvPr/>
        </p:nvSpPr>
        <p:spPr>
          <a:xfrm>
            <a:off x="342900" y="790750"/>
            <a:ext cx="1610400" cy="400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141414"/>
                </a:solidFill>
              </a:rPr>
              <a:t>There is a correlation between calls and deals, but there is occasionally a slight delay.</a:t>
            </a:r>
            <a:endParaRPr>
              <a:solidFill>
                <a:srgbClr val="141414"/>
              </a:solidFill>
            </a:endParaRPr>
          </a:p>
        </p:txBody>
      </p:sp>
      <p:sp>
        <p:nvSpPr>
          <p:cNvPr id="282" name="Google Shape;282;p34"/>
          <p:cNvSpPr txBox="1"/>
          <p:nvPr/>
        </p:nvSpPr>
        <p:spPr>
          <a:xfrm>
            <a:off x="342900" y="4446550"/>
            <a:ext cx="1953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Colab</a:t>
            </a:r>
            <a:endParaRPr sz="1800">
              <a:solidFill>
                <a:schemeClr val="dk2"/>
              </a:solidFill>
              <a:latin typeface="Inter"/>
              <a:ea typeface="Inter"/>
              <a:cs typeface="Inter"/>
              <a:sym typeface="Inter"/>
            </a:endParaRPr>
          </a:p>
        </p:txBody>
      </p:sp>
      <p:pic>
        <p:nvPicPr>
          <p:cNvPr id="283" name="Google Shape;283;p34"/>
          <p:cNvPicPr preferRelativeResize="0"/>
          <p:nvPr/>
        </p:nvPicPr>
        <p:blipFill>
          <a:blip r:embed="rId4">
            <a:alphaModFix/>
          </a:blip>
          <a:stretch>
            <a:fillRect/>
          </a:stretch>
        </p:blipFill>
        <p:spPr>
          <a:xfrm>
            <a:off x="1953300" y="1089898"/>
            <a:ext cx="6847799" cy="3411505"/>
          </a:xfrm>
          <a:prstGeom prst="rect">
            <a:avLst/>
          </a:prstGeom>
          <a:solidFill>
            <a:srgbClr val="FFFFFF">
              <a:alpha val="45000"/>
            </a:srgbClr>
          </a:solid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5"/>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289" name="Google Shape;289;p35"/>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Revenue with 7-Day Moving Average</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290" name="Google Shape;290;p35"/>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291" name="Google Shape;291;p35"/>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292" name="Google Shape;292;p35"/>
          <p:cNvSpPr txBox="1"/>
          <p:nvPr/>
        </p:nvSpPr>
        <p:spPr>
          <a:xfrm>
            <a:off x="6261075" y="790750"/>
            <a:ext cx="2540100" cy="40098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rgbClr val="141414"/>
              </a:buClr>
              <a:buSzPts val="1400"/>
              <a:buChar char="●"/>
            </a:pPr>
            <a:r>
              <a:rPr lang="en">
                <a:solidFill>
                  <a:srgbClr val="141414"/>
                </a:solidFill>
              </a:rPr>
              <a:t>The trend is gradually decreasing and stabilizing.</a:t>
            </a:r>
            <a:endParaRPr>
              <a:solidFill>
                <a:srgbClr val="141414"/>
              </a:solidFill>
            </a:endParaRPr>
          </a:p>
          <a:p>
            <a:pPr indent="-317500" lvl="0" marL="457200" rtl="0" algn="l">
              <a:spcBef>
                <a:spcPts val="0"/>
              </a:spcBef>
              <a:spcAft>
                <a:spcPts val="0"/>
              </a:spcAft>
              <a:buClr>
                <a:srgbClr val="141414"/>
              </a:buClr>
              <a:buSzPts val="1400"/>
              <a:buChar char="●"/>
            </a:pPr>
            <a:r>
              <a:rPr lang="en">
                <a:solidFill>
                  <a:srgbClr val="141414"/>
                </a:solidFill>
              </a:rPr>
              <a:t>The peak was in December of last year.</a:t>
            </a:r>
            <a:endParaRPr>
              <a:solidFill>
                <a:srgbClr val="141414"/>
              </a:solidFill>
            </a:endParaRPr>
          </a:p>
          <a:p>
            <a:pPr indent="-317500" lvl="0" marL="457200" rtl="0" algn="l">
              <a:lnSpc>
                <a:spcPct val="100000"/>
              </a:lnSpc>
              <a:spcBef>
                <a:spcPts val="0"/>
              </a:spcBef>
              <a:spcAft>
                <a:spcPts val="0"/>
              </a:spcAft>
              <a:buClr>
                <a:srgbClr val="141414"/>
              </a:buClr>
              <a:buSzPts val="1400"/>
              <a:buChar char="●"/>
            </a:pPr>
            <a:r>
              <a:rPr lang="en">
                <a:solidFill>
                  <a:srgbClr val="141414"/>
                </a:solidFill>
              </a:rPr>
              <a:t>The possible decline is related to partial restrictions on government funding.</a:t>
            </a:r>
            <a:endParaRPr>
              <a:solidFill>
                <a:srgbClr val="141414"/>
              </a:solidFill>
            </a:endParaRPr>
          </a:p>
          <a:p>
            <a:pPr indent="0" lvl="0" marL="0" rtl="0" algn="l">
              <a:lnSpc>
                <a:spcPct val="100000"/>
              </a:lnSpc>
              <a:spcBef>
                <a:spcPts val="0"/>
              </a:spcBef>
              <a:spcAft>
                <a:spcPts val="0"/>
              </a:spcAft>
              <a:buNone/>
            </a:pPr>
            <a:r>
              <a:t/>
            </a:r>
            <a:endParaRPr>
              <a:solidFill>
                <a:srgbClr val="141414"/>
              </a:solidFill>
              <a:latin typeface="Montserrat SemiBold"/>
              <a:ea typeface="Montserrat SemiBold"/>
              <a:cs typeface="Montserrat SemiBold"/>
              <a:sym typeface="Montserrat SemiBold"/>
            </a:endParaRPr>
          </a:p>
        </p:txBody>
      </p:sp>
      <p:sp>
        <p:nvSpPr>
          <p:cNvPr id="293" name="Google Shape;293;p35"/>
          <p:cNvSpPr txBox="1"/>
          <p:nvPr/>
        </p:nvSpPr>
        <p:spPr>
          <a:xfrm>
            <a:off x="8227700" y="4446550"/>
            <a:ext cx="573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Colab</a:t>
            </a:r>
            <a:endParaRPr sz="1800">
              <a:solidFill>
                <a:schemeClr val="dk2"/>
              </a:solidFill>
              <a:latin typeface="Inter"/>
              <a:ea typeface="Inter"/>
              <a:cs typeface="Inter"/>
              <a:sym typeface="Inter"/>
            </a:endParaRPr>
          </a:p>
        </p:txBody>
      </p:sp>
      <p:pic>
        <p:nvPicPr>
          <p:cNvPr id="294" name="Google Shape;294;p35"/>
          <p:cNvPicPr preferRelativeResize="0"/>
          <p:nvPr/>
        </p:nvPicPr>
        <p:blipFill>
          <a:blip r:embed="rId4">
            <a:alphaModFix/>
          </a:blip>
          <a:stretch>
            <a:fillRect/>
          </a:stretch>
        </p:blipFill>
        <p:spPr>
          <a:xfrm>
            <a:off x="342900" y="917269"/>
            <a:ext cx="6035475" cy="3756769"/>
          </a:xfrm>
          <a:prstGeom prst="rect">
            <a:avLst/>
          </a:prstGeom>
          <a:solidFill>
            <a:srgbClr val="FFFFFF">
              <a:alpha val="45000"/>
            </a:srgbClr>
          </a:solid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6"/>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300" name="Google Shape;300;p36"/>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Autocorrelation</a:t>
            </a:r>
            <a:r>
              <a:rPr lang="en" sz="2500">
                <a:solidFill>
                  <a:srgbClr val="141414"/>
                </a:solidFill>
                <a:latin typeface="Montserrat SemiBold"/>
                <a:ea typeface="Montserrat SemiBold"/>
                <a:cs typeface="Montserrat SemiBold"/>
                <a:sym typeface="Montserrat SemiBold"/>
              </a:rPr>
              <a:t> function</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301" name="Google Shape;301;p36"/>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302" name="Google Shape;302;p36"/>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303" name="Google Shape;303;p36"/>
          <p:cNvSpPr txBox="1"/>
          <p:nvPr/>
        </p:nvSpPr>
        <p:spPr>
          <a:xfrm>
            <a:off x="5600700" y="790750"/>
            <a:ext cx="3200400" cy="400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141414"/>
                </a:solidFill>
              </a:rPr>
              <a:t>Very predictable: the closer to the current moment, the more accurate the forecast.</a:t>
            </a:r>
            <a:endParaRPr>
              <a:solidFill>
                <a:srgbClr val="141414"/>
              </a:solidFill>
            </a:endParaRPr>
          </a:p>
          <a:p>
            <a:pPr indent="0" lvl="0" marL="0" rtl="0" algn="l">
              <a:lnSpc>
                <a:spcPct val="100000"/>
              </a:lnSpc>
              <a:spcBef>
                <a:spcPts val="0"/>
              </a:spcBef>
              <a:spcAft>
                <a:spcPts val="0"/>
              </a:spcAft>
              <a:buNone/>
            </a:pPr>
            <a:r>
              <a:t/>
            </a:r>
            <a:endParaRPr>
              <a:solidFill>
                <a:srgbClr val="141414"/>
              </a:solidFill>
              <a:latin typeface="Montserrat SemiBold"/>
              <a:ea typeface="Montserrat SemiBold"/>
              <a:cs typeface="Montserrat SemiBold"/>
              <a:sym typeface="Montserrat SemiBold"/>
            </a:endParaRPr>
          </a:p>
          <a:p>
            <a:pPr indent="0" lvl="0" marL="0" rtl="0" algn="l">
              <a:lnSpc>
                <a:spcPct val="100000"/>
              </a:lnSpc>
              <a:spcBef>
                <a:spcPts val="0"/>
              </a:spcBef>
              <a:spcAft>
                <a:spcPts val="0"/>
              </a:spcAft>
              <a:buNone/>
            </a:pPr>
            <a:r>
              <a:t/>
            </a:r>
            <a:endParaRPr>
              <a:solidFill>
                <a:srgbClr val="141414"/>
              </a:solidFill>
              <a:latin typeface="Montserrat SemiBold"/>
              <a:ea typeface="Montserrat SemiBold"/>
              <a:cs typeface="Montserrat SemiBold"/>
              <a:sym typeface="Montserrat SemiBold"/>
            </a:endParaRPr>
          </a:p>
        </p:txBody>
      </p:sp>
      <p:sp>
        <p:nvSpPr>
          <p:cNvPr id="304" name="Google Shape;304;p36"/>
          <p:cNvSpPr txBox="1"/>
          <p:nvPr/>
        </p:nvSpPr>
        <p:spPr>
          <a:xfrm>
            <a:off x="8227700" y="4446550"/>
            <a:ext cx="573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Colab</a:t>
            </a:r>
            <a:endParaRPr sz="1800">
              <a:solidFill>
                <a:schemeClr val="dk2"/>
              </a:solidFill>
              <a:latin typeface="Inter"/>
              <a:ea typeface="Inter"/>
              <a:cs typeface="Inter"/>
              <a:sym typeface="Inter"/>
            </a:endParaRPr>
          </a:p>
        </p:txBody>
      </p:sp>
      <p:pic>
        <p:nvPicPr>
          <p:cNvPr id="305" name="Google Shape;305;p36"/>
          <p:cNvPicPr preferRelativeResize="0"/>
          <p:nvPr/>
        </p:nvPicPr>
        <p:blipFill>
          <a:blip r:embed="rId4">
            <a:alphaModFix/>
          </a:blip>
          <a:stretch>
            <a:fillRect/>
          </a:stretch>
        </p:blipFill>
        <p:spPr>
          <a:xfrm>
            <a:off x="342900" y="1195450"/>
            <a:ext cx="5257800" cy="3200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7"/>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311" name="Google Shape;311;p37"/>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Total Leads and Conversion Rate by Campaign</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312" name="Google Shape;312;p37"/>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313" name="Google Shape;313;p37"/>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314" name="Google Shape;314;p37"/>
          <p:cNvSpPr txBox="1"/>
          <p:nvPr/>
        </p:nvSpPr>
        <p:spPr>
          <a:xfrm>
            <a:off x="6261075" y="790750"/>
            <a:ext cx="2540100" cy="400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141414"/>
                </a:solidFill>
              </a:rPr>
              <a:t>Marketing campaigns - digital marketing, wide, youtube_shorts have the best overall performance.</a:t>
            </a:r>
            <a:endParaRPr>
              <a:solidFill>
                <a:srgbClr val="141414"/>
              </a:solidFill>
            </a:endParaRPr>
          </a:p>
          <a:p>
            <a:pPr indent="0" lvl="0" marL="0" rtl="0" algn="l">
              <a:lnSpc>
                <a:spcPct val="100000"/>
              </a:lnSpc>
              <a:spcBef>
                <a:spcPts val="0"/>
              </a:spcBef>
              <a:spcAft>
                <a:spcPts val="0"/>
              </a:spcAft>
              <a:buNone/>
            </a:pPr>
            <a:r>
              <a:t/>
            </a:r>
            <a:endParaRPr>
              <a:solidFill>
                <a:srgbClr val="141414"/>
              </a:solidFill>
              <a:latin typeface="Montserrat SemiBold"/>
              <a:ea typeface="Montserrat SemiBold"/>
              <a:cs typeface="Montserrat SemiBold"/>
              <a:sym typeface="Montserrat SemiBold"/>
            </a:endParaRPr>
          </a:p>
          <a:p>
            <a:pPr indent="0" lvl="0" marL="0" rtl="0" algn="l">
              <a:lnSpc>
                <a:spcPct val="100000"/>
              </a:lnSpc>
              <a:spcBef>
                <a:spcPts val="0"/>
              </a:spcBef>
              <a:spcAft>
                <a:spcPts val="0"/>
              </a:spcAft>
              <a:buNone/>
            </a:pPr>
            <a:r>
              <a:t/>
            </a:r>
            <a:endParaRPr>
              <a:solidFill>
                <a:srgbClr val="141414"/>
              </a:solidFill>
              <a:latin typeface="Montserrat SemiBold"/>
              <a:ea typeface="Montserrat SemiBold"/>
              <a:cs typeface="Montserrat SemiBold"/>
              <a:sym typeface="Montserrat SemiBold"/>
            </a:endParaRPr>
          </a:p>
        </p:txBody>
      </p:sp>
      <p:sp>
        <p:nvSpPr>
          <p:cNvPr id="315" name="Google Shape;315;p37"/>
          <p:cNvSpPr txBox="1"/>
          <p:nvPr/>
        </p:nvSpPr>
        <p:spPr>
          <a:xfrm>
            <a:off x="8227700" y="4446550"/>
            <a:ext cx="573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Colab</a:t>
            </a:r>
            <a:endParaRPr sz="1800">
              <a:solidFill>
                <a:schemeClr val="dk2"/>
              </a:solidFill>
              <a:latin typeface="Inter"/>
              <a:ea typeface="Inter"/>
              <a:cs typeface="Inter"/>
              <a:sym typeface="Inter"/>
            </a:endParaRPr>
          </a:p>
        </p:txBody>
      </p:sp>
      <p:pic>
        <p:nvPicPr>
          <p:cNvPr id="316" name="Google Shape;316;p37"/>
          <p:cNvPicPr preferRelativeResize="0"/>
          <p:nvPr/>
        </p:nvPicPr>
        <p:blipFill>
          <a:blip r:embed="rId4">
            <a:alphaModFix/>
          </a:blip>
          <a:stretch>
            <a:fillRect/>
          </a:stretch>
        </p:blipFill>
        <p:spPr>
          <a:xfrm>
            <a:off x="342900" y="777250"/>
            <a:ext cx="5465406" cy="40098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8"/>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322" name="Google Shape;322;p38"/>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Distribution of Quality by Marketing Source</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323" name="Google Shape;323;p38"/>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324" name="Google Shape;324;p38"/>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325" name="Google Shape;325;p38"/>
          <p:cNvSpPr txBox="1"/>
          <p:nvPr/>
        </p:nvSpPr>
        <p:spPr>
          <a:xfrm>
            <a:off x="6563075" y="790750"/>
            <a:ext cx="2238000" cy="400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141414"/>
                </a:solidFill>
              </a:rPr>
              <a:t>The highest quality deals come from clients sourced from Facebook, Google, and Organic sources.</a:t>
            </a:r>
            <a:endParaRPr>
              <a:solidFill>
                <a:srgbClr val="141414"/>
              </a:solidFill>
            </a:endParaRPr>
          </a:p>
        </p:txBody>
      </p:sp>
      <p:sp>
        <p:nvSpPr>
          <p:cNvPr id="326" name="Google Shape;326;p38"/>
          <p:cNvSpPr txBox="1"/>
          <p:nvPr/>
        </p:nvSpPr>
        <p:spPr>
          <a:xfrm>
            <a:off x="8227700" y="4446550"/>
            <a:ext cx="573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Colab</a:t>
            </a:r>
            <a:endParaRPr sz="1800">
              <a:solidFill>
                <a:schemeClr val="dk2"/>
              </a:solidFill>
              <a:latin typeface="Inter"/>
              <a:ea typeface="Inter"/>
              <a:cs typeface="Inter"/>
              <a:sym typeface="Inter"/>
            </a:endParaRPr>
          </a:p>
        </p:txBody>
      </p:sp>
      <p:pic>
        <p:nvPicPr>
          <p:cNvPr id="327" name="Google Shape;327;p38"/>
          <p:cNvPicPr preferRelativeResize="0"/>
          <p:nvPr/>
        </p:nvPicPr>
        <p:blipFill>
          <a:blip r:embed="rId4">
            <a:alphaModFix/>
          </a:blip>
          <a:stretch>
            <a:fillRect/>
          </a:stretch>
        </p:blipFill>
        <p:spPr>
          <a:xfrm>
            <a:off x="342900" y="1393338"/>
            <a:ext cx="6220176" cy="28046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9"/>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333" name="Google Shape;333;p39"/>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Deals by city</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334" name="Google Shape;334;p39"/>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335" name="Google Shape;335;p39"/>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336" name="Google Shape;336;p39"/>
          <p:cNvSpPr txBox="1"/>
          <p:nvPr/>
        </p:nvSpPr>
        <p:spPr>
          <a:xfrm>
            <a:off x="6563075" y="790750"/>
            <a:ext cx="2238000" cy="400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141414"/>
                </a:solidFill>
              </a:rPr>
              <a:t>Berlin is the record holder for the number of users who reached out.</a:t>
            </a:r>
            <a:endParaRPr>
              <a:solidFill>
                <a:srgbClr val="141414"/>
              </a:solidFill>
            </a:endParaRPr>
          </a:p>
        </p:txBody>
      </p:sp>
      <p:sp>
        <p:nvSpPr>
          <p:cNvPr id="337" name="Google Shape;337;p39"/>
          <p:cNvSpPr txBox="1"/>
          <p:nvPr/>
        </p:nvSpPr>
        <p:spPr>
          <a:xfrm>
            <a:off x="8227700" y="4446550"/>
            <a:ext cx="573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Colab</a:t>
            </a:r>
            <a:endParaRPr sz="1800">
              <a:solidFill>
                <a:schemeClr val="dk2"/>
              </a:solidFill>
              <a:latin typeface="Inter"/>
              <a:ea typeface="Inter"/>
              <a:cs typeface="Inter"/>
              <a:sym typeface="Inter"/>
            </a:endParaRPr>
          </a:p>
        </p:txBody>
      </p:sp>
      <p:pic>
        <p:nvPicPr>
          <p:cNvPr id="338" name="Google Shape;338;p39"/>
          <p:cNvPicPr preferRelativeResize="0"/>
          <p:nvPr/>
        </p:nvPicPr>
        <p:blipFill>
          <a:blip r:embed="rId4">
            <a:alphaModFix/>
          </a:blip>
          <a:stretch>
            <a:fillRect/>
          </a:stretch>
        </p:blipFill>
        <p:spPr>
          <a:xfrm>
            <a:off x="342900" y="1103987"/>
            <a:ext cx="6070376" cy="3383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0"/>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344" name="Google Shape;344;p40"/>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Deals by city on map</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345" name="Google Shape;345;p40"/>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346" name="Google Shape;346;p40"/>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347" name="Google Shape;347;p40"/>
          <p:cNvSpPr txBox="1"/>
          <p:nvPr/>
        </p:nvSpPr>
        <p:spPr>
          <a:xfrm>
            <a:off x="6563075" y="790750"/>
            <a:ext cx="2238000" cy="400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141414"/>
                </a:solidFill>
              </a:rPr>
              <a:t>Most of our users are located in Western Europe. There are occasional instances in Eastern Europe, the Asian part of the continent, Africa, and Oceania.</a:t>
            </a:r>
            <a:endParaRPr>
              <a:solidFill>
                <a:srgbClr val="141414"/>
              </a:solidFill>
            </a:endParaRPr>
          </a:p>
        </p:txBody>
      </p:sp>
      <p:sp>
        <p:nvSpPr>
          <p:cNvPr id="348" name="Google Shape;348;p40"/>
          <p:cNvSpPr txBox="1"/>
          <p:nvPr/>
        </p:nvSpPr>
        <p:spPr>
          <a:xfrm>
            <a:off x="8227700" y="4446550"/>
            <a:ext cx="573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Colab</a:t>
            </a:r>
            <a:endParaRPr sz="1800">
              <a:solidFill>
                <a:schemeClr val="dk2"/>
              </a:solidFill>
              <a:latin typeface="Inter"/>
              <a:ea typeface="Inter"/>
              <a:cs typeface="Inter"/>
              <a:sym typeface="Inter"/>
            </a:endParaRPr>
          </a:p>
        </p:txBody>
      </p:sp>
      <p:pic>
        <p:nvPicPr>
          <p:cNvPr id="349" name="Google Shape;349;p40"/>
          <p:cNvPicPr preferRelativeResize="0"/>
          <p:nvPr/>
        </p:nvPicPr>
        <p:blipFill>
          <a:blip r:embed="rId4">
            <a:alphaModFix/>
          </a:blip>
          <a:stretch>
            <a:fillRect/>
          </a:stretch>
        </p:blipFill>
        <p:spPr>
          <a:xfrm>
            <a:off x="342900" y="1254214"/>
            <a:ext cx="6176099" cy="30828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1"/>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355" name="Google Shape;355;p41"/>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Successful deals by city and Deutsch level </a:t>
            </a:r>
            <a:endParaRPr sz="2800">
              <a:solidFill>
                <a:srgbClr val="141414"/>
              </a:solidFill>
              <a:latin typeface="Montserrat SemiBold"/>
              <a:ea typeface="Montserrat SemiBold"/>
              <a:cs typeface="Montserrat SemiBold"/>
              <a:sym typeface="Montserrat SemiBold"/>
            </a:endParaRPr>
          </a:p>
        </p:txBody>
      </p:sp>
      <p:sp>
        <p:nvSpPr>
          <p:cNvPr id="356" name="Google Shape;356;p41"/>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357" name="Google Shape;357;p41"/>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358" name="Google Shape;358;p41"/>
          <p:cNvSpPr txBox="1"/>
          <p:nvPr/>
        </p:nvSpPr>
        <p:spPr>
          <a:xfrm>
            <a:off x="6366825" y="790750"/>
            <a:ext cx="2434200" cy="4009800"/>
          </a:xfrm>
          <a:prstGeom prst="rect">
            <a:avLst/>
          </a:prstGeom>
          <a:noFill/>
          <a:ln>
            <a:noFill/>
          </a:ln>
        </p:spPr>
        <p:txBody>
          <a:bodyPr anchorCtr="0" anchor="ctr" bIns="91425" lIns="91425" spcFirstLastPara="1" rIns="91425" wrap="square" tIns="91425">
            <a:noAutofit/>
          </a:bodyPr>
          <a:lstStyle/>
          <a:p>
            <a:pPr indent="-317500" lvl="0" marL="457200" rtl="0" algn="l">
              <a:lnSpc>
                <a:spcPct val="100000"/>
              </a:lnSpc>
              <a:spcBef>
                <a:spcPts val="0"/>
              </a:spcBef>
              <a:spcAft>
                <a:spcPts val="0"/>
              </a:spcAft>
              <a:buClr>
                <a:srgbClr val="141414"/>
              </a:buClr>
              <a:buSzPts val="1400"/>
              <a:buChar char="●"/>
            </a:pPr>
            <a:r>
              <a:rPr lang="en">
                <a:solidFill>
                  <a:srgbClr val="141414"/>
                </a:solidFill>
              </a:rPr>
              <a:t>over 20 deals in the city</a:t>
            </a:r>
            <a:endParaRPr>
              <a:solidFill>
                <a:srgbClr val="141414"/>
              </a:solidFill>
            </a:endParaRPr>
          </a:p>
          <a:p>
            <a:pPr indent="-317500" lvl="0" marL="457200" rtl="0" algn="l">
              <a:spcBef>
                <a:spcPts val="0"/>
              </a:spcBef>
              <a:spcAft>
                <a:spcPts val="0"/>
              </a:spcAft>
              <a:buClr>
                <a:srgbClr val="141414"/>
              </a:buClr>
              <a:buSzPts val="1400"/>
              <a:buChar char="●"/>
            </a:pPr>
            <a:r>
              <a:rPr lang="en">
                <a:solidFill>
                  <a:srgbClr val="141414"/>
                </a:solidFill>
              </a:rPr>
              <a:t>In Berlin and Munich, many individuals who reached out to the school do not know German.</a:t>
            </a:r>
            <a:endParaRPr>
              <a:solidFill>
                <a:srgbClr val="141414"/>
              </a:solidFill>
            </a:endParaRPr>
          </a:p>
          <a:p>
            <a:pPr indent="-317500" lvl="0" marL="457200" rtl="0" algn="l">
              <a:lnSpc>
                <a:spcPct val="100000"/>
              </a:lnSpc>
              <a:spcBef>
                <a:spcPts val="0"/>
              </a:spcBef>
              <a:spcAft>
                <a:spcPts val="0"/>
              </a:spcAft>
              <a:buClr>
                <a:srgbClr val="141414"/>
              </a:buClr>
              <a:buSzPts val="1400"/>
              <a:buChar char="●"/>
            </a:pPr>
            <a:r>
              <a:rPr lang="en">
                <a:solidFill>
                  <a:srgbClr val="141414"/>
                </a:solidFill>
              </a:rPr>
              <a:t>In the overall picture, a larger number of people have an average level.</a:t>
            </a:r>
            <a:endParaRPr>
              <a:solidFill>
                <a:srgbClr val="141414"/>
              </a:solidFill>
            </a:endParaRPr>
          </a:p>
        </p:txBody>
      </p:sp>
      <p:sp>
        <p:nvSpPr>
          <p:cNvPr id="359" name="Google Shape;359;p41"/>
          <p:cNvSpPr txBox="1"/>
          <p:nvPr/>
        </p:nvSpPr>
        <p:spPr>
          <a:xfrm>
            <a:off x="8227700" y="4446550"/>
            <a:ext cx="573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Colab</a:t>
            </a:r>
            <a:endParaRPr sz="1800">
              <a:solidFill>
                <a:schemeClr val="dk2"/>
              </a:solidFill>
              <a:latin typeface="Inter"/>
              <a:ea typeface="Inter"/>
              <a:cs typeface="Inter"/>
              <a:sym typeface="Inter"/>
            </a:endParaRPr>
          </a:p>
        </p:txBody>
      </p:sp>
      <p:pic>
        <p:nvPicPr>
          <p:cNvPr id="360" name="Google Shape;360;p41"/>
          <p:cNvPicPr preferRelativeResize="0"/>
          <p:nvPr/>
        </p:nvPicPr>
        <p:blipFill>
          <a:blip r:embed="rId4">
            <a:alphaModFix/>
          </a:blip>
          <a:stretch>
            <a:fillRect/>
          </a:stretch>
        </p:blipFill>
        <p:spPr>
          <a:xfrm>
            <a:off x="342899" y="790750"/>
            <a:ext cx="6139005" cy="4009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87" name="Google Shape;87;p15"/>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rtl="0" algn="l">
              <a:lnSpc>
                <a:spcPct val="100012"/>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Project </a:t>
            </a:r>
            <a:r>
              <a:rPr lang="en" sz="2500">
                <a:solidFill>
                  <a:srgbClr val="141414"/>
                </a:solidFill>
                <a:latin typeface="Montserrat SemiBold"/>
                <a:ea typeface="Montserrat SemiBold"/>
                <a:cs typeface="Montserrat SemiBold"/>
                <a:sym typeface="Montserrat SemiBold"/>
              </a:rPr>
              <a:t>Description</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88" name="Google Shape;88;p15"/>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89" name="Google Shape;89;p15"/>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90" name="Google Shape;90;p15"/>
          <p:cNvSpPr txBox="1"/>
          <p:nvPr/>
        </p:nvSpPr>
        <p:spPr>
          <a:xfrm>
            <a:off x="342800" y="790750"/>
            <a:ext cx="8458200" cy="400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None/>
            </a:pPr>
            <a:r>
              <a:rPr b="1" lang="en"/>
              <a:t>Cleaning and Analyzing Data from the CRM System to Improve the Efficiency of the Online Programming School:</a:t>
            </a:r>
            <a:endParaRPr b="1"/>
          </a:p>
          <a:p>
            <a:pPr indent="0" lvl="0" marL="0" rtl="0" algn="l">
              <a:lnSpc>
                <a:spcPct val="115000"/>
              </a:lnSpc>
              <a:spcBef>
                <a:spcPts val="1200"/>
              </a:spcBef>
              <a:spcAft>
                <a:spcPts val="0"/>
              </a:spcAft>
              <a:buNone/>
            </a:pPr>
            <a:r>
              <a:t/>
            </a:r>
            <a:endParaRPr b="1"/>
          </a:p>
          <a:p>
            <a:pPr indent="-317500" lvl="0" marL="457200" rtl="0" algn="l">
              <a:lnSpc>
                <a:spcPct val="115000"/>
              </a:lnSpc>
              <a:spcBef>
                <a:spcPts val="1200"/>
              </a:spcBef>
              <a:spcAft>
                <a:spcPts val="0"/>
              </a:spcAft>
              <a:buSzPts val="1400"/>
              <a:buChar char="●"/>
            </a:pPr>
            <a:r>
              <a:rPr b="1" lang="en"/>
              <a:t>4 Excel files</a:t>
            </a:r>
            <a:endParaRPr b="1"/>
          </a:p>
          <a:p>
            <a:pPr indent="-317500" lvl="0" marL="457200" rtl="0" algn="l">
              <a:lnSpc>
                <a:spcPct val="115000"/>
              </a:lnSpc>
              <a:spcBef>
                <a:spcPts val="0"/>
              </a:spcBef>
              <a:spcAft>
                <a:spcPts val="0"/>
              </a:spcAft>
              <a:buSzPts val="1400"/>
              <a:buChar char="●"/>
            </a:pPr>
            <a:r>
              <a:rPr b="1" lang="en"/>
              <a:t>Explanations of the datasets</a:t>
            </a:r>
            <a:endParaRPr b="1"/>
          </a:p>
          <a:p>
            <a:pPr indent="-317500" lvl="0" marL="457200" rtl="0" algn="l">
              <a:lnSpc>
                <a:spcPct val="115000"/>
              </a:lnSpc>
              <a:spcBef>
                <a:spcPts val="0"/>
              </a:spcBef>
              <a:spcAft>
                <a:spcPts val="0"/>
              </a:spcAft>
              <a:buSzPts val="1400"/>
              <a:buChar char="●"/>
            </a:pPr>
            <a:r>
              <a:rPr b="1" lang="en"/>
              <a:t>Mandatory tasks to be implemented in Python</a:t>
            </a:r>
            <a:endParaRPr b="1"/>
          </a:p>
          <a:p>
            <a:pPr indent="-317500" lvl="0" marL="457200" rtl="0" algn="l">
              <a:lnSpc>
                <a:spcPct val="115000"/>
              </a:lnSpc>
              <a:spcBef>
                <a:spcPts val="0"/>
              </a:spcBef>
              <a:spcAft>
                <a:spcPts val="0"/>
              </a:spcAft>
              <a:buSzPts val="1400"/>
              <a:buChar char="●"/>
            </a:pPr>
            <a:r>
              <a:rPr b="1" lang="en"/>
              <a:t>Mandatory tasks to be implemented in Product Analytics</a:t>
            </a:r>
            <a:endParaRPr b="1"/>
          </a:p>
          <a:p>
            <a:pPr indent="0" lvl="0" marL="0" rtl="0" algn="l">
              <a:spcBef>
                <a:spcPts val="12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2"/>
          <p:cNvSpPr/>
          <p:nvPr/>
        </p:nvSpPr>
        <p:spPr>
          <a:xfrm>
            <a:off x="1148400" y="1049200"/>
            <a:ext cx="6847200" cy="34425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grpSp>
        <p:nvGrpSpPr>
          <p:cNvPr id="366" name="Google Shape;366;p42"/>
          <p:cNvGrpSpPr/>
          <p:nvPr/>
        </p:nvGrpSpPr>
        <p:grpSpPr>
          <a:xfrm>
            <a:off x="1647913" y="1596475"/>
            <a:ext cx="1190669" cy="316050"/>
            <a:chOff x="399512" y="1956725"/>
            <a:chExt cx="1042800" cy="316050"/>
          </a:xfrm>
        </p:grpSpPr>
        <p:sp>
          <p:nvSpPr>
            <p:cNvPr id="367" name="Google Shape;367;p42"/>
            <p:cNvSpPr/>
            <p:nvPr/>
          </p:nvSpPr>
          <p:spPr>
            <a:xfrm>
              <a:off x="399512" y="1963775"/>
              <a:ext cx="1042800" cy="309000"/>
            </a:xfrm>
            <a:prstGeom prst="roundRect">
              <a:avLst>
                <a:gd fmla="val 2162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68" name="Google Shape;368;p42"/>
            <p:cNvSpPr txBox="1"/>
            <p:nvPr/>
          </p:nvSpPr>
          <p:spPr>
            <a:xfrm>
              <a:off x="466998" y="1956725"/>
              <a:ext cx="903600" cy="30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solidFill>
                  <a:schemeClr val="dk1"/>
                </a:solidFill>
                <a:latin typeface="Inter Light"/>
                <a:ea typeface="Inter Light"/>
                <a:cs typeface="Inter Light"/>
                <a:sym typeface="Inter Light"/>
              </a:endParaRPr>
            </a:p>
          </p:txBody>
        </p:sp>
      </p:grpSp>
      <p:sp>
        <p:nvSpPr>
          <p:cNvPr id="369" name="Google Shape;369;p42"/>
          <p:cNvSpPr txBox="1"/>
          <p:nvPr/>
        </p:nvSpPr>
        <p:spPr>
          <a:xfrm>
            <a:off x="1713925" y="3488550"/>
            <a:ext cx="52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Inter"/>
              <a:ea typeface="Inter"/>
              <a:cs typeface="Inter"/>
              <a:sym typeface="Inter"/>
            </a:endParaRPr>
          </a:p>
        </p:txBody>
      </p:sp>
      <p:sp>
        <p:nvSpPr>
          <p:cNvPr id="370" name="Google Shape;370;p42"/>
          <p:cNvSpPr/>
          <p:nvPr/>
        </p:nvSpPr>
        <p:spPr>
          <a:xfrm>
            <a:off x="4427350" y="2531175"/>
            <a:ext cx="2249100" cy="291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71" name="Google Shape;371;p42"/>
          <p:cNvSpPr txBox="1"/>
          <p:nvPr/>
        </p:nvSpPr>
        <p:spPr>
          <a:xfrm>
            <a:off x="1647925" y="2107000"/>
            <a:ext cx="5938500" cy="1477800"/>
          </a:xfrm>
          <a:prstGeom prst="rect">
            <a:avLst/>
          </a:prstGeom>
          <a:noFill/>
          <a:ln>
            <a:noFill/>
          </a:ln>
        </p:spPr>
        <p:txBody>
          <a:bodyPr anchorCtr="0" anchor="t" bIns="91425" lIns="91425" spcFirstLastPara="1" rIns="91425" wrap="square" tIns="91425">
            <a:noAutofit/>
          </a:bodyPr>
          <a:lstStyle/>
          <a:p>
            <a:pPr indent="0" lvl="0" marL="0" rtl="0" algn="l">
              <a:lnSpc>
                <a:spcPct val="100012"/>
              </a:lnSpc>
              <a:spcBef>
                <a:spcPts val="0"/>
              </a:spcBef>
              <a:spcAft>
                <a:spcPts val="0"/>
              </a:spcAft>
              <a:buNone/>
            </a:pPr>
            <a:r>
              <a:rPr lang="en" sz="3900">
                <a:solidFill>
                  <a:srgbClr val="1F1F1F"/>
                </a:solidFill>
                <a:latin typeface="Montserrat SemiBold"/>
                <a:ea typeface="Montserrat SemiBold"/>
                <a:cs typeface="Montserrat SemiBold"/>
                <a:sym typeface="Montserrat SemiBold"/>
              </a:rPr>
              <a:t>Product analysis</a:t>
            </a:r>
            <a:endParaRPr sz="3900">
              <a:solidFill>
                <a:srgbClr val="141414"/>
              </a:solidFill>
              <a:latin typeface="Montserrat SemiBold"/>
              <a:ea typeface="Montserrat SemiBold"/>
              <a:cs typeface="Montserrat SemiBold"/>
              <a:sym typeface="Montserrat SemiBo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3"/>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377" name="Google Shape;377;p43"/>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Unit economic per product</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378" name="Google Shape;378;p43"/>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379" name="Google Shape;379;p43"/>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380" name="Google Shape;380;p43"/>
          <p:cNvSpPr txBox="1"/>
          <p:nvPr/>
        </p:nvSpPr>
        <p:spPr>
          <a:xfrm>
            <a:off x="342900" y="2629050"/>
            <a:ext cx="8458200" cy="2171400"/>
          </a:xfrm>
          <a:prstGeom prst="rect">
            <a:avLst/>
          </a:prstGeom>
          <a:noFill/>
          <a:ln>
            <a:noFill/>
          </a:ln>
        </p:spPr>
        <p:txBody>
          <a:bodyPr anchorCtr="0" anchor="ctr" bIns="91425" lIns="91425" spcFirstLastPara="1" rIns="91425" wrap="square" tIns="91425">
            <a:noAutofit/>
          </a:bodyPr>
          <a:lstStyle/>
          <a:p>
            <a:pPr indent="-317500" lvl="0" marL="457200" rtl="0" algn="l">
              <a:spcBef>
                <a:spcPts val="500"/>
              </a:spcBef>
              <a:spcAft>
                <a:spcPts val="0"/>
              </a:spcAft>
              <a:buClr>
                <a:srgbClr val="141414"/>
              </a:buClr>
              <a:buSzPts val="1400"/>
              <a:buFont typeface="Montserrat SemiBold"/>
              <a:buChar char="●"/>
            </a:pPr>
            <a:r>
              <a:rPr lang="en"/>
              <a:t>Digital Marketing generates the highest profit.</a:t>
            </a:r>
            <a:endParaRPr/>
          </a:p>
          <a:p>
            <a:pPr indent="-317500" lvl="0" marL="457200" rtl="0" algn="l">
              <a:spcBef>
                <a:spcPts val="500"/>
              </a:spcBef>
              <a:spcAft>
                <a:spcPts val="0"/>
              </a:spcAft>
              <a:buClr>
                <a:srgbClr val="141414"/>
              </a:buClr>
              <a:buSzPts val="1400"/>
              <a:buFont typeface="Montserrat SemiBold"/>
              <a:buChar char="●"/>
            </a:pPr>
            <a:r>
              <a:rPr lang="en"/>
              <a:t>The average revenue generated by one client broken down by products shows that the most profitable products are Digital Marketing and UX/UI Design.</a:t>
            </a:r>
            <a:endParaRPr/>
          </a:p>
          <a:p>
            <a:pPr indent="-317500" lvl="0" marL="457200" rtl="0" algn="l">
              <a:spcBef>
                <a:spcPts val="500"/>
              </a:spcBef>
              <a:spcAft>
                <a:spcPts val="0"/>
              </a:spcAft>
              <a:buClr>
                <a:srgbClr val="141414"/>
              </a:buClr>
              <a:buSzPts val="1400"/>
              <a:buFont typeface="Montserrat SemiBold"/>
              <a:buChar char="●"/>
            </a:pPr>
            <a:r>
              <a:rPr lang="en"/>
              <a:t>Good performance across all products except for Find Yourself in IT.</a:t>
            </a:r>
            <a:endParaRPr/>
          </a:p>
          <a:p>
            <a:pPr indent="-317500" lvl="0" marL="457200" rtl="0" algn="l">
              <a:spcBef>
                <a:spcPts val="500"/>
              </a:spcBef>
              <a:spcAft>
                <a:spcPts val="0"/>
              </a:spcAft>
              <a:buClr>
                <a:srgbClr val="141414"/>
              </a:buClr>
              <a:buSzPts val="1400"/>
              <a:buFont typeface="Montserrat SemiBold"/>
              <a:buChar char="●"/>
            </a:pPr>
            <a:r>
              <a:rPr lang="en"/>
              <a:t>According to these values, one can say that the user generates significantly more revenue than the company spends on attracting them.</a:t>
            </a:r>
            <a:endParaRPr/>
          </a:p>
          <a:p>
            <a:pPr indent="-317500" lvl="0" marL="457200" rtl="0" algn="l">
              <a:spcBef>
                <a:spcPts val="500"/>
              </a:spcBef>
              <a:spcAft>
                <a:spcPts val="0"/>
              </a:spcAft>
              <a:buClr>
                <a:srgbClr val="141414"/>
              </a:buClr>
              <a:buSzPts val="1400"/>
              <a:buFont typeface="Montserrat SemiBold"/>
              <a:buChar char="●"/>
            </a:pPr>
            <a:r>
              <a:rPr lang="en"/>
              <a:t>Data reflecting GOGS, i.e., cost of goods sold, is missing.</a:t>
            </a:r>
            <a:endParaRPr>
              <a:solidFill>
                <a:srgbClr val="141414"/>
              </a:solidFill>
              <a:latin typeface="Montserrat SemiBold"/>
              <a:ea typeface="Montserrat SemiBold"/>
              <a:cs typeface="Montserrat SemiBold"/>
              <a:sym typeface="Montserrat SemiBold"/>
            </a:endParaRPr>
          </a:p>
        </p:txBody>
      </p:sp>
      <p:sp>
        <p:nvSpPr>
          <p:cNvPr id="381" name="Google Shape;381;p43"/>
          <p:cNvSpPr txBox="1"/>
          <p:nvPr/>
        </p:nvSpPr>
        <p:spPr>
          <a:xfrm>
            <a:off x="342900" y="4446550"/>
            <a:ext cx="573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Colab</a:t>
            </a:r>
            <a:endParaRPr sz="1800">
              <a:solidFill>
                <a:schemeClr val="dk2"/>
              </a:solidFill>
              <a:latin typeface="Inter"/>
              <a:ea typeface="Inter"/>
              <a:cs typeface="Inter"/>
              <a:sym typeface="Inter"/>
            </a:endParaRPr>
          </a:p>
        </p:txBody>
      </p:sp>
      <p:pic>
        <p:nvPicPr>
          <p:cNvPr id="382" name="Google Shape;382;p43"/>
          <p:cNvPicPr preferRelativeResize="0"/>
          <p:nvPr/>
        </p:nvPicPr>
        <p:blipFill>
          <a:blip r:embed="rId4">
            <a:alphaModFix/>
          </a:blip>
          <a:stretch>
            <a:fillRect/>
          </a:stretch>
        </p:blipFill>
        <p:spPr>
          <a:xfrm>
            <a:off x="674100" y="790749"/>
            <a:ext cx="7795801" cy="201494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4"/>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388" name="Google Shape;388;p44"/>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Unit economic per client</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389" name="Google Shape;389;p44"/>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390" name="Google Shape;390;p44"/>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391" name="Google Shape;391;p44"/>
          <p:cNvSpPr txBox="1"/>
          <p:nvPr/>
        </p:nvSpPr>
        <p:spPr>
          <a:xfrm>
            <a:off x="342900" y="1571900"/>
            <a:ext cx="8458200" cy="3228600"/>
          </a:xfrm>
          <a:prstGeom prst="rect">
            <a:avLst/>
          </a:prstGeom>
          <a:noFill/>
          <a:ln>
            <a:noFill/>
          </a:ln>
        </p:spPr>
        <p:txBody>
          <a:bodyPr anchorCtr="0" anchor="ctr" bIns="91425" lIns="91425" spcFirstLastPara="1" rIns="91425" wrap="square" tIns="91425">
            <a:noAutofit/>
          </a:bodyPr>
          <a:lstStyle/>
          <a:p>
            <a:pPr indent="-317500" lvl="0" marL="457200" rtl="0" algn="l">
              <a:lnSpc>
                <a:spcPct val="100000"/>
              </a:lnSpc>
              <a:spcBef>
                <a:spcPts val="1200"/>
              </a:spcBef>
              <a:spcAft>
                <a:spcPts val="0"/>
              </a:spcAft>
              <a:buClr>
                <a:srgbClr val="141414"/>
              </a:buClr>
              <a:buSzPts val="1400"/>
              <a:buFont typeface="Montserrat SemiBold"/>
              <a:buChar char="●"/>
            </a:pPr>
            <a:r>
              <a:rPr lang="en"/>
              <a:t>The cost of acquiring one client reflects our advertising expenses and shows how much we spend to attract one user.</a:t>
            </a:r>
            <a:endParaRPr/>
          </a:p>
          <a:p>
            <a:pPr indent="-317500" lvl="0" marL="457200" rtl="0" algn="l">
              <a:lnSpc>
                <a:spcPct val="100000"/>
              </a:lnSpc>
              <a:spcBef>
                <a:spcPts val="0"/>
              </a:spcBef>
              <a:spcAft>
                <a:spcPts val="0"/>
              </a:spcAft>
              <a:buClr>
                <a:srgbClr val="141414"/>
              </a:buClr>
              <a:buSzPts val="1400"/>
              <a:buFont typeface="Montserrat SemiBold"/>
              <a:buChar char="●"/>
            </a:pPr>
            <a:r>
              <a:rPr lang="en"/>
              <a:t>Average revenue from one paying client.</a:t>
            </a:r>
            <a:endParaRPr/>
          </a:p>
          <a:p>
            <a:pPr indent="-317500" lvl="0" marL="457200" rtl="0" algn="l">
              <a:lnSpc>
                <a:spcPct val="100000"/>
              </a:lnSpc>
              <a:spcBef>
                <a:spcPts val="0"/>
              </a:spcBef>
              <a:spcAft>
                <a:spcPts val="0"/>
              </a:spcAft>
              <a:buClr>
                <a:srgbClr val="141414"/>
              </a:buClr>
              <a:buSzPts val="1400"/>
              <a:buFont typeface="Montserrat SemiBold"/>
              <a:buChar char="●"/>
            </a:pPr>
            <a:r>
              <a:rPr lang="en"/>
              <a:t>The marketing effectiveness indicator is quite high, indicating a high return on every dollar spent.</a:t>
            </a:r>
            <a:endParaRPr/>
          </a:p>
          <a:p>
            <a:pPr indent="-317500" lvl="0" marL="457200" rtl="0" algn="l">
              <a:lnSpc>
                <a:spcPct val="100000"/>
              </a:lnSpc>
              <a:spcBef>
                <a:spcPts val="0"/>
              </a:spcBef>
              <a:spcAft>
                <a:spcPts val="0"/>
              </a:spcAft>
              <a:buClr>
                <a:srgbClr val="141414"/>
              </a:buClr>
              <a:buSzPts val="1400"/>
              <a:buFont typeface="Montserrat SemiBold"/>
              <a:buChar char="●"/>
            </a:pPr>
            <a:r>
              <a:rPr lang="en"/>
              <a:t>Data reflecting GOGS, i.e., cost of goods sold, is missing.</a:t>
            </a:r>
            <a:endParaRPr/>
          </a:p>
          <a:p>
            <a:pPr indent="-317500" lvl="0" marL="457200" rtl="0" algn="l">
              <a:lnSpc>
                <a:spcPct val="100000"/>
              </a:lnSpc>
              <a:spcBef>
                <a:spcPts val="0"/>
              </a:spcBef>
              <a:spcAft>
                <a:spcPts val="0"/>
              </a:spcAft>
              <a:buClr>
                <a:srgbClr val="141414"/>
              </a:buClr>
              <a:buSzPts val="1400"/>
              <a:buFont typeface="Montserrat SemiBold"/>
              <a:buChar char="●"/>
            </a:pPr>
            <a:r>
              <a:rPr lang="en"/>
              <a:t>The unit economics indicator is very high, meaning the business generates significant profit for each acquired client.</a:t>
            </a:r>
            <a:endParaRPr>
              <a:solidFill>
                <a:srgbClr val="141414"/>
              </a:solidFill>
              <a:latin typeface="Montserrat SemiBold"/>
              <a:ea typeface="Montserrat SemiBold"/>
              <a:cs typeface="Montserrat SemiBold"/>
              <a:sym typeface="Montserrat SemiBold"/>
            </a:endParaRPr>
          </a:p>
        </p:txBody>
      </p:sp>
      <p:sp>
        <p:nvSpPr>
          <p:cNvPr id="392" name="Google Shape;392;p44"/>
          <p:cNvSpPr txBox="1"/>
          <p:nvPr/>
        </p:nvSpPr>
        <p:spPr>
          <a:xfrm>
            <a:off x="342900" y="4446550"/>
            <a:ext cx="573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Colab</a:t>
            </a:r>
            <a:endParaRPr sz="1800">
              <a:solidFill>
                <a:schemeClr val="dk2"/>
              </a:solidFill>
              <a:latin typeface="Inter"/>
              <a:ea typeface="Inter"/>
              <a:cs typeface="Inter"/>
              <a:sym typeface="Inter"/>
            </a:endParaRPr>
          </a:p>
        </p:txBody>
      </p:sp>
      <p:pic>
        <p:nvPicPr>
          <p:cNvPr id="393" name="Google Shape;393;p44"/>
          <p:cNvPicPr preferRelativeResize="0"/>
          <p:nvPr/>
        </p:nvPicPr>
        <p:blipFill>
          <a:blip r:embed="rId4">
            <a:alphaModFix/>
          </a:blip>
          <a:stretch>
            <a:fillRect/>
          </a:stretch>
        </p:blipFill>
        <p:spPr>
          <a:xfrm>
            <a:off x="342900" y="904794"/>
            <a:ext cx="8458201" cy="66710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5"/>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399" name="Google Shape;399;p45"/>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Identify growth points</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400" name="Google Shape;400;p45"/>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01" name="Google Shape;401;p45"/>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02" name="Google Shape;402;p45"/>
          <p:cNvSpPr txBox="1"/>
          <p:nvPr/>
        </p:nvSpPr>
        <p:spPr>
          <a:xfrm>
            <a:off x="342875" y="790750"/>
            <a:ext cx="8458200" cy="4009800"/>
          </a:xfrm>
          <a:prstGeom prst="rect">
            <a:avLst/>
          </a:prstGeom>
          <a:noFill/>
          <a:ln>
            <a:noFill/>
          </a:ln>
        </p:spPr>
        <p:txBody>
          <a:bodyPr anchorCtr="0" anchor="ctr" bIns="91425" lIns="91425" spcFirstLastPara="1" rIns="91425" wrap="square" tIns="91425">
            <a:noAutofit/>
          </a:bodyPr>
          <a:lstStyle/>
          <a:p>
            <a:pPr indent="-317500" lvl="0" marL="457200" rtl="0" algn="l">
              <a:spcBef>
                <a:spcPts val="600"/>
              </a:spcBef>
              <a:spcAft>
                <a:spcPts val="0"/>
              </a:spcAft>
              <a:buSzPts val="1400"/>
              <a:buChar char="●"/>
            </a:pPr>
            <a:r>
              <a:rPr lang="en"/>
              <a:t>Indicators of income from clients and marketing costs are very good; they will be somewhat lower if we subtract the cost of goods sold. But currently, the figures are sufficiently high. At this time, I do not see growth opportunities in marketing.</a:t>
            </a:r>
            <a:endParaRPr/>
          </a:p>
          <a:p>
            <a:pPr indent="0" lvl="0" marL="0" rtl="0" algn="l">
              <a:spcBef>
                <a:spcPts val="600"/>
              </a:spcBef>
              <a:spcAft>
                <a:spcPts val="0"/>
              </a:spcAft>
              <a:buNone/>
            </a:pPr>
            <a:r>
              <a:t/>
            </a:r>
            <a:endParaRPr/>
          </a:p>
          <a:p>
            <a:pPr indent="-317500" lvl="0" marL="457200" rtl="0" algn="l">
              <a:spcBef>
                <a:spcPts val="600"/>
              </a:spcBef>
              <a:spcAft>
                <a:spcPts val="0"/>
              </a:spcAft>
              <a:buSzPts val="1400"/>
              <a:buChar char="●"/>
            </a:pPr>
            <a:r>
              <a:rPr lang="en"/>
              <a:t>A potential growth opportunity may lie in the implementation of another course. Here, we need to take a closer look at users who are interested in courses but could not find the course they wanted, such as a Project Management course or an Automated Testing course.</a:t>
            </a:r>
            <a:endParaRPr/>
          </a:p>
          <a:p>
            <a:pPr indent="0" lvl="0" marL="457200" rtl="0" algn="l">
              <a:spcBef>
                <a:spcPts val="600"/>
              </a:spcBef>
              <a:spcAft>
                <a:spcPts val="0"/>
              </a:spcAft>
              <a:buNone/>
            </a:pPr>
            <a:r>
              <a:t/>
            </a:r>
            <a:endParaRPr/>
          </a:p>
          <a:p>
            <a:pPr indent="-317500" lvl="0" marL="457200" rtl="0" algn="l">
              <a:spcBef>
                <a:spcPts val="600"/>
              </a:spcBef>
              <a:spcAft>
                <a:spcPts val="0"/>
              </a:spcAft>
              <a:buSzPts val="1400"/>
              <a:buChar char="●"/>
            </a:pPr>
            <a:r>
              <a:rPr lang="en"/>
              <a:t>Another potential growth opportunity could be in creating courses in German/English. My assumption is based on the fact that there are currently many Russian-speaking clients due to emigration. However, it is possible that demand will decline over time. Therefore, to expand the market niche, this could be a good growth point.</a:t>
            </a:r>
            <a:endParaRPr/>
          </a:p>
          <a:p>
            <a:pPr indent="0" lvl="0" marL="457200" rtl="0" algn="l">
              <a:spcBef>
                <a:spcPts val="600"/>
              </a:spcBef>
              <a:spcAft>
                <a:spcPts val="0"/>
              </a:spcAft>
              <a:buNone/>
            </a:pPr>
            <a:r>
              <a:t/>
            </a:r>
            <a:endParaRPr/>
          </a:p>
          <a:p>
            <a:pPr indent="-317500" lvl="0" marL="457200" rtl="0" algn="l">
              <a:lnSpc>
                <a:spcPct val="100000"/>
              </a:lnSpc>
              <a:spcBef>
                <a:spcPts val="600"/>
              </a:spcBef>
              <a:spcAft>
                <a:spcPts val="0"/>
              </a:spcAft>
              <a:buSzPts val="1400"/>
              <a:buChar char="●"/>
            </a:pPr>
            <a:r>
              <a:rPr lang="en"/>
              <a:t>Based on conversion data, I currently consider sales to be the most optimal growth point. The conversion to paid deals is 9.38 (calculated based on unique deal IDs).</a:t>
            </a:r>
            <a:endParaRPr>
              <a:solidFill>
                <a:srgbClr val="141414"/>
              </a:solidFill>
              <a:latin typeface="Montserrat SemiBold"/>
              <a:ea typeface="Montserrat SemiBold"/>
              <a:cs typeface="Montserrat SemiBold"/>
              <a:sym typeface="Montserrat SemiBo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6"/>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08" name="Google Shape;408;p46"/>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Metric tree</a:t>
            </a:r>
            <a:endParaRPr sz="2500">
              <a:solidFill>
                <a:srgbClr val="141414"/>
              </a:solidFill>
              <a:latin typeface="Montserrat SemiBold"/>
              <a:ea typeface="Montserrat SemiBold"/>
              <a:cs typeface="Montserrat SemiBold"/>
              <a:sym typeface="Montserrat SemiBold"/>
            </a:endParaRPr>
          </a:p>
          <a:p>
            <a:pPr indent="0" lvl="0" marL="0" marR="38100" rtl="0" algn="l">
              <a:lnSpc>
                <a:spcPct val="128571"/>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409" name="Google Shape;409;p46"/>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10" name="Google Shape;410;p46"/>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11" name="Google Shape;411;p46"/>
          <p:cNvSpPr txBox="1"/>
          <p:nvPr/>
        </p:nvSpPr>
        <p:spPr>
          <a:xfrm>
            <a:off x="342875" y="790750"/>
            <a:ext cx="8458200" cy="400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200"/>
              </a:spcBef>
              <a:spcAft>
                <a:spcPts val="0"/>
              </a:spcAft>
              <a:buNone/>
            </a:pPr>
            <a:r>
              <a:rPr b="1" lang="en"/>
              <a:t>Revenues:</a:t>
            </a:r>
            <a:endParaRPr b="1"/>
          </a:p>
          <a:p>
            <a:pPr indent="-317500" lvl="0" marL="457200" rtl="0" algn="l">
              <a:lnSpc>
                <a:spcPct val="100000"/>
              </a:lnSpc>
              <a:spcBef>
                <a:spcPts val="1200"/>
              </a:spcBef>
              <a:spcAft>
                <a:spcPts val="0"/>
              </a:spcAft>
              <a:buSzPts val="1400"/>
              <a:buChar char="●"/>
            </a:pPr>
            <a:r>
              <a:rPr lang="en"/>
              <a:t>Number of deals</a:t>
            </a:r>
            <a:endParaRPr/>
          </a:p>
          <a:p>
            <a:pPr indent="-317500" lvl="0" marL="457200" rtl="0" algn="l">
              <a:lnSpc>
                <a:spcPct val="100000"/>
              </a:lnSpc>
              <a:spcBef>
                <a:spcPts val="0"/>
              </a:spcBef>
              <a:spcAft>
                <a:spcPts val="0"/>
              </a:spcAft>
              <a:buSzPts val="1400"/>
              <a:buChar char="●"/>
            </a:pPr>
            <a:r>
              <a:rPr lang="en"/>
              <a:t>Average check (how much one client spends on average)</a:t>
            </a:r>
            <a:endParaRPr/>
          </a:p>
          <a:p>
            <a:pPr indent="-317500" lvl="0" marL="457200" rtl="0" algn="l">
              <a:lnSpc>
                <a:spcPct val="100000"/>
              </a:lnSpc>
              <a:spcBef>
                <a:spcPts val="0"/>
              </a:spcBef>
              <a:spcAft>
                <a:spcPts val="0"/>
              </a:spcAft>
              <a:buSzPts val="1400"/>
              <a:buChar char="●"/>
            </a:pPr>
            <a:r>
              <a:rPr lang="en"/>
              <a:t>Margin for each product</a:t>
            </a:r>
            <a:endParaRPr/>
          </a:p>
          <a:p>
            <a:pPr indent="0" lvl="0" marL="0" rtl="0" algn="l">
              <a:lnSpc>
                <a:spcPct val="100000"/>
              </a:lnSpc>
              <a:spcBef>
                <a:spcPts val="1200"/>
              </a:spcBef>
              <a:spcAft>
                <a:spcPts val="0"/>
              </a:spcAft>
              <a:buNone/>
            </a:pPr>
            <a:r>
              <a:rPr b="1" lang="en"/>
              <a:t>Clients:</a:t>
            </a:r>
            <a:endParaRPr b="1"/>
          </a:p>
          <a:p>
            <a:pPr indent="-317500" lvl="0" marL="457200" rtl="0" algn="l">
              <a:lnSpc>
                <a:spcPct val="100000"/>
              </a:lnSpc>
              <a:spcBef>
                <a:spcPts val="1200"/>
              </a:spcBef>
              <a:spcAft>
                <a:spcPts val="0"/>
              </a:spcAft>
              <a:buSzPts val="1400"/>
              <a:buChar char="●"/>
            </a:pPr>
            <a:r>
              <a:rPr lang="en"/>
              <a:t>Number of new clients</a:t>
            </a:r>
            <a:endParaRPr/>
          </a:p>
          <a:p>
            <a:pPr indent="-317500" lvl="0" marL="457200" rtl="0" algn="l">
              <a:lnSpc>
                <a:spcPct val="100000"/>
              </a:lnSpc>
              <a:spcBef>
                <a:spcPts val="0"/>
              </a:spcBef>
              <a:spcAft>
                <a:spcPts val="0"/>
              </a:spcAft>
              <a:buSzPts val="1400"/>
              <a:buChar char="●"/>
            </a:pPr>
            <a:r>
              <a:rPr lang="en"/>
              <a:t>Conversion</a:t>
            </a:r>
            <a:endParaRPr/>
          </a:p>
          <a:p>
            <a:pPr indent="-317500" lvl="0" marL="457200" rtl="0" algn="l">
              <a:lnSpc>
                <a:spcPct val="100000"/>
              </a:lnSpc>
              <a:spcBef>
                <a:spcPts val="0"/>
              </a:spcBef>
              <a:spcAft>
                <a:spcPts val="0"/>
              </a:spcAft>
              <a:buSzPts val="1400"/>
              <a:buChar char="●"/>
            </a:pPr>
            <a:r>
              <a:rPr lang="en"/>
              <a:t>Average number of clients per manager</a:t>
            </a:r>
            <a:endParaRPr/>
          </a:p>
          <a:p>
            <a:pPr indent="-317500" lvl="0" marL="457200" rtl="0" algn="l">
              <a:lnSpc>
                <a:spcPct val="100000"/>
              </a:lnSpc>
              <a:spcBef>
                <a:spcPts val="0"/>
              </a:spcBef>
              <a:spcAft>
                <a:spcPts val="0"/>
              </a:spcAft>
              <a:buSzPts val="1400"/>
              <a:buChar char="●"/>
            </a:pPr>
            <a:r>
              <a:rPr lang="en"/>
              <a:t>Average call duration</a:t>
            </a:r>
            <a:endParaRPr/>
          </a:p>
          <a:p>
            <a:pPr indent="-317500" lvl="0" marL="457200" rtl="0" algn="l">
              <a:lnSpc>
                <a:spcPct val="100000"/>
              </a:lnSpc>
              <a:spcBef>
                <a:spcPts val="0"/>
              </a:spcBef>
              <a:spcAft>
                <a:spcPts val="0"/>
              </a:spcAft>
              <a:buSzPts val="1400"/>
              <a:buChar char="●"/>
            </a:pPr>
            <a:r>
              <a:rPr lang="en"/>
              <a:t>Customer lifecycle duration (from the moment a client is created in the database until payment)</a:t>
            </a:r>
            <a:endParaRPr/>
          </a:p>
          <a:p>
            <a:pPr indent="0" lvl="0" marL="0" rtl="0" algn="l">
              <a:lnSpc>
                <a:spcPct val="100000"/>
              </a:lnSpc>
              <a:spcBef>
                <a:spcPts val="1200"/>
              </a:spcBef>
              <a:spcAft>
                <a:spcPts val="0"/>
              </a:spcAft>
              <a:buNone/>
            </a:pPr>
            <a:r>
              <a:rPr b="1" lang="en"/>
              <a:t>Marketing:</a:t>
            </a:r>
            <a:endParaRPr b="1"/>
          </a:p>
          <a:p>
            <a:pPr indent="-317500" lvl="0" marL="457200" rtl="0" algn="l">
              <a:lnSpc>
                <a:spcPct val="100000"/>
              </a:lnSpc>
              <a:spcBef>
                <a:spcPts val="1200"/>
              </a:spcBef>
              <a:spcAft>
                <a:spcPts val="0"/>
              </a:spcAft>
              <a:buSzPts val="1400"/>
              <a:buChar char="●"/>
            </a:pPr>
            <a:r>
              <a:rPr lang="en"/>
              <a:t>Marketing expenses</a:t>
            </a:r>
            <a:endParaRPr/>
          </a:p>
          <a:p>
            <a:pPr indent="-317500" lvl="0" marL="457200" rtl="0" algn="l">
              <a:lnSpc>
                <a:spcPct val="100000"/>
              </a:lnSpc>
              <a:spcBef>
                <a:spcPts val="0"/>
              </a:spcBef>
              <a:spcAft>
                <a:spcPts val="0"/>
              </a:spcAft>
              <a:buSzPts val="1400"/>
              <a:buChar char="●"/>
            </a:pPr>
            <a:r>
              <a:rPr lang="en"/>
              <a:t>CAC - cost of acquiring one client</a:t>
            </a:r>
            <a:endParaRPr/>
          </a:p>
          <a:p>
            <a:pPr indent="-317500" lvl="0" marL="457200" rtl="0" algn="l">
              <a:lnSpc>
                <a:spcPct val="100000"/>
              </a:lnSpc>
              <a:spcBef>
                <a:spcPts val="0"/>
              </a:spcBef>
              <a:spcAft>
                <a:spcPts val="0"/>
              </a:spcAft>
              <a:buSzPts val="1400"/>
              <a:buChar char="●"/>
            </a:pPr>
            <a:r>
              <a:rPr lang="en"/>
              <a:t>Number of clicks</a:t>
            </a:r>
            <a:endParaRPr/>
          </a:p>
          <a:p>
            <a:pPr indent="-317500" lvl="0" marL="457200" rtl="0" algn="l">
              <a:lnSpc>
                <a:spcPct val="100000"/>
              </a:lnSpc>
              <a:spcBef>
                <a:spcPts val="0"/>
              </a:spcBef>
              <a:spcAft>
                <a:spcPts val="0"/>
              </a:spcAft>
              <a:buSzPts val="1400"/>
              <a:buChar char="●"/>
            </a:pPr>
            <a:r>
              <a:rPr lang="en"/>
              <a:t>Market reach through advertising</a:t>
            </a:r>
            <a:endParaRPr>
              <a:solidFill>
                <a:srgbClr val="141414"/>
              </a:solidFill>
              <a:latin typeface="Montserrat SemiBold"/>
              <a:ea typeface="Montserrat SemiBold"/>
              <a:cs typeface="Montserrat SemiBold"/>
              <a:sym typeface="Montserrat SemiBo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7"/>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17" name="Google Shape;417;p47"/>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Hypotheses</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418" name="Google Shape;418;p47"/>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19" name="Google Shape;419;p47"/>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20" name="Google Shape;420;p47"/>
          <p:cNvSpPr txBox="1"/>
          <p:nvPr/>
        </p:nvSpPr>
        <p:spPr>
          <a:xfrm>
            <a:off x="342875" y="790750"/>
            <a:ext cx="8458200" cy="400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200"/>
              </a:spcBef>
              <a:spcAft>
                <a:spcPts val="0"/>
              </a:spcAft>
              <a:buNone/>
            </a:pPr>
            <a:r>
              <a:rPr lang="en"/>
              <a:t>1. </a:t>
            </a:r>
            <a:r>
              <a:rPr lang="en"/>
              <a:t>Conducting a marathon will provide potential users with an introduction to the subject. This will help reduce client churn (after the start of training) by 20%.</a:t>
            </a:r>
            <a:br>
              <a:rPr b="1" lang="en"/>
            </a:br>
            <a:r>
              <a:rPr lang="en"/>
              <a:t>The hypothesis will affect metrics such as:</a:t>
            </a:r>
            <a:endParaRPr/>
          </a:p>
          <a:p>
            <a:pPr indent="-317500" lvl="0" marL="457200" rtl="0" algn="l">
              <a:lnSpc>
                <a:spcPct val="100000"/>
              </a:lnSpc>
              <a:spcBef>
                <a:spcPts val="1200"/>
              </a:spcBef>
              <a:spcAft>
                <a:spcPts val="0"/>
              </a:spcAft>
              <a:buSzPts val="1400"/>
              <a:buChar char="●"/>
            </a:pPr>
            <a:r>
              <a:rPr lang="en"/>
              <a:t>Revenues:</a:t>
            </a:r>
            <a:endParaRPr/>
          </a:p>
          <a:p>
            <a:pPr indent="-317500" lvl="1" marL="914400" rtl="0" algn="l">
              <a:lnSpc>
                <a:spcPct val="100000"/>
              </a:lnSpc>
              <a:spcBef>
                <a:spcPts val="0"/>
              </a:spcBef>
              <a:spcAft>
                <a:spcPts val="0"/>
              </a:spcAft>
              <a:buSzPts val="1400"/>
              <a:buChar char="○"/>
            </a:pPr>
            <a:r>
              <a:rPr lang="en"/>
              <a:t>Number of deals</a:t>
            </a:r>
            <a:endParaRPr/>
          </a:p>
          <a:p>
            <a:pPr indent="-317500" lvl="1" marL="914400" rtl="0" algn="l">
              <a:lnSpc>
                <a:spcPct val="100000"/>
              </a:lnSpc>
              <a:spcBef>
                <a:spcPts val="0"/>
              </a:spcBef>
              <a:spcAft>
                <a:spcPts val="0"/>
              </a:spcAft>
              <a:buSzPts val="1400"/>
              <a:buChar char="○"/>
            </a:pPr>
            <a:r>
              <a:rPr lang="en"/>
              <a:t>Average check (how much one client spends on average)</a:t>
            </a:r>
            <a:endParaRPr/>
          </a:p>
          <a:p>
            <a:pPr indent="-317500" lvl="1" marL="914400" rtl="0" algn="l">
              <a:lnSpc>
                <a:spcPct val="100000"/>
              </a:lnSpc>
              <a:spcBef>
                <a:spcPts val="0"/>
              </a:spcBef>
              <a:spcAft>
                <a:spcPts val="0"/>
              </a:spcAft>
              <a:buSzPts val="1400"/>
              <a:buChar char="○"/>
            </a:pPr>
            <a:r>
              <a:rPr lang="en"/>
              <a:t>Margin for each product/Total revenue</a:t>
            </a:r>
            <a:endParaRPr/>
          </a:p>
          <a:p>
            <a:pPr indent="-317500" lvl="0" marL="457200" rtl="0" algn="l">
              <a:lnSpc>
                <a:spcPct val="100000"/>
              </a:lnSpc>
              <a:spcBef>
                <a:spcPts val="0"/>
              </a:spcBef>
              <a:spcAft>
                <a:spcPts val="0"/>
              </a:spcAft>
              <a:buSzPts val="1400"/>
              <a:buChar char="●"/>
            </a:pPr>
            <a:r>
              <a:rPr lang="en"/>
              <a:t>Clients:</a:t>
            </a:r>
            <a:endParaRPr/>
          </a:p>
          <a:p>
            <a:pPr indent="-317500" lvl="1" marL="914400" rtl="0" algn="l">
              <a:lnSpc>
                <a:spcPct val="100000"/>
              </a:lnSpc>
              <a:spcBef>
                <a:spcPts val="0"/>
              </a:spcBef>
              <a:spcAft>
                <a:spcPts val="0"/>
              </a:spcAft>
              <a:buSzPts val="1400"/>
              <a:buChar char="○"/>
            </a:pPr>
            <a:r>
              <a:rPr lang="en"/>
              <a:t>Number of new clients</a:t>
            </a:r>
            <a:endParaRPr/>
          </a:p>
          <a:p>
            <a:pPr indent="-317500" lvl="1" marL="914400" rtl="0" algn="l">
              <a:lnSpc>
                <a:spcPct val="100000"/>
              </a:lnSpc>
              <a:spcBef>
                <a:spcPts val="0"/>
              </a:spcBef>
              <a:spcAft>
                <a:spcPts val="0"/>
              </a:spcAft>
              <a:buSzPts val="1400"/>
              <a:buChar char="○"/>
            </a:pPr>
            <a:r>
              <a:rPr lang="en"/>
              <a:t>Conversion of marathon participants to course participants/overall conversion</a:t>
            </a:r>
            <a:endParaRPr/>
          </a:p>
          <a:p>
            <a:pPr indent="-317500" lvl="1" marL="914400" rtl="0" algn="l">
              <a:lnSpc>
                <a:spcPct val="100000"/>
              </a:lnSpc>
              <a:spcBef>
                <a:spcPts val="0"/>
              </a:spcBef>
              <a:spcAft>
                <a:spcPts val="0"/>
              </a:spcAft>
              <a:buSzPts val="1400"/>
              <a:buChar char="○"/>
            </a:pPr>
            <a:r>
              <a:rPr lang="en"/>
              <a:t>Retention rate of marathon participants</a:t>
            </a:r>
            <a:endParaRPr/>
          </a:p>
          <a:p>
            <a:pPr indent="-317500" lvl="1" marL="914400" rtl="0" algn="l">
              <a:lnSpc>
                <a:spcPct val="100000"/>
              </a:lnSpc>
              <a:spcBef>
                <a:spcPts val="0"/>
              </a:spcBef>
              <a:spcAft>
                <a:spcPts val="0"/>
              </a:spcAft>
              <a:buSzPts val="1400"/>
              <a:buChar char="○"/>
            </a:pPr>
            <a:r>
              <a:rPr lang="en"/>
              <a:t>Customer lifecycle duration</a:t>
            </a:r>
            <a:endParaRPr/>
          </a:p>
          <a:p>
            <a:pPr indent="-317500" lvl="0" marL="457200" rtl="0" algn="l">
              <a:lnSpc>
                <a:spcPct val="100000"/>
              </a:lnSpc>
              <a:spcBef>
                <a:spcPts val="0"/>
              </a:spcBef>
              <a:spcAft>
                <a:spcPts val="0"/>
              </a:spcAft>
              <a:buSzPts val="1400"/>
              <a:buChar char="●"/>
            </a:pPr>
            <a:r>
              <a:rPr lang="en"/>
              <a:t>Marketing:</a:t>
            </a:r>
            <a:endParaRPr/>
          </a:p>
          <a:p>
            <a:pPr indent="-317500" lvl="1" marL="914400" rtl="0" algn="l">
              <a:lnSpc>
                <a:spcPct val="100000"/>
              </a:lnSpc>
              <a:spcBef>
                <a:spcPts val="0"/>
              </a:spcBef>
              <a:spcAft>
                <a:spcPts val="0"/>
              </a:spcAft>
              <a:buSzPts val="1400"/>
              <a:buChar char="○"/>
            </a:pPr>
            <a:r>
              <a:rPr lang="en"/>
              <a:t>Marketing expenses</a:t>
            </a:r>
            <a:endParaRPr/>
          </a:p>
          <a:p>
            <a:pPr indent="-317500" lvl="1" marL="914400" rtl="0" algn="l">
              <a:lnSpc>
                <a:spcPct val="100000"/>
              </a:lnSpc>
              <a:spcBef>
                <a:spcPts val="0"/>
              </a:spcBef>
              <a:spcAft>
                <a:spcPts val="0"/>
              </a:spcAft>
              <a:buSzPts val="1400"/>
              <a:buChar char="○"/>
            </a:pPr>
            <a:r>
              <a:rPr lang="en"/>
              <a:t>CAC - cost of acquiring one client</a:t>
            </a:r>
            <a:endParaRPr/>
          </a:p>
          <a:p>
            <a:pPr indent="-317500" lvl="1" marL="914400" rtl="0" algn="l">
              <a:lnSpc>
                <a:spcPct val="100000"/>
              </a:lnSpc>
              <a:spcBef>
                <a:spcPts val="0"/>
              </a:spcBef>
              <a:spcAft>
                <a:spcPts val="0"/>
              </a:spcAft>
              <a:buSzPts val="1400"/>
              <a:buChar char="○"/>
            </a:pPr>
            <a:r>
              <a:rPr lang="en"/>
              <a:t>Number of leads collected during the marathon</a:t>
            </a:r>
            <a:endParaRPr/>
          </a:p>
          <a:p>
            <a:pPr indent="-317500" lvl="1" marL="914400" rtl="0" algn="l">
              <a:lnSpc>
                <a:spcPct val="100000"/>
              </a:lnSpc>
              <a:spcBef>
                <a:spcPts val="0"/>
              </a:spcBef>
              <a:spcAft>
                <a:spcPts val="0"/>
              </a:spcAft>
              <a:buSzPts val="1400"/>
              <a:buChar char="○"/>
            </a:pPr>
            <a:r>
              <a:rPr lang="en"/>
              <a:t>Marketing ROI for the marathon</a:t>
            </a:r>
            <a:endParaRPr/>
          </a:p>
          <a:p>
            <a:pPr indent="-317500" lvl="1" marL="914400" rtl="0" algn="l">
              <a:lnSpc>
                <a:spcPct val="100000"/>
              </a:lnSpc>
              <a:spcBef>
                <a:spcPts val="0"/>
              </a:spcBef>
              <a:spcAft>
                <a:spcPts val="0"/>
              </a:spcAft>
              <a:buSzPts val="1400"/>
              <a:buChar char="○"/>
            </a:pPr>
            <a:r>
              <a:rPr lang="en"/>
              <a:t>NPS (Net Promoter Score) after the marathon.</a:t>
            </a:r>
            <a:endParaRPr>
              <a:solidFill>
                <a:srgbClr val="141414"/>
              </a:solidFill>
              <a:latin typeface="Montserrat SemiBold"/>
              <a:ea typeface="Montserrat SemiBold"/>
              <a:cs typeface="Montserrat SemiBold"/>
              <a:sym typeface="Montserrat SemiBo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8"/>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26" name="Google Shape;426;p48"/>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Hypotheses</a:t>
            </a:r>
            <a:endParaRPr sz="2500">
              <a:solidFill>
                <a:srgbClr val="141414"/>
              </a:solidFill>
              <a:latin typeface="Montserrat SemiBold"/>
              <a:ea typeface="Montserrat SemiBold"/>
              <a:cs typeface="Montserrat SemiBold"/>
              <a:sym typeface="Montserrat SemiBold"/>
            </a:endParaRPr>
          </a:p>
          <a:p>
            <a:pPr indent="0" lvl="0" marL="0" marR="38100" rtl="0" algn="l">
              <a:lnSpc>
                <a:spcPct val="128571"/>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427" name="Google Shape;427;p48"/>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28" name="Google Shape;428;p48"/>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29" name="Google Shape;429;p48"/>
          <p:cNvSpPr txBox="1"/>
          <p:nvPr/>
        </p:nvSpPr>
        <p:spPr>
          <a:xfrm>
            <a:off x="342875" y="790750"/>
            <a:ext cx="8458200" cy="400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141414"/>
                </a:solidFill>
              </a:rPr>
              <a:t>2.</a:t>
            </a:r>
            <a:r>
              <a:rPr lang="en">
                <a:solidFill>
                  <a:srgbClr val="141414"/>
                </a:solidFill>
                <a:latin typeface="Montserrat SemiBold"/>
                <a:ea typeface="Montserrat SemiBold"/>
                <a:cs typeface="Montserrat SemiBold"/>
                <a:sym typeface="Montserrat SemiBold"/>
              </a:rPr>
              <a:t> </a:t>
            </a:r>
            <a:r>
              <a:rPr lang="en"/>
              <a:t>After passing the test on the website, send the user the test answers, their result, and recommendations. This will help combat the user's internal insecurity about their ability to successfully complete the course, which will increase the conversion to paying clients by 5%.</a:t>
            </a:r>
            <a:endParaRPr/>
          </a:p>
          <a:p>
            <a:pPr indent="0" lvl="0" marL="0" rtl="0" algn="l">
              <a:lnSpc>
                <a:spcPct val="100000"/>
              </a:lnSpc>
              <a:spcBef>
                <a:spcPts val="1200"/>
              </a:spcBef>
              <a:spcAft>
                <a:spcPts val="0"/>
              </a:spcAft>
              <a:buNone/>
            </a:pPr>
            <a:r>
              <a:rPr lang="en"/>
              <a:t>The hypothesis will affect metrics such as:</a:t>
            </a:r>
            <a:endParaRPr/>
          </a:p>
          <a:p>
            <a:pPr indent="-317500" lvl="0" marL="457200" rtl="0" algn="l">
              <a:lnSpc>
                <a:spcPct val="100000"/>
              </a:lnSpc>
              <a:spcBef>
                <a:spcPts val="1200"/>
              </a:spcBef>
              <a:spcAft>
                <a:spcPts val="0"/>
              </a:spcAft>
              <a:buSzPts val="1400"/>
              <a:buChar char="●"/>
            </a:pPr>
            <a:r>
              <a:rPr lang="en"/>
              <a:t>Revenues:</a:t>
            </a:r>
            <a:endParaRPr/>
          </a:p>
          <a:p>
            <a:pPr indent="-317500" lvl="1" marL="914400" rtl="0" algn="l">
              <a:lnSpc>
                <a:spcPct val="100000"/>
              </a:lnSpc>
              <a:spcBef>
                <a:spcPts val="0"/>
              </a:spcBef>
              <a:spcAft>
                <a:spcPts val="0"/>
              </a:spcAft>
              <a:buSzPts val="1400"/>
              <a:buChar char="○"/>
            </a:pPr>
            <a:r>
              <a:rPr lang="en"/>
              <a:t>Number of deals</a:t>
            </a:r>
            <a:endParaRPr/>
          </a:p>
          <a:p>
            <a:pPr indent="-317500" lvl="1" marL="914400" rtl="0" algn="l">
              <a:lnSpc>
                <a:spcPct val="100000"/>
              </a:lnSpc>
              <a:spcBef>
                <a:spcPts val="0"/>
              </a:spcBef>
              <a:spcAft>
                <a:spcPts val="0"/>
              </a:spcAft>
              <a:buSzPts val="1400"/>
              <a:buChar char="○"/>
            </a:pPr>
            <a:r>
              <a:rPr lang="en"/>
              <a:t>Average check (how much one client spends on average)</a:t>
            </a:r>
            <a:endParaRPr/>
          </a:p>
          <a:p>
            <a:pPr indent="-317500" lvl="0" marL="457200" rtl="0" algn="l">
              <a:lnSpc>
                <a:spcPct val="100000"/>
              </a:lnSpc>
              <a:spcBef>
                <a:spcPts val="0"/>
              </a:spcBef>
              <a:spcAft>
                <a:spcPts val="0"/>
              </a:spcAft>
              <a:buSzPts val="1400"/>
              <a:buChar char="●"/>
            </a:pPr>
            <a:r>
              <a:rPr lang="en"/>
              <a:t>Clients:</a:t>
            </a:r>
            <a:endParaRPr/>
          </a:p>
          <a:p>
            <a:pPr indent="-317500" lvl="1" marL="914400" rtl="0" algn="l">
              <a:lnSpc>
                <a:spcPct val="100000"/>
              </a:lnSpc>
              <a:spcBef>
                <a:spcPts val="0"/>
              </a:spcBef>
              <a:spcAft>
                <a:spcPts val="0"/>
              </a:spcAft>
              <a:buSzPts val="1400"/>
              <a:buChar char="○"/>
            </a:pPr>
            <a:r>
              <a:rPr lang="en"/>
              <a:t>Number of new clients</a:t>
            </a:r>
            <a:endParaRPr/>
          </a:p>
          <a:p>
            <a:pPr indent="-317500" lvl="1" marL="914400" rtl="0" algn="l">
              <a:lnSpc>
                <a:spcPct val="100000"/>
              </a:lnSpc>
              <a:spcBef>
                <a:spcPts val="0"/>
              </a:spcBef>
              <a:spcAft>
                <a:spcPts val="0"/>
              </a:spcAft>
              <a:buSzPts val="1400"/>
              <a:buChar char="○"/>
            </a:pPr>
            <a:r>
              <a:rPr lang="en"/>
              <a:t>Conversion of participants who received test results to payment</a:t>
            </a:r>
            <a:endParaRPr/>
          </a:p>
          <a:p>
            <a:pPr indent="-317500" lvl="1" marL="914400" rtl="0" algn="l">
              <a:lnSpc>
                <a:spcPct val="100000"/>
              </a:lnSpc>
              <a:spcBef>
                <a:spcPts val="0"/>
              </a:spcBef>
              <a:spcAft>
                <a:spcPts val="0"/>
              </a:spcAft>
              <a:buSzPts val="1400"/>
              <a:buChar char="○"/>
            </a:pPr>
            <a:r>
              <a:rPr lang="en"/>
              <a:t>Conversion of participants who did not receive test results to payment</a:t>
            </a:r>
            <a:endParaRPr/>
          </a:p>
          <a:p>
            <a:pPr indent="-317500" lvl="1" marL="914400" rtl="0" algn="l">
              <a:lnSpc>
                <a:spcPct val="100000"/>
              </a:lnSpc>
              <a:spcBef>
                <a:spcPts val="0"/>
              </a:spcBef>
              <a:spcAft>
                <a:spcPts val="0"/>
              </a:spcAft>
              <a:buSzPts val="1400"/>
              <a:buChar char="○"/>
            </a:pPr>
            <a:r>
              <a:rPr lang="en"/>
              <a:t>Customer lifecycle duration</a:t>
            </a:r>
            <a:endParaRPr/>
          </a:p>
          <a:p>
            <a:pPr indent="-317500" lvl="0" marL="457200" rtl="0" algn="l">
              <a:lnSpc>
                <a:spcPct val="100000"/>
              </a:lnSpc>
              <a:spcBef>
                <a:spcPts val="0"/>
              </a:spcBef>
              <a:spcAft>
                <a:spcPts val="0"/>
              </a:spcAft>
              <a:buSzPts val="1400"/>
              <a:buChar char="●"/>
            </a:pPr>
            <a:r>
              <a:rPr lang="en"/>
              <a:t>Marketing:</a:t>
            </a:r>
            <a:endParaRPr/>
          </a:p>
          <a:p>
            <a:pPr indent="-317500" lvl="1" marL="914400" rtl="0" algn="l">
              <a:lnSpc>
                <a:spcPct val="100000"/>
              </a:lnSpc>
              <a:spcBef>
                <a:spcPts val="0"/>
              </a:spcBef>
              <a:spcAft>
                <a:spcPts val="0"/>
              </a:spcAft>
              <a:buSzPts val="1400"/>
              <a:buChar char="○"/>
            </a:pPr>
            <a:r>
              <a:rPr lang="en"/>
              <a:t>Marketing expenses</a:t>
            </a:r>
            <a:endParaRPr/>
          </a:p>
          <a:p>
            <a:pPr indent="-317500" lvl="1" marL="914400" rtl="0" algn="l">
              <a:lnSpc>
                <a:spcPct val="100000"/>
              </a:lnSpc>
              <a:spcBef>
                <a:spcPts val="0"/>
              </a:spcBef>
              <a:spcAft>
                <a:spcPts val="0"/>
              </a:spcAft>
              <a:buSzPts val="1400"/>
              <a:buChar char="○"/>
            </a:pPr>
            <a:r>
              <a:rPr lang="en"/>
              <a:t>CAC - cost of acquiring one client</a:t>
            </a:r>
            <a:endParaRPr/>
          </a:p>
          <a:p>
            <a:pPr indent="-317500" lvl="1" marL="914400" rtl="0" algn="l">
              <a:lnSpc>
                <a:spcPct val="100000"/>
              </a:lnSpc>
              <a:spcBef>
                <a:spcPts val="0"/>
              </a:spcBef>
              <a:spcAft>
                <a:spcPts val="0"/>
              </a:spcAft>
              <a:buSzPts val="1400"/>
              <a:buChar char="○"/>
            </a:pPr>
            <a:r>
              <a:rPr lang="en"/>
              <a:t>Number of clicks</a:t>
            </a:r>
            <a:endParaRPr/>
          </a:p>
          <a:p>
            <a:pPr indent="-317500" lvl="1" marL="914400" rtl="0" algn="l">
              <a:lnSpc>
                <a:spcPct val="100000"/>
              </a:lnSpc>
              <a:spcBef>
                <a:spcPts val="0"/>
              </a:spcBef>
              <a:spcAft>
                <a:spcPts val="0"/>
              </a:spcAft>
              <a:buSzPts val="1400"/>
              <a:buChar char="○"/>
            </a:pPr>
            <a:r>
              <a:rPr lang="en"/>
              <a:t>Reach and number of tests taken</a:t>
            </a:r>
            <a:endParaRPr>
              <a:solidFill>
                <a:srgbClr val="141414"/>
              </a:solidFill>
              <a:latin typeface="Montserrat SemiBold"/>
              <a:ea typeface="Montserrat SemiBold"/>
              <a:cs typeface="Montserrat SemiBold"/>
              <a:sym typeface="Montserrat SemiBo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9"/>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35" name="Google Shape;435;p49"/>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Hypotheses</a:t>
            </a:r>
            <a:endParaRPr sz="2500">
              <a:solidFill>
                <a:srgbClr val="141414"/>
              </a:solidFill>
              <a:latin typeface="Montserrat SemiBold"/>
              <a:ea typeface="Montserrat SemiBold"/>
              <a:cs typeface="Montserrat SemiBold"/>
              <a:sym typeface="Montserrat SemiBold"/>
            </a:endParaRPr>
          </a:p>
          <a:p>
            <a:pPr indent="0" lvl="0" marL="0" marR="38100" rtl="0" algn="l">
              <a:lnSpc>
                <a:spcPct val="128571"/>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436" name="Google Shape;436;p49"/>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37" name="Google Shape;437;p49"/>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38" name="Google Shape;438;p49"/>
          <p:cNvSpPr txBox="1"/>
          <p:nvPr/>
        </p:nvSpPr>
        <p:spPr>
          <a:xfrm>
            <a:off x="342875" y="790750"/>
            <a:ext cx="8458200" cy="400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200"/>
              </a:spcBef>
              <a:spcAft>
                <a:spcPts val="0"/>
              </a:spcAft>
              <a:buNone/>
            </a:pPr>
            <a:r>
              <a:rPr lang="en"/>
              <a:t>3. Expanding localizations (English, German) of the courses will allow attracting not only Russian-speaking audiences. This will increase the attraction of new clients by 30%.</a:t>
            </a:r>
            <a:endParaRPr/>
          </a:p>
          <a:p>
            <a:pPr indent="0" lvl="0" marL="0" rtl="0" algn="l">
              <a:lnSpc>
                <a:spcPct val="100000"/>
              </a:lnSpc>
              <a:spcBef>
                <a:spcPts val="1200"/>
              </a:spcBef>
              <a:spcAft>
                <a:spcPts val="0"/>
              </a:spcAft>
              <a:buNone/>
            </a:pPr>
            <a:r>
              <a:rPr lang="en"/>
              <a:t>The hypothesis will affect metrics such as:</a:t>
            </a:r>
            <a:endParaRPr/>
          </a:p>
          <a:p>
            <a:pPr indent="-317500" lvl="0" marL="457200" rtl="0" algn="l">
              <a:lnSpc>
                <a:spcPct val="100000"/>
              </a:lnSpc>
              <a:spcBef>
                <a:spcPts val="1200"/>
              </a:spcBef>
              <a:spcAft>
                <a:spcPts val="0"/>
              </a:spcAft>
              <a:buSzPts val="1400"/>
              <a:buChar char="●"/>
            </a:pPr>
            <a:r>
              <a:rPr lang="en"/>
              <a:t>Revenues:</a:t>
            </a:r>
            <a:endParaRPr/>
          </a:p>
          <a:p>
            <a:pPr indent="-317500" lvl="1" marL="914400" rtl="0" algn="l">
              <a:lnSpc>
                <a:spcPct val="100000"/>
              </a:lnSpc>
              <a:spcBef>
                <a:spcPts val="0"/>
              </a:spcBef>
              <a:spcAft>
                <a:spcPts val="0"/>
              </a:spcAft>
              <a:buSzPts val="1400"/>
              <a:buChar char="○"/>
            </a:pPr>
            <a:r>
              <a:rPr lang="en"/>
              <a:t>Number of deals</a:t>
            </a:r>
            <a:endParaRPr/>
          </a:p>
          <a:p>
            <a:pPr indent="-317500" lvl="1" marL="914400" rtl="0" algn="l">
              <a:lnSpc>
                <a:spcPct val="100000"/>
              </a:lnSpc>
              <a:spcBef>
                <a:spcPts val="0"/>
              </a:spcBef>
              <a:spcAft>
                <a:spcPts val="0"/>
              </a:spcAft>
              <a:buSzPts val="1400"/>
              <a:buChar char="○"/>
            </a:pPr>
            <a:r>
              <a:rPr lang="en"/>
              <a:t>Average check (how much one client spends on average)</a:t>
            </a:r>
            <a:endParaRPr/>
          </a:p>
          <a:p>
            <a:pPr indent="-317500" lvl="1" marL="914400" rtl="0" algn="l">
              <a:lnSpc>
                <a:spcPct val="100000"/>
              </a:lnSpc>
              <a:spcBef>
                <a:spcPts val="0"/>
              </a:spcBef>
              <a:spcAft>
                <a:spcPts val="0"/>
              </a:spcAft>
              <a:buSzPts val="1400"/>
              <a:buChar char="○"/>
            </a:pPr>
            <a:r>
              <a:rPr lang="en"/>
              <a:t>Margin for each product and localization</a:t>
            </a:r>
            <a:endParaRPr/>
          </a:p>
          <a:p>
            <a:pPr indent="-317500" lvl="0" marL="457200" rtl="0" algn="l">
              <a:lnSpc>
                <a:spcPct val="100000"/>
              </a:lnSpc>
              <a:spcBef>
                <a:spcPts val="0"/>
              </a:spcBef>
              <a:spcAft>
                <a:spcPts val="0"/>
              </a:spcAft>
              <a:buSzPts val="1400"/>
              <a:buChar char="●"/>
            </a:pPr>
            <a:r>
              <a:rPr lang="en"/>
              <a:t>Clients:</a:t>
            </a:r>
            <a:endParaRPr/>
          </a:p>
          <a:p>
            <a:pPr indent="-317500" lvl="1" marL="914400" rtl="0" algn="l">
              <a:lnSpc>
                <a:spcPct val="100000"/>
              </a:lnSpc>
              <a:spcBef>
                <a:spcPts val="0"/>
              </a:spcBef>
              <a:spcAft>
                <a:spcPts val="0"/>
              </a:spcAft>
              <a:buSzPts val="1400"/>
              <a:buChar char="○"/>
            </a:pPr>
            <a:r>
              <a:rPr lang="en"/>
              <a:t>Number of new clients by localization</a:t>
            </a:r>
            <a:endParaRPr/>
          </a:p>
          <a:p>
            <a:pPr indent="-317500" lvl="1" marL="914400" rtl="0" algn="l">
              <a:lnSpc>
                <a:spcPct val="100000"/>
              </a:lnSpc>
              <a:spcBef>
                <a:spcPts val="0"/>
              </a:spcBef>
              <a:spcAft>
                <a:spcPts val="0"/>
              </a:spcAft>
              <a:buSzPts val="1400"/>
              <a:buChar char="○"/>
            </a:pPr>
            <a:r>
              <a:rPr lang="en"/>
              <a:t>Conversion by localization</a:t>
            </a:r>
            <a:endParaRPr/>
          </a:p>
          <a:p>
            <a:pPr indent="-317500" lvl="1" marL="914400" rtl="0" algn="l">
              <a:lnSpc>
                <a:spcPct val="100000"/>
              </a:lnSpc>
              <a:spcBef>
                <a:spcPts val="0"/>
              </a:spcBef>
              <a:spcAft>
                <a:spcPts val="0"/>
              </a:spcAft>
              <a:buSzPts val="1400"/>
              <a:buChar char="○"/>
            </a:pPr>
            <a:r>
              <a:rPr lang="en"/>
              <a:t>Average number of clients per manager</a:t>
            </a:r>
            <a:endParaRPr/>
          </a:p>
          <a:p>
            <a:pPr indent="-317500" lvl="0" marL="457200" rtl="0" algn="l">
              <a:lnSpc>
                <a:spcPct val="100000"/>
              </a:lnSpc>
              <a:spcBef>
                <a:spcPts val="0"/>
              </a:spcBef>
              <a:spcAft>
                <a:spcPts val="0"/>
              </a:spcAft>
              <a:buSzPts val="1400"/>
              <a:buChar char="●"/>
            </a:pPr>
            <a:r>
              <a:rPr lang="en"/>
              <a:t>Marketing:</a:t>
            </a:r>
            <a:endParaRPr/>
          </a:p>
          <a:p>
            <a:pPr indent="-317500" lvl="1" marL="914400" rtl="0" algn="l">
              <a:lnSpc>
                <a:spcPct val="100000"/>
              </a:lnSpc>
              <a:spcBef>
                <a:spcPts val="0"/>
              </a:spcBef>
              <a:spcAft>
                <a:spcPts val="0"/>
              </a:spcAft>
              <a:buSzPts val="1400"/>
              <a:buChar char="○"/>
            </a:pPr>
            <a:r>
              <a:rPr lang="en"/>
              <a:t>Marketing expenses by localization</a:t>
            </a:r>
            <a:endParaRPr/>
          </a:p>
          <a:p>
            <a:pPr indent="-317500" lvl="1" marL="914400" rtl="0" algn="l">
              <a:lnSpc>
                <a:spcPct val="100000"/>
              </a:lnSpc>
              <a:spcBef>
                <a:spcPts val="0"/>
              </a:spcBef>
              <a:spcAft>
                <a:spcPts val="0"/>
              </a:spcAft>
              <a:buSzPts val="1400"/>
              <a:buChar char="○"/>
            </a:pPr>
            <a:r>
              <a:rPr lang="en"/>
              <a:t>CAC - cost of acquiring one client by localization</a:t>
            </a:r>
            <a:endParaRPr/>
          </a:p>
          <a:p>
            <a:pPr indent="-317500" lvl="1" marL="914400" rtl="0" algn="l">
              <a:lnSpc>
                <a:spcPct val="100000"/>
              </a:lnSpc>
              <a:spcBef>
                <a:spcPts val="0"/>
              </a:spcBef>
              <a:spcAft>
                <a:spcPts val="0"/>
              </a:spcAft>
              <a:buSzPts val="1400"/>
              <a:buChar char="○"/>
            </a:pPr>
            <a:r>
              <a:rPr lang="en"/>
              <a:t>Number of clicks/visits by localization</a:t>
            </a:r>
            <a:endParaRPr/>
          </a:p>
          <a:p>
            <a:pPr indent="-317500" lvl="1" marL="914400" rtl="0" algn="l">
              <a:lnSpc>
                <a:spcPct val="100000"/>
              </a:lnSpc>
              <a:spcBef>
                <a:spcPts val="0"/>
              </a:spcBef>
              <a:spcAft>
                <a:spcPts val="0"/>
              </a:spcAft>
              <a:buSzPts val="1400"/>
              <a:buChar char="○"/>
            </a:pPr>
            <a:r>
              <a:rPr lang="en"/>
              <a:t>Market reach by localization</a:t>
            </a:r>
            <a:endParaRPr/>
          </a:p>
          <a:p>
            <a:pPr indent="-317500" lvl="1" marL="914400" rtl="0" algn="l">
              <a:lnSpc>
                <a:spcPct val="100000"/>
              </a:lnSpc>
              <a:spcBef>
                <a:spcPts val="0"/>
              </a:spcBef>
              <a:spcAft>
                <a:spcPts val="0"/>
              </a:spcAft>
              <a:buSzPts val="1400"/>
              <a:buChar char="○"/>
            </a:pPr>
            <a:r>
              <a:rPr lang="en"/>
              <a:t>Return on investment by localization</a:t>
            </a:r>
            <a:endParaRPr>
              <a:solidFill>
                <a:srgbClr val="141414"/>
              </a:solidFill>
              <a:latin typeface="Montserrat SemiBold"/>
              <a:ea typeface="Montserrat SemiBold"/>
              <a:cs typeface="Montserrat SemiBold"/>
              <a:sym typeface="Montserrat SemiBo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0"/>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44" name="Google Shape;444;p50"/>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Hypotheses</a:t>
            </a:r>
            <a:endParaRPr sz="2500">
              <a:solidFill>
                <a:srgbClr val="141414"/>
              </a:solidFill>
              <a:latin typeface="Montserrat SemiBold"/>
              <a:ea typeface="Montserrat SemiBold"/>
              <a:cs typeface="Montserrat SemiBold"/>
              <a:sym typeface="Montserrat SemiBold"/>
            </a:endParaRPr>
          </a:p>
          <a:p>
            <a:pPr indent="0" lvl="0" marL="0" marR="38100" rtl="0" algn="l">
              <a:lnSpc>
                <a:spcPct val="128571"/>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445" name="Google Shape;445;p50"/>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46" name="Google Shape;446;p50"/>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47" name="Google Shape;447;p50"/>
          <p:cNvSpPr txBox="1"/>
          <p:nvPr/>
        </p:nvSpPr>
        <p:spPr>
          <a:xfrm>
            <a:off x="342875" y="790750"/>
            <a:ext cx="8458200" cy="400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200"/>
              </a:spcBef>
              <a:spcAft>
                <a:spcPts val="0"/>
              </a:spcAft>
              <a:buNone/>
            </a:pPr>
            <a:r>
              <a:rPr lang="en"/>
              <a:t>4. Collaboration with government organizations (Jobcenter, BIZ (Berufsinformationszentrum)). Placing advertising information (posters, brochures) will increase interest and attract new potential clients by 15%.</a:t>
            </a:r>
            <a:endParaRPr/>
          </a:p>
          <a:p>
            <a:pPr indent="0" lvl="0" marL="0" rtl="0" algn="l">
              <a:lnSpc>
                <a:spcPct val="100000"/>
              </a:lnSpc>
              <a:spcBef>
                <a:spcPts val="1200"/>
              </a:spcBef>
              <a:spcAft>
                <a:spcPts val="0"/>
              </a:spcAft>
              <a:buNone/>
            </a:pPr>
            <a:r>
              <a:rPr lang="en"/>
              <a:t>The hypothesis will affect metrics such as:</a:t>
            </a:r>
            <a:endParaRPr/>
          </a:p>
          <a:p>
            <a:pPr indent="-317500" lvl="0" marL="457200" rtl="0" algn="l">
              <a:lnSpc>
                <a:spcPct val="100000"/>
              </a:lnSpc>
              <a:spcBef>
                <a:spcPts val="1200"/>
              </a:spcBef>
              <a:spcAft>
                <a:spcPts val="0"/>
              </a:spcAft>
              <a:buSzPts val="1400"/>
              <a:buChar char="●"/>
            </a:pPr>
            <a:r>
              <a:rPr lang="en"/>
              <a:t>Revenues:</a:t>
            </a:r>
            <a:endParaRPr/>
          </a:p>
          <a:p>
            <a:pPr indent="-317500" lvl="1" marL="914400" rtl="0" algn="l">
              <a:lnSpc>
                <a:spcPct val="100000"/>
              </a:lnSpc>
              <a:spcBef>
                <a:spcPts val="0"/>
              </a:spcBef>
              <a:spcAft>
                <a:spcPts val="0"/>
              </a:spcAft>
              <a:buSzPts val="1400"/>
              <a:buChar char="○"/>
            </a:pPr>
            <a:r>
              <a:rPr lang="en"/>
              <a:t>Number of deals</a:t>
            </a:r>
            <a:endParaRPr/>
          </a:p>
          <a:p>
            <a:pPr indent="-317500" lvl="1" marL="914400" rtl="0" algn="l">
              <a:lnSpc>
                <a:spcPct val="100000"/>
              </a:lnSpc>
              <a:spcBef>
                <a:spcPts val="0"/>
              </a:spcBef>
              <a:spcAft>
                <a:spcPts val="0"/>
              </a:spcAft>
              <a:buSzPts val="1400"/>
              <a:buChar char="○"/>
            </a:pPr>
            <a:r>
              <a:rPr lang="en"/>
              <a:t>Average check (how much one client spends on average)</a:t>
            </a:r>
            <a:endParaRPr/>
          </a:p>
          <a:p>
            <a:pPr indent="-317500" lvl="0" marL="457200" rtl="0" algn="l">
              <a:lnSpc>
                <a:spcPct val="100000"/>
              </a:lnSpc>
              <a:spcBef>
                <a:spcPts val="0"/>
              </a:spcBef>
              <a:spcAft>
                <a:spcPts val="0"/>
              </a:spcAft>
              <a:buSzPts val="1400"/>
              <a:buChar char="●"/>
            </a:pPr>
            <a:r>
              <a:rPr lang="en"/>
              <a:t>Clients:</a:t>
            </a:r>
            <a:endParaRPr/>
          </a:p>
          <a:p>
            <a:pPr indent="-317500" lvl="1" marL="914400" rtl="0" algn="l">
              <a:lnSpc>
                <a:spcPct val="100000"/>
              </a:lnSpc>
              <a:spcBef>
                <a:spcPts val="0"/>
              </a:spcBef>
              <a:spcAft>
                <a:spcPts val="0"/>
              </a:spcAft>
              <a:buSzPts val="1400"/>
              <a:buChar char="○"/>
            </a:pPr>
            <a:r>
              <a:rPr lang="en"/>
              <a:t>Number of new clients attracted through government organizations</a:t>
            </a:r>
            <a:endParaRPr/>
          </a:p>
          <a:p>
            <a:pPr indent="-317500" lvl="1" marL="914400" rtl="0" algn="l">
              <a:lnSpc>
                <a:spcPct val="100000"/>
              </a:lnSpc>
              <a:spcBef>
                <a:spcPts val="0"/>
              </a:spcBef>
              <a:spcAft>
                <a:spcPts val="0"/>
              </a:spcAft>
              <a:buSzPts val="1400"/>
              <a:buChar char="○"/>
            </a:pPr>
            <a:r>
              <a:rPr lang="en"/>
              <a:t>Conversion of attracted clients</a:t>
            </a:r>
            <a:endParaRPr/>
          </a:p>
          <a:p>
            <a:pPr indent="-317500" lvl="1" marL="914400" rtl="0" algn="l">
              <a:lnSpc>
                <a:spcPct val="100000"/>
              </a:lnSpc>
              <a:spcBef>
                <a:spcPts val="0"/>
              </a:spcBef>
              <a:spcAft>
                <a:spcPts val="0"/>
              </a:spcAft>
              <a:buSzPts val="1400"/>
              <a:buChar char="○"/>
            </a:pPr>
            <a:r>
              <a:rPr lang="en"/>
              <a:t>Customer lifecycle duration</a:t>
            </a:r>
            <a:endParaRPr/>
          </a:p>
          <a:p>
            <a:pPr indent="-317500" lvl="0" marL="457200" rtl="0" algn="l">
              <a:lnSpc>
                <a:spcPct val="100000"/>
              </a:lnSpc>
              <a:spcBef>
                <a:spcPts val="0"/>
              </a:spcBef>
              <a:spcAft>
                <a:spcPts val="0"/>
              </a:spcAft>
              <a:buSzPts val="1400"/>
              <a:buChar char="●"/>
            </a:pPr>
            <a:r>
              <a:rPr lang="en"/>
              <a:t>Marketing:</a:t>
            </a:r>
            <a:endParaRPr/>
          </a:p>
          <a:p>
            <a:pPr indent="-317500" lvl="1" marL="914400" rtl="0" algn="l">
              <a:lnSpc>
                <a:spcPct val="100000"/>
              </a:lnSpc>
              <a:spcBef>
                <a:spcPts val="0"/>
              </a:spcBef>
              <a:spcAft>
                <a:spcPts val="0"/>
              </a:spcAft>
              <a:buSzPts val="1400"/>
              <a:buChar char="○"/>
            </a:pPr>
            <a:r>
              <a:rPr lang="en"/>
              <a:t>Marketing expenses (advertising materials)</a:t>
            </a:r>
            <a:endParaRPr/>
          </a:p>
          <a:p>
            <a:pPr indent="-317500" lvl="1" marL="914400" rtl="0" algn="l">
              <a:lnSpc>
                <a:spcPct val="100000"/>
              </a:lnSpc>
              <a:spcBef>
                <a:spcPts val="0"/>
              </a:spcBef>
              <a:spcAft>
                <a:spcPts val="0"/>
              </a:spcAft>
              <a:buSzPts val="1400"/>
              <a:buChar char="○"/>
            </a:pPr>
            <a:r>
              <a:rPr lang="en"/>
              <a:t>CAC - cost of acquiring one client through government organizations</a:t>
            </a:r>
            <a:endParaRPr/>
          </a:p>
          <a:p>
            <a:pPr indent="-317500" lvl="1" marL="914400" rtl="0" algn="l">
              <a:lnSpc>
                <a:spcPct val="100000"/>
              </a:lnSpc>
              <a:spcBef>
                <a:spcPts val="0"/>
              </a:spcBef>
              <a:spcAft>
                <a:spcPts val="0"/>
              </a:spcAft>
              <a:buSzPts val="1400"/>
              <a:buChar char="○"/>
            </a:pPr>
            <a:r>
              <a:rPr lang="en"/>
              <a:t>Number of transitions via QR code, for example</a:t>
            </a:r>
            <a:endParaRPr/>
          </a:p>
          <a:p>
            <a:pPr indent="-317500" lvl="1" marL="914400" rtl="0" algn="l">
              <a:lnSpc>
                <a:spcPct val="100000"/>
              </a:lnSpc>
              <a:spcBef>
                <a:spcPts val="0"/>
              </a:spcBef>
              <a:spcAft>
                <a:spcPts val="0"/>
              </a:spcAft>
              <a:buSzPts val="1400"/>
              <a:buChar char="○"/>
            </a:pPr>
            <a:r>
              <a:rPr lang="en"/>
              <a:t>Market reach through advertising</a:t>
            </a:r>
            <a:endParaRPr>
              <a:solidFill>
                <a:srgbClr val="141414"/>
              </a:solidFill>
              <a:latin typeface="Montserrat SemiBold"/>
              <a:ea typeface="Montserrat SemiBold"/>
              <a:cs typeface="Montserrat SemiBold"/>
              <a:sym typeface="Montserrat SemiBo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1"/>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53" name="Google Shape;453;p51"/>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Hypotheses</a:t>
            </a:r>
            <a:endParaRPr sz="2500">
              <a:solidFill>
                <a:srgbClr val="141414"/>
              </a:solidFill>
              <a:latin typeface="Montserrat SemiBold"/>
              <a:ea typeface="Montserrat SemiBold"/>
              <a:cs typeface="Montserrat SemiBold"/>
              <a:sym typeface="Montserrat SemiBold"/>
            </a:endParaRPr>
          </a:p>
          <a:p>
            <a:pPr indent="0" lvl="0" marL="0" marR="38100" rtl="0" algn="l">
              <a:lnSpc>
                <a:spcPct val="128571"/>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454" name="Google Shape;454;p51"/>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55" name="Google Shape;455;p51"/>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56" name="Google Shape;456;p51"/>
          <p:cNvSpPr txBox="1"/>
          <p:nvPr/>
        </p:nvSpPr>
        <p:spPr>
          <a:xfrm>
            <a:off x="342875" y="790750"/>
            <a:ext cx="8458200" cy="400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200"/>
              </a:spcBef>
              <a:spcAft>
                <a:spcPts val="0"/>
              </a:spcAft>
              <a:buNone/>
            </a:pPr>
            <a:r>
              <a:rPr lang="en"/>
              <a:t>5. Revising the motivation for the sales department staff. Implementing a percentage of the deal as a bonus for sales staff. The bonus program for the sales department will increase deal closure efficiency by 40%.</a:t>
            </a:r>
            <a:endParaRPr/>
          </a:p>
          <a:p>
            <a:pPr indent="0" lvl="0" marL="0" rtl="0" algn="l">
              <a:lnSpc>
                <a:spcPct val="100000"/>
              </a:lnSpc>
              <a:spcBef>
                <a:spcPts val="1200"/>
              </a:spcBef>
              <a:spcAft>
                <a:spcPts val="0"/>
              </a:spcAft>
              <a:buNone/>
            </a:pPr>
            <a:r>
              <a:rPr lang="en"/>
              <a:t>The hypothesis will affect metrics such as:</a:t>
            </a:r>
            <a:endParaRPr/>
          </a:p>
          <a:p>
            <a:pPr indent="-317500" lvl="0" marL="457200" rtl="0" algn="l">
              <a:lnSpc>
                <a:spcPct val="100000"/>
              </a:lnSpc>
              <a:spcBef>
                <a:spcPts val="1200"/>
              </a:spcBef>
              <a:spcAft>
                <a:spcPts val="0"/>
              </a:spcAft>
              <a:buSzPts val="1400"/>
              <a:buChar char="●"/>
            </a:pPr>
            <a:r>
              <a:rPr lang="en"/>
              <a:t>Revenues:</a:t>
            </a:r>
            <a:endParaRPr/>
          </a:p>
          <a:p>
            <a:pPr indent="-317500" lvl="1" marL="914400" rtl="0" algn="l">
              <a:lnSpc>
                <a:spcPct val="100000"/>
              </a:lnSpc>
              <a:spcBef>
                <a:spcPts val="0"/>
              </a:spcBef>
              <a:spcAft>
                <a:spcPts val="0"/>
              </a:spcAft>
              <a:buSzPts val="1400"/>
              <a:buChar char="○"/>
            </a:pPr>
            <a:r>
              <a:rPr lang="en"/>
              <a:t>Number of deals</a:t>
            </a:r>
            <a:endParaRPr/>
          </a:p>
          <a:p>
            <a:pPr indent="-317500" lvl="1" marL="914400" rtl="0" algn="l">
              <a:lnSpc>
                <a:spcPct val="100000"/>
              </a:lnSpc>
              <a:spcBef>
                <a:spcPts val="0"/>
              </a:spcBef>
              <a:spcAft>
                <a:spcPts val="0"/>
              </a:spcAft>
              <a:buSzPts val="1400"/>
              <a:buChar char="○"/>
            </a:pPr>
            <a:r>
              <a:rPr lang="en"/>
              <a:t>Average check (how much one client spends on average)</a:t>
            </a:r>
            <a:endParaRPr/>
          </a:p>
          <a:p>
            <a:pPr indent="-317500" lvl="1" marL="914400" rtl="0" algn="l">
              <a:lnSpc>
                <a:spcPct val="100000"/>
              </a:lnSpc>
              <a:spcBef>
                <a:spcPts val="0"/>
              </a:spcBef>
              <a:spcAft>
                <a:spcPts val="0"/>
              </a:spcAft>
              <a:buSzPts val="1400"/>
              <a:buChar char="○"/>
            </a:pPr>
            <a:r>
              <a:rPr lang="en"/>
              <a:t>Revenue per manager</a:t>
            </a:r>
            <a:endParaRPr/>
          </a:p>
          <a:p>
            <a:pPr indent="-317500" lvl="0" marL="457200" rtl="0" algn="l">
              <a:lnSpc>
                <a:spcPct val="100000"/>
              </a:lnSpc>
              <a:spcBef>
                <a:spcPts val="0"/>
              </a:spcBef>
              <a:spcAft>
                <a:spcPts val="0"/>
              </a:spcAft>
              <a:buSzPts val="1400"/>
              <a:buChar char="●"/>
            </a:pPr>
            <a:r>
              <a:rPr lang="en"/>
              <a:t>Clients:</a:t>
            </a:r>
            <a:endParaRPr/>
          </a:p>
          <a:p>
            <a:pPr indent="-317500" lvl="1" marL="914400" rtl="0" algn="l">
              <a:lnSpc>
                <a:spcPct val="100000"/>
              </a:lnSpc>
              <a:spcBef>
                <a:spcPts val="0"/>
              </a:spcBef>
              <a:spcAft>
                <a:spcPts val="0"/>
              </a:spcAft>
              <a:buSzPts val="1400"/>
              <a:buChar char="○"/>
            </a:pPr>
            <a:r>
              <a:rPr lang="en"/>
              <a:t>Conversion per manager</a:t>
            </a:r>
            <a:endParaRPr/>
          </a:p>
          <a:p>
            <a:pPr indent="-317500" lvl="1" marL="914400" rtl="0" algn="l">
              <a:lnSpc>
                <a:spcPct val="100000"/>
              </a:lnSpc>
              <a:spcBef>
                <a:spcPts val="0"/>
              </a:spcBef>
              <a:spcAft>
                <a:spcPts val="0"/>
              </a:spcAft>
              <a:buSzPts val="1400"/>
              <a:buChar char="○"/>
            </a:pPr>
            <a:r>
              <a:rPr lang="en"/>
              <a:t>Average number of clients per manager</a:t>
            </a:r>
            <a:endParaRPr/>
          </a:p>
          <a:p>
            <a:pPr indent="-317500" lvl="1" marL="914400" rtl="0" algn="l">
              <a:lnSpc>
                <a:spcPct val="100000"/>
              </a:lnSpc>
              <a:spcBef>
                <a:spcPts val="0"/>
              </a:spcBef>
              <a:spcAft>
                <a:spcPts val="0"/>
              </a:spcAft>
              <a:buSzPts val="1400"/>
              <a:buChar char="○"/>
            </a:pPr>
            <a:r>
              <a:rPr lang="en"/>
              <a:t>Number of successful deals per manager</a:t>
            </a:r>
            <a:endParaRPr/>
          </a:p>
          <a:p>
            <a:pPr indent="-317500" lvl="0" marL="457200" rtl="0" algn="l">
              <a:lnSpc>
                <a:spcPct val="100000"/>
              </a:lnSpc>
              <a:spcBef>
                <a:spcPts val="0"/>
              </a:spcBef>
              <a:spcAft>
                <a:spcPts val="0"/>
              </a:spcAft>
              <a:buSzPts val="1400"/>
              <a:buChar char="●"/>
            </a:pPr>
            <a:r>
              <a:rPr lang="en"/>
              <a:t>Marketing:</a:t>
            </a:r>
            <a:endParaRPr/>
          </a:p>
          <a:p>
            <a:pPr indent="-317500" lvl="1" marL="914400" rtl="0" algn="l">
              <a:lnSpc>
                <a:spcPct val="100000"/>
              </a:lnSpc>
              <a:spcBef>
                <a:spcPts val="0"/>
              </a:spcBef>
              <a:spcAft>
                <a:spcPts val="0"/>
              </a:spcAft>
              <a:buSzPts val="1400"/>
              <a:buChar char="○"/>
            </a:pPr>
            <a:r>
              <a:rPr lang="en"/>
              <a:t>CAC - cost of acquiring one client</a:t>
            </a:r>
            <a:endParaRPr>
              <a:solidFill>
                <a:srgbClr val="141414"/>
              </a:solidFill>
              <a:latin typeface="Montserrat SemiBold"/>
              <a:ea typeface="Montserrat SemiBold"/>
              <a:cs typeface="Montserrat SemiBold"/>
              <a:sym typeface="Montserrat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nvSpPr>
        <p:spPr>
          <a:xfrm>
            <a:off x="452050" y="689350"/>
            <a:ext cx="8361000" cy="422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300"/>
              <a:t>Data Cleaning and Preparation:</a:t>
            </a:r>
            <a:endParaRPr b="1" sz="1300"/>
          </a:p>
          <a:p>
            <a:pPr indent="-311150" lvl="0" marL="457200" rtl="0" algn="l">
              <a:lnSpc>
                <a:spcPct val="115000"/>
              </a:lnSpc>
              <a:spcBef>
                <a:spcPts val="1200"/>
              </a:spcBef>
              <a:spcAft>
                <a:spcPts val="0"/>
              </a:spcAft>
              <a:buSzPts val="1300"/>
              <a:buAutoNum type="arabicPeriod"/>
            </a:pPr>
            <a:r>
              <a:rPr lang="en" sz="1300"/>
              <a:t>Remove duplicates and irrelevant columns.</a:t>
            </a:r>
            <a:endParaRPr sz="1300"/>
          </a:p>
          <a:p>
            <a:pPr indent="-311150" lvl="0" marL="457200" rtl="0" algn="l">
              <a:lnSpc>
                <a:spcPct val="115000"/>
              </a:lnSpc>
              <a:spcBef>
                <a:spcPts val="0"/>
              </a:spcBef>
              <a:spcAft>
                <a:spcPts val="0"/>
              </a:spcAft>
              <a:buSzPts val="1300"/>
              <a:buAutoNum type="arabicPeriod"/>
            </a:pPr>
            <a:r>
              <a:rPr lang="en" sz="1300"/>
              <a:t>Appropriately handle missing values.</a:t>
            </a:r>
            <a:endParaRPr sz="1300"/>
          </a:p>
          <a:p>
            <a:pPr indent="-311150" lvl="0" marL="457200" rtl="0" algn="l">
              <a:lnSpc>
                <a:spcPct val="115000"/>
              </a:lnSpc>
              <a:spcBef>
                <a:spcPts val="0"/>
              </a:spcBef>
              <a:spcAft>
                <a:spcPts val="0"/>
              </a:spcAft>
              <a:buSzPts val="1300"/>
              <a:buAutoNum type="arabicPeriod"/>
            </a:pPr>
            <a:r>
              <a:rPr lang="en" sz="1300"/>
              <a:t>Convert data types for columns such as dates and numerical values.</a:t>
            </a:r>
            <a:endParaRPr sz="1300"/>
          </a:p>
          <a:p>
            <a:pPr indent="0" lvl="0" marL="0" rtl="0" algn="l">
              <a:lnSpc>
                <a:spcPct val="115000"/>
              </a:lnSpc>
              <a:spcBef>
                <a:spcPts val="1200"/>
              </a:spcBef>
              <a:spcAft>
                <a:spcPts val="0"/>
              </a:spcAft>
              <a:buNone/>
            </a:pPr>
            <a:r>
              <a:rPr b="1" lang="en" sz="1300"/>
              <a:t>Descriptive Statistics:</a:t>
            </a:r>
            <a:endParaRPr b="1" sz="1300"/>
          </a:p>
          <a:p>
            <a:pPr indent="-311150" lvl="0" marL="457200" rtl="0" algn="l">
              <a:lnSpc>
                <a:spcPct val="115000"/>
              </a:lnSpc>
              <a:spcBef>
                <a:spcPts val="1200"/>
              </a:spcBef>
              <a:spcAft>
                <a:spcPts val="0"/>
              </a:spcAft>
              <a:buSzPts val="1300"/>
              <a:buAutoNum type="arabicPeriod"/>
            </a:pPr>
            <a:r>
              <a:rPr lang="en" sz="1300"/>
              <a:t>Calculate summary statistics (mean, median, mode, range) for numerical fields.</a:t>
            </a:r>
            <a:endParaRPr sz="1300"/>
          </a:p>
          <a:p>
            <a:pPr indent="-311150" lvl="0" marL="457200" rtl="0" algn="l">
              <a:lnSpc>
                <a:spcPct val="115000"/>
              </a:lnSpc>
              <a:spcBef>
                <a:spcPts val="0"/>
              </a:spcBef>
              <a:spcAft>
                <a:spcPts val="0"/>
              </a:spcAft>
              <a:buSzPts val="1300"/>
              <a:buAutoNum type="arabicPeriod"/>
            </a:pPr>
            <a:r>
              <a:rPr lang="en" sz="1300"/>
              <a:t>Analyze categorical fields such as quality, stage, source, and product.</a:t>
            </a:r>
            <a:endParaRPr sz="1300"/>
          </a:p>
          <a:p>
            <a:pPr indent="0" lvl="0" marL="0" rtl="0" algn="l">
              <a:lnSpc>
                <a:spcPct val="115000"/>
              </a:lnSpc>
              <a:spcBef>
                <a:spcPts val="1200"/>
              </a:spcBef>
              <a:spcAft>
                <a:spcPts val="0"/>
              </a:spcAft>
              <a:buNone/>
            </a:pPr>
            <a:r>
              <a:rPr b="1" lang="en" sz="1300"/>
              <a:t>Time Series Analysis:</a:t>
            </a:r>
            <a:endParaRPr b="1" sz="1300"/>
          </a:p>
          <a:p>
            <a:pPr indent="-311150" lvl="0" marL="457200" rtl="0" algn="l">
              <a:lnSpc>
                <a:spcPct val="115000"/>
              </a:lnSpc>
              <a:spcBef>
                <a:spcPts val="1200"/>
              </a:spcBef>
              <a:spcAft>
                <a:spcPts val="0"/>
              </a:spcAft>
              <a:buSzPts val="1300"/>
              <a:buAutoNum type="arabicPeriod"/>
            </a:pPr>
            <a:r>
              <a:rPr lang="en" sz="1300"/>
              <a:t>Analyze the trend of deal creation over time and its relationship with calls.</a:t>
            </a:r>
            <a:endParaRPr sz="1300"/>
          </a:p>
          <a:p>
            <a:pPr indent="-311150" lvl="0" marL="457200" rtl="0" algn="l">
              <a:lnSpc>
                <a:spcPct val="115000"/>
              </a:lnSpc>
              <a:spcBef>
                <a:spcPts val="0"/>
              </a:spcBef>
              <a:spcAft>
                <a:spcPts val="0"/>
              </a:spcAft>
              <a:buSzPts val="1300"/>
              <a:buAutoNum type="arabicPeriod"/>
            </a:pPr>
            <a:r>
              <a:rPr lang="en" sz="1300"/>
              <a:t>Examine the distribution of deal closure times and the duration from creation to closure.</a:t>
            </a:r>
            <a:endParaRPr sz="1300"/>
          </a:p>
          <a:p>
            <a:pPr indent="0" lvl="0" marL="0" rtl="0" algn="l">
              <a:lnSpc>
                <a:spcPct val="115000"/>
              </a:lnSpc>
              <a:spcBef>
                <a:spcPts val="1200"/>
              </a:spcBef>
              <a:spcAft>
                <a:spcPts val="0"/>
              </a:spcAft>
              <a:buNone/>
            </a:pPr>
            <a:r>
              <a:rPr b="1" lang="en" sz="1300"/>
              <a:t>Campaign Effectiveness Analysis:</a:t>
            </a:r>
            <a:endParaRPr b="1" sz="1300"/>
          </a:p>
          <a:p>
            <a:pPr indent="-311150" lvl="0" marL="457200" rtl="0" algn="l">
              <a:lnSpc>
                <a:spcPct val="115000"/>
              </a:lnSpc>
              <a:spcBef>
                <a:spcPts val="1200"/>
              </a:spcBef>
              <a:spcAft>
                <a:spcPts val="0"/>
              </a:spcAft>
              <a:buSzPts val="1300"/>
              <a:buAutoNum type="arabicPeriod"/>
            </a:pPr>
            <a:r>
              <a:rPr lang="en" sz="1300"/>
              <a:t>Compare the effectiveness of various campaigns in terms of lead generation and conversion rates.</a:t>
            </a:r>
            <a:endParaRPr sz="1300"/>
          </a:p>
          <a:p>
            <a:pPr indent="-311150" lvl="0" marL="457200" rtl="0" algn="l">
              <a:lnSpc>
                <a:spcPct val="115000"/>
              </a:lnSpc>
              <a:spcBef>
                <a:spcPts val="0"/>
              </a:spcBef>
              <a:spcAft>
                <a:spcPts val="0"/>
              </a:spcAft>
              <a:buSzPts val="1300"/>
              <a:buAutoNum type="arabicPeriod"/>
            </a:pPr>
            <a:r>
              <a:rPr lang="en" sz="1300"/>
              <a:t>Evaluate the effectiveness of different marketing sources in generating quality leads.</a:t>
            </a:r>
            <a:endParaRPr sz="1900">
              <a:solidFill>
                <a:schemeClr val="dk2"/>
              </a:solidFill>
              <a:latin typeface="Inter"/>
              <a:ea typeface="Inter"/>
              <a:cs typeface="Inter"/>
              <a:sym typeface="Inter"/>
            </a:endParaRPr>
          </a:p>
        </p:txBody>
      </p:sp>
      <p:sp>
        <p:nvSpPr>
          <p:cNvPr id="96" name="Google Shape;96;p16"/>
          <p:cNvSpPr txBox="1"/>
          <p:nvPr/>
        </p:nvSpPr>
        <p:spPr>
          <a:xfrm>
            <a:off x="452050" y="119950"/>
            <a:ext cx="83610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2500"/>
              <a:t>Python Assignment</a:t>
            </a:r>
            <a:endParaRPr sz="2500">
              <a:solidFill>
                <a:schemeClr val="dk2"/>
              </a:solidFill>
              <a:latin typeface="Inter"/>
              <a:ea typeface="Inter"/>
              <a:cs typeface="Inter"/>
              <a:sym typeface="Inte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2"/>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62" name="Google Shape;462;p52"/>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Hypotheses</a:t>
            </a:r>
            <a:endParaRPr sz="2500">
              <a:solidFill>
                <a:srgbClr val="141414"/>
              </a:solidFill>
              <a:latin typeface="Montserrat SemiBold"/>
              <a:ea typeface="Montserrat SemiBold"/>
              <a:cs typeface="Montserrat SemiBold"/>
              <a:sym typeface="Montserrat SemiBold"/>
            </a:endParaRPr>
          </a:p>
          <a:p>
            <a:pPr indent="0" lvl="0" marL="0" marR="38100" rtl="0" algn="l">
              <a:lnSpc>
                <a:spcPct val="128571"/>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463" name="Google Shape;463;p52"/>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64" name="Google Shape;464;p52"/>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65" name="Google Shape;465;p52"/>
          <p:cNvSpPr txBox="1"/>
          <p:nvPr/>
        </p:nvSpPr>
        <p:spPr>
          <a:xfrm>
            <a:off x="342875" y="790750"/>
            <a:ext cx="8458200" cy="400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200"/>
              </a:spcBef>
              <a:spcAft>
                <a:spcPts val="0"/>
              </a:spcAft>
              <a:buNone/>
            </a:pPr>
            <a:r>
              <a:rPr lang="en"/>
              <a:t>6. Introducing additional motivation for sales department staff. Asking clients to evaluate the manager's performance or leave feedback. Aggregating data and rewarding the top performers monthly. This will increase conversion by 10%. The hypothesis will affect metrics such as:</a:t>
            </a:r>
            <a:endParaRPr/>
          </a:p>
          <a:p>
            <a:pPr indent="-317500" lvl="0" marL="457200" rtl="0" algn="l">
              <a:lnSpc>
                <a:spcPct val="100000"/>
              </a:lnSpc>
              <a:spcBef>
                <a:spcPts val="1200"/>
              </a:spcBef>
              <a:spcAft>
                <a:spcPts val="0"/>
              </a:spcAft>
              <a:buSzPts val="1400"/>
              <a:buChar char="●"/>
            </a:pPr>
            <a:r>
              <a:rPr lang="en"/>
              <a:t>Revenues:</a:t>
            </a:r>
            <a:endParaRPr/>
          </a:p>
          <a:p>
            <a:pPr indent="-317500" lvl="1" marL="914400" rtl="0" algn="l">
              <a:lnSpc>
                <a:spcPct val="100000"/>
              </a:lnSpc>
              <a:spcBef>
                <a:spcPts val="0"/>
              </a:spcBef>
              <a:spcAft>
                <a:spcPts val="0"/>
              </a:spcAft>
              <a:buSzPts val="1400"/>
              <a:buChar char="○"/>
            </a:pPr>
            <a:r>
              <a:rPr lang="en"/>
              <a:t>Number of successful deals</a:t>
            </a:r>
            <a:endParaRPr/>
          </a:p>
          <a:p>
            <a:pPr indent="-317500" lvl="1" marL="914400" rtl="0" algn="l">
              <a:lnSpc>
                <a:spcPct val="100000"/>
              </a:lnSpc>
              <a:spcBef>
                <a:spcPts val="0"/>
              </a:spcBef>
              <a:spcAft>
                <a:spcPts val="0"/>
              </a:spcAft>
              <a:buSzPts val="1400"/>
              <a:buChar char="○"/>
            </a:pPr>
            <a:r>
              <a:rPr lang="en"/>
              <a:t>Average check (how much one client spends on average)</a:t>
            </a:r>
            <a:endParaRPr/>
          </a:p>
          <a:p>
            <a:pPr indent="-317500" lvl="0" marL="457200" rtl="0" algn="l">
              <a:lnSpc>
                <a:spcPct val="100000"/>
              </a:lnSpc>
              <a:spcBef>
                <a:spcPts val="0"/>
              </a:spcBef>
              <a:spcAft>
                <a:spcPts val="0"/>
              </a:spcAft>
              <a:buSzPts val="1400"/>
              <a:buChar char="●"/>
            </a:pPr>
            <a:r>
              <a:rPr lang="en"/>
              <a:t>Clients:</a:t>
            </a:r>
            <a:endParaRPr/>
          </a:p>
          <a:p>
            <a:pPr indent="-317500" lvl="1" marL="914400" rtl="0" algn="l">
              <a:lnSpc>
                <a:spcPct val="100000"/>
              </a:lnSpc>
              <a:spcBef>
                <a:spcPts val="0"/>
              </a:spcBef>
              <a:spcAft>
                <a:spcPts val="0"/>
              </a:spcAft>
              <a:buSzPts val="1400"/>
              <a:buChar char="○"/>
            </a:pPr>
            <a:r>
              <a:rPr lang="en"/>
              <a:t>Number of new clients</a:t>
            </a:r>
            <a:endParaRPr/>
          </a:p>
          <a:p>
            <a:pPr indent="-317500" lvl="1" marL="914400" rtl="0" algn="l">
              <a:lnSpc>
                <a:spcPct val="100000"/>
              </a:lnSpc>
              <a:spcBef>
                <a:spcPts val="0"/>
              </a:spcBef>
              <a:spcAft>
                <a:spcPts val="0"/>
              </a:spcAft>
              <a:buSzPts val="1400"/>
              <a:buChar char="○"/>
            </a:pPr>
            <a:r>
              <a:rPr lang="en"/>
              <a:t>Conversion during calls with managers</a:t>
            </a:r>
            <a:endParaRPr/>
          </a:p>
          <a:p>
            <a:pPr indent="-317500" lvl="1" marL="914400" rtl="0" algn="l">
              <a:lnSpc>
                <a:spcPct val="100000"/>
              </a:lnSpc>
              <a:spcBef>
                <a:spcPts val="0"/>
              </a:spcBef>
              <a:spcAft>
                <a:spcPts val="0"/>
              </a:spcAft>
              <a:buSzPts val="1400"/>
              <a:buChar char="○"/>
            </a:pPr>
            <a:r>
              <a:rPr lang="en"/>
              <a:t>Average number of clients per manager</a:t>
            </a:r>
            <a:endParaRPr/>
          </a:p>
          <a:p>
            <a:pPr indent="-317500" lvl="1" marL="914400" rtl="0" algn="l">
              <a:lnSpc>
                <a:spcPct val="100000"/>
              </a:lnSpc>
              <a:spcBef>
                <a:spcPts val="0"/>
              </a:spcBef>
              <a:spcAft>
                <a:spcPts val="0"/>
              </a:spcAft>
              <a:buSzPts val="1400"/>
              <a:buChar char="○"/>
            </a:pPr>
            <a:r>
              <a:rPr lang="en"/>
              <a:t>Average call duration</a:t>
            </a:r>
            <a:endParaRPr/>
          </a:p>
          <a:p>
            <a:pPr indent="-317500" lvl="1" marL="914400" rtl="0" algn="l">
              <a:lnSpc>
                <a:spcPct val="100000"/>
              </a:lnSpc>
              <a:spcBef>
                <a:spcPts val="0"/>
              </a:spcBef>
              <a:spcAft>
                <a:spcPts val="0"/>
              </a:spcAft>
              <a:buSzPts val="1400"/>
              <a:buChar char="○"/>
            </a:pPr>
            <a:r>
              <a:rPr lang="en"/>
              <a:t>Customer lifecycle duration</a:t>
            </a:r>
            <a:endParaRPr/>
          </a:p>
          <a:p>
            <a:pPr indent="-317500" lvl="0" marL="457200" rtl="0" algn="l">
              <a:lnSpc>
                <a:spcPct val="100000"/>
              </a:lnSpc>
              <a:spcBef>
                <a:spcPts val="0"/>
              </a:spcBef>
              <a:spcAft>
                <a:spcPts val="0"/>
              </a:spcAft>
              <a:buSzPts val="1400"/>
              <a:buChar char="●"/>
            </a:pPr>
            <a:r>
              <a:rPr lang="en"/>
              <a:t>Marketing:</a:t>
            </a:r>
            <a:endParaRPr/>
          </a:p>
          <a:p>
            <a:pPr indent="-317500" lvl="1" marL="914400" rtl="0" algn="l">
              <a:lnSpc>
                <a:spcPct val="100000"/>
              </a:lnSpc>
              <a:spcBef>
                <a:spcPts val="0"/>
              </a:spcBef>
              <a:spcAft>
                <a:spcPts val="0"/>
              </a:spcAft>
              <a:buSzPts val="1400"/>
              <a:buChar char="○"/>
            </a:pPr>
            <a:r>
              <a:rPr lang="en"/>
              <a:t>CAC - cost of acquiring one client</a:t>
            </a:r>
            <a:endParaRPr/>
          </a:p>
          <a:p>
            <a:pPr indent="-317500" lvl="1" marL="914400" rtl="0" algn="l">
              <a:lnSpc>
                <a:spcPct val="100000"/>
              </a:lnSpc>
              <a:spcBef>
                <a:spcPts val="0"/>
              </a:spcBef>
              <a:spcAft>
                <a:spcPts val="0"/>
              </a:spcAft>
              <a:buSzPts val="1400"/>
              <a:buChar char="○"/>
            </a:pPr>
            <a:r>
              <a:rPr lang="en"/>
              <a:t>Customer satisfaction level, evaluation of manager performance</a:t>
            </a:r>
            <a:endParaRPr/>
          </a:p>
          <a:p>
            <a:pPr indent="-317500" lvl="1" marL="914400" rtl="0" algn="l">
              <a:lnSpc>
                <a:spcPct val="100000"/>
              </a:lnSpc>
              <a:spcBef>
                <a:spcPts val="0"/>
              </a:spcBef>
              <a:spcAft>
                <a:spcPts val="0"/>
              </a:spcAft>
              <a:buSzPts val="1400"/>
              <a:buChar char="○"/>
            </a:pPr>
            <a:r>
              <a:rPr lang="en"/>
              <a:t>Ratings and reviews for each manager</a:t>
            </a:r>
            <a:endParaRPr/>
          </a:p>
          <a:p>
            <a:pPr indent="-317500" lvl="1" marL="914400" rtl="0" algn="l">
              <a:lnSpc>
                <a:spcPct val="100000"/>
              </a:lnSpc>
              <a:spcBef>
                <a:spcPts val="0"/>
              </a:spcBef>
              <a:spcAft>
                <a:spcPts val="0"/>
              </a:spcAft>
              <a:buSzPts val="1400"/>
              <a:buChar char="○"/>
            </a:pPr>
            <a:r>
              <a:rPr lang="en"/>
              <a:t>Average rating of the sales department’s performance</a:t>
            </a:r>
            <a:endParaRPr>
              <a:solidFill>
                <a:srgbClr val="141414"/>
              </a:solidFill>
              <a:latin typeface="Montserrat SemiBold"/>
              <a:ea typeface="Montserrat SemiBold"/>
              <a:cs typeface="Montserrat SemiBold"/>
              <a:sym typeface="Montserrat SemiBo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3"/>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71" name="Google Shape;471;p53"/>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Hypotheses</a:t>
            </a:r>
            <a:endParaRPr sz="2500">
              <a:solidFill>
                <a:srgbClr val="141414"/>
              </a:solidFill>
              <a:latin typeface="Montserrat SemiBold"/>
              <a:ea typeface="Montserrat SemiBold"/>
              <a:cs typeface="Montserrat SemiBold"/>
              <a:sym typeface="Montserrat SemiBold"/>
            </a:endParaRPr>
          </a:p>
          <a:p>
            <a:pPr indent="0" lvl="0" marL="0" marR="38100" rtl="0" algn="l">
              <a:lnSpc>
                <a:spcPct val="128571"/>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472" name="Google Shape;472;p53"/>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73" name="Google Shape;473;p53"/>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74" name="Google Shape;474;p53"/>
          <p:cNvSpPr txBox="1"/>
          <p:nvPr/>
        </p:nvSpPr>
        <p:spPr>
          <a:xfrm>
            <a:off x="342875" y="790750"/>
            <a:ext cx="8458200" cy="400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200"/>
              </a:spcBef>
              <a:spcAft>
                <a:spcPts val="0"/>
              </a:spcAft>
              <a:buNone/>
            </a:pPr>
            <a:r>
              <a:rPr lang="en"/>
              <a:t>7. Expanding the range of courses offered at the school. Introducing another popular and in-demand course will increase client attraction by 20% and allow for scaling.</a:t>
            </a:r>
            <a:endParaRPr/>
          </a:p>
          <a:p>
            <a:pPr indent="0" lvl="0" marL="0" rtl="0" algn="l">
              <a:lnSpc>
                <a:spcPct val="100000"/>
              </a:lnSpc>
              <a:spcBef>
                <a:spcPts val="1200"/>
              </a:spcBef>
              <a:spcAft>
                <a:spcPts val="0"/>
              </a:spcAft>
              <a:buNone/>
            </a:pPr>
            <a:r>
              <a:rPr lang="en"/>
              <a:t>The hypothesis will affect metrics such as:</a:t>
            </a:r>
            <a:endParaRPr/>
          </a:p>
          <a:p>
            <a:pPr indent="-317500" lvl="0" marL="457200" rtl="0" algn="l">
              <a:lnSpc>
                <a:spcPct val="100000"/>
              </a:lnSpc>
              <a:spcBef>
                <a:spcPts val="1200"/>
              </a:spcBef>
              <a:spcAft>
                <a:spcPts val="0"/>
              </a:spcAft>
              <a:buSzPts val="1400"/>
              <a:buChar char="●"/>
            </a:pPr>
            <a:r>
              <a:rPr lang="en"/>
              <a:t>Revenues:</a:t>
            </a:r>
            <a:endParaRPr/>
          </a:p>
          <a:p>
            <a:pPr indent="-317500" lvl="1" marL="914400" rtl="0" algn="l">
              <a:lnSpc>
                <a:spcPct val="100000"/>
              </a:lnSpc>
              <a:spcBef>
                <a:spcPts val="0"/>
              </a:spcBef>
              <a:spcAft>
                <a:spcPts val="0"/>
              </a:spcAft>
              <a:buSzPts val="1400"/>
              <a:buChar char="○"/>
            </a:pPr>
            <a:r>
              <a:rPr lang="en"/>
              <a:t>Number of deals</a:t>
            </a:r>
            <a:endParaRPr/>
          </a:p>
          <a:p>
            <a:pPr indent="-317500" lvl="1" marL="914400" rtl="0" algn="l">
              <a:lnSpc>
                <a:spcPct val="100000"/>
              </a:lnSpc>
              <a:spcBef>
                <a:spcPts val="0"/>
              </a:spcBef>
              <a:spcAft>
                <a:spcPts val="0"/>
              </a:spcAft>
              <a:buSzPts val="1400"/>
              <a:buChar char="○"/>
            </a:pPr>
            <a:r>
              <a:rPr lang="en"/>
              <a:t>Average check (how much one client spends on average)</a:t>
            </a:r>
            <a:endParaRPr/>
          </a:p>
          <a:p>
            <a:pPr indent="-317500" lvl="1" marL="914400" rtl="0" algn="l">
              <a:lnSpc>
                <a:spcPct val="100000"/>
              </a:lnSpc>
              <a:spcBef>
                <a:spcPts val="0"/>
              </a:spcBef>
              <a:spcAft>
                <a:spcPts val="0"/>
              </a:spcAft>
              <a:buSzPts val="1400"/>
              <a:buChar char="○"/>
            </a:pPr>
            <a:r>
              <a:rPr lang="en"/>
              <a:t>Revenue from the new course</a:t>
            </a:r>
            <a:endParaRPr/>
          </a:p>
          <a:p>
            <a:pPr indent="-317500" lvl="0" marL="457200" rtl="0" algn="l">
              <a:lnSpc>
                <a:spcPct val="100000"/>
              </a:lnSpc>
              <a:spcBef>
                <a:spcPts val="0"/>
              </a:spcBef>
              <a:spcAft>
                <a:spcPts val="0"/>
              </a:spcAft>
              <a:buSzPts val="1400"/>
              <a:buChar char="●"/>
            </a:pPr>
            <a:r>
              <a:rPr lang="en"/>
              <a:t>Clients:</a:t>
            </a:r>
            <a:endParaRPr/>
          </a:p>
          <a:p>
            <a:pPr indent="-317500" lvl="1" marL="914400" rtl="0" algn="l">
              <a:lnSpc>
                <a:spcPct val="100000"/>
              </a:lnSpc>
              <a:spcBef>
                <a:spcPts val="0"/>
              </a:spcBef>
              <a:spcAft>
                <a:spcPts val="0"/>
              </a:spcAft>
              <a:buSzPts val="1400"/>
              <a:buChar char="○"/>
            </a:pPr>
            <a:r>
              <a:rPr lang="en"/>
              <a:t>Number of new clients</a:t>
            </a:r>
            <a:endParaRPr/>
          </a:p>
          <a:p>
            <a:pPr indent="-317500" lvl="1" marL="914400" rtl="0" algn="l">
              <a:lnSpc>
                <a:spcPct val="100000"/>
              </a:lnSpc>
              <a:spcBef>
                <a:spcPts val="0"/>
              </a:spcBef>
              <a:spcAft>
                <a:spcPts val="0"/>
              </a:spcAft>
              <a:buSzPts val="1400"/>
              <a:buChar char="○"/>
            </a:pPr>
            <a:r>
              <a:rPr lang="en"/>
              <a:t>Conversion for the new course</a:t>
            </a:r>
            <a:endParaRPr/>
          </a:p>
          <a:p>
            <a:pPr indent="-317500" lvl="1" marL="914400" rtl="0" algn="l">
              <a:lnSpc>
                <a:spcPct val="100000"/>
              </a:lnSpc>
              <a:spcBef>
                <a:spcPts val="0"/>
              </a:spcBef>
              <a:spcAft>
                <a:spcPts val="0"/>
              </a:spcAft>
              <a:buSzPts val="1400"/>
              <a:buChar char="○"/>
            </a:pPr>
            <a:r>
              <a:rPr lang="en"/>
              <a:t>Customer lifecycle duration</a:t>
            </a:r>
            <a:endParaRPr/>
          </a:p>
          <a:p>
            <a:pPr indent="-317500" lvl="0" marL="457200" rtl="0" algn="l">
              <a:lnSpc>
                <a:spcPct val="100000"/>
              </a:lnSpc>
              <a:spcBef>
                <a:spcPts val="0"/>
              </a:spcBef>
              <a:spcAft>
                <a:spcPts val="0"/>
              </a:spcAft>
              <a:buSzPts val="1400"/>
              <a:buChar char="●"/>
            </a:pPr>
            <a:r>
              <a:rPr lang="en"/>
              <a:t>Marketing:</a:t>
            </a:r>
            <a:endParaRPr/>
          </a:p>
          <a:p>
            <a:pPr indent="-317500" lvl="1" marL="914400" rtl="0" algn="l">
              <a:lnSpc>
                <a:spcPct val="100000"/>
              </a:lnSpc>
              <a:spcBef>
                <a:spcPts val="0"/>
              </a:spcBef>
              <a:spcAft>
                <a:spcPts val="0"/>
              </a:spcAft>
              <a:buSzPts val="1400"/>
              <a:buChar char="○"/>
            </a:pPr>
            <a:r>
              <a:rPr lang="en"/>
              <a:t>Marketing expenses for the new course</a:t>
            </a:r>
            <a:endParaRPr/>
          </a:p>
          <a:p>
            <a:pPr indent="-317500" lvl="1" marL="914400" rtl="0" algn="l">
              <a:lnSpc>
                <a:spcPct val="100000"/>
              </a:lnSpc>
              <a:spcBef>
                <a:spcPts val="0"/>
              </a:spcBef>
              <a:spcAft>
                <a:spcPts val="0"/>
              </a:spcAft>
              <a:buSzPts val="1400"/>
              <a:buChar char="○"/>
            </a:pPr>
            <a:r>
              <a:rPr lang="en"/>
              <a:t>CAC - cost of acquiring one client</a:t>
            </a:r>
            <a:endParaRPr/>
          </a:p>
          <a:p>
            <a:pPr indent="-317500" lvl="1" marL="914400" rtl="0" algn="l">
              <a:lnSpc>
                <a:spcPct val="100000"/>
              </a:lnSpc>
              <a:spcBef>
                <a:spcPts val="0"/>
              </a:spcBef>
              <a:spcAft>
                <a:spcPts val="0"/>
              </a:spcAft>
              <a:buSzPts val="1400"/>
              <a:buChar char="○"/>
            </a:pPr>
            <a:r>
              <a:rPr lang="en"/>
              <a:t>Market reach through advertising for the new course</a:t>
            </a:r>
            <a:endParaRPr/>
          </a:p>
          <a:p>
            <a:pPr indent="-317500" lvl="1" marL="914400" rtl="0" algn="l">
              <a:lnSpc>
                <a:spcPct val="100000"/>
              </a:lnSpc>
              <a:spcBef>
                <a:spcPts val="0"/>
              </a:spcBef>
              <a:spcAft>
                <a:spcPts val="0"/>
              </a:spcAft>
              <a:buSzPts val="1400"/>
              <a:buChar char="○"/>
            </a:pPr>
            <a:r>
              <a:rPr lang="en"/>
              <a:t>Popularity of the new course compared to others</a:t>
            </a:r>
            <a:endParaRPr/>
          </a:p>
          <a:p>
            <a:pPr indent="-317500" lvl="1" marL="914400" rtl="0" algn="l">
              <a:lnSpc>
                <a:spcPct val="100000"/>
              </a:lnSpc>
              <a:spcBef>
                <a:spcPts val="0"/>
              </a:spcBef>
              <a:spcAft>
                <a:spcPts val="0"/>
              </a:spcAft>
              <a:buSzPts val="1400"/>
              <a:buChar char="○"/>
            </a:pPr>
            <a:r>
              <a:rPr lang="en"/>
              <a:t>NPS for the new course</a:t>
            </a:r>
            <a:endParaRPr>
              <a:solidFill>
                <a:srgbClr val="141414"/>
              </a:solidFill>
              <a:latin typeface="Montserrat SemiBold"/>
              <a:ea typeface="Montserrat SemiBold"/>
              <a:cs typeface="Montserrat SemiBold"/>
              <a:sym typeface="Montserrat SemiBo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4"/>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80" name="Google Shape;480;p54"/>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Hypotheses</a:t>
            </a:r>
            <a:endParaRPr sz="2500">
              <a:solidFill>
                <a:srgbClr val="141414"/>
              </a:solidFill>
              <a:latin typeface="Montserrat SemiBold"/>
              <a:ea typeface="Montserrat SemiBold"/>
              <a:cs typeface="Montserrat SemiBold"/>
              <a:sym typeface="Montserrat SemiBold"/>
            </a:endParaRPr>
          </a:p>
          <a:p>
            <a:pPr indent="0" lvl="0" marL="0" marR="38100" rtl="0" algn="l">
              <a:lnSpc>
                <a:spcPct val="128571"/>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481" name="Google Shape;481;p54"/>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82" name="Google Shape;482;p54"/>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83" name="Google Shape;483;p54"/>
          <p:cNvSpPr txBox="1"/>
          <p:nvPr/>
        </p:nvSpPr>
        <p:spPr>
          <a:xfrm>
            <a:off x="342875" y="790750"/>
            <a:ext cx="8458200" cy="400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200"/>
              </a:spcBef>
              <a:spcAft>
                <a:spcPts val="0"/>
              </a:spcAft>
              <a:buNone/>
            </a:pPr>
            <a:r>
              <a:rPr lang="en"/>
              <a:t>8. Revising the sales department's staff. Analyzing the sales department's performance and optimizing staff through training and terminating ineffective employees will reduce costs by 10%.</a:t>
            </a:r>
            <a:endParaRPr/>
          </a:p>
          <a:p>
            <a:pPr indent="0" lvl="0" marL="0" rtl="0" algn="l">
              <a:lnSpc>
                <a:spcPct val="100000"/>
              </a:lnSpc>
              <a:spcBef>
                <a:spcPts val="1200"/>
              </a:spcBef>
              <a:spcAft>
                <a:spcPts val="0"/>
              </a:spcAft>
              <a:buNone/>
            </a:pPr>
            <a:r>
              <a:rPr lang="en"/>
              <a:t>The hypothesis will affect metrics such as:</a:t>
            </a:r>
            <a:endParaRPr/>
          </a:p>
          <a:p>
            <a:pPr indent="-317500" lvl="0" marL="457200" rtl="0" algn="l">
              <a:lnSpc>
                <a:spcPct val="100000"/>
              </a:lnSpc>
              <a:spcBef>
                <a:spcPts val="1200"/>
              </a:spcBef>
              <a:spcAft>
                <a:spcPts val="0"/>
              </a:spcAft>
              <a:buSzPts val="1400"/>
              <a:buChar char="●"/>
            </a:pPr>
            <a:r>
              <a:rPr lang="en"/>
              <a:t>Revenues:</a:t>
            </a:r>
            <a:endParaRPr/>
          </a:p>
          <a:p>
            <a:pPr indent="-317500" lvl="1" marL="914400" rtl="0" algn="l">
              <a:lnSpc>
                <a:spcPct val="100000"/>
              </a:lnSpc>
              <a:spcBef>
                <a:spcPts val="0"/>
              </a:spcBef>
              <a:spcAft>
                <a:spcPts val="0"/>
              </a:spcAft>
              <a:buSzPts val="1400"/>
              <a:buChar char="○"/>
            </a:pPr>
            <a:r>
              <a:rPr lang="en"/>
              <a:t>Number of deals</a:t>
            </a:r>
            <a:endParaRPr/>
          </a:p>
          <a:p>
            <a:pPr indent="-317500" lvl="1" marL="914400" rtl="0" algn="l">
              <a:lnSpc>
                <a:spcPct val="100000"/>
              </a:lnSpc>
              <a:spcBef>
                <a:spcPts val="0"/>
              </a:spcBef>
              <a:spcAft>
                <a:spcPts val="0"/>
              </a:spcAft>
              <a:buSzPts val="1400"/>
              <a:buChar char="○"/>
            </a:pPr>
            <a:r>
              <a:rPr lang="en"/>
              <a:t>Average check (how much one client spends on average)</a:t>
            </a:r>
            <a:endParaRPr/>
          </a:p>
          <a:p>
            <a:pPr indent="-317500" lvl="1" marL="914400" rtl="0" algn="l">
              <a:lnSpc>
                <a:spcPct val="100000"/>
              </a:lnSpc>
              <a:spcBef>
                <a:spcPts val="0"/>
              </a:spcBef>
              <a:spcAft>
                <a:spcPts val="0"/>
              </a:spcAft>
              <a:buSzPts val="1400"/>
              <a:buChar char="○"/>
            </a:pPr>
            <a:r>
              <a:rPr lang="en"/>
              <a:t>Revenue per manager</a:t>
            </a:r>
            <a:endParaRPr/>
          </a:p>
          <a:p>
            <a:pPr indent="-317500" lvl="0" marL="457200" rtl="0" algn="l">
              <a:lnSpc>
                <a:spcPct val="100000"/>
              </a:lnSpc>
              <a:spcBef>
                <a:spcPts val="0"/>
              </a:spcBef>
              <a:spcAft>
                <a:spcPts val="0"/>
              </a:spcAft>
              <a:buSzPts val="1400"/>
              <a:buChar char="●"/>
            </a:pPr>
            <a:r>
              <a:rPr lang="en"/>
              <a:t>Clients:</a:t>
            </a:r>
            <a:endParaRPr/>
          </a:p>
          <a:p>
            <a:pPr indent="-317500" lvl="1" marL="914400" rtl="0" algn="l">
              <a:lnSpc>
                <a:spcPct val="100000"/>
              </a:lnSpc>
              <a:spcBef>
                <a:spcPts val="0"/>
              </a:spcBef>
              <a:spcAft>
                <a:spcPts val="0"/>
              </a:spcAft>
              <a:buSzPts val="1400"/>
              <a:buChar char="○"/>
            </a:pPr>
            <a:r>
              <a:rPr lang="en"/>
              <a:t>Conversion during calls</a:t>
            </a:r>
            <a:endParaRPr/>
          </a:p>
          <a:p>
            <a:pPr indent="-317500" lvl="1" marL="914400" rtl="0" algn="l">
              <a:lnSpc>
                <a:spcPct val="100000"/>
              </a:lnSpc>
              <a:spcBef>
                <a:spcPts val="0"/>
              </a:spcBef>
              <a:spcAft>
                <a:spcPts val="0"/>
              </a:spcAft>
              <a:buSzPts val="1400"/>
              <a:buChar char="○"/>
            </a:pPr>
            <a:r>
              <a:rPr lang="en"/>
              <a:t>Average number of clients per manager</a:t>
            </a:r>
            <a:endParaRPr/>
          </a:p>
          <a:p>
            <a:pPr indent="-317500" lvl="0" marL="457200" rtl="0" algn="l">
              <a:lnSpc>
                <a:spcPct val="100000"/>
              </a:lnSpc>
              <a:spcBef>
                <a:spcPts val="0"/>
              </a:spcBef>
              <a:spcAft>
                <a:spcPts val="0"/>
              </a:spcAft>
              <a:buSzPts val="1400"/>
              <a:buChar char="●"/>
            </a:pPr>
            <a:r>
              <a:rPr lang="en"/>
              <a:t>Marketing:</a:t>
            </a:r>
            <a:endParaRPr/>
          </a:p>
          <a:p>
            <a:pPr indent="-317500" lvl="1" marL="914400" rtl="0" algn="l">
              <a:lnSpc>
                <a:spcPct val="100000"/>
              </a:lnSpc>
              <a:spcBef>
                <a:spcPts val="0"/>
              </a:spcBef>
              <a:spcAft>
                <a:spcPts val="0"/>
              </a:spcAft>
              <a:buSzPts val="1400"/>
              <a:buChar char="○"/>
            </a:pPr>
            <a:r>
              <a:rPr lang="en"/>
              <a:t>Effectiveness of each manager before and after staff reduction</a:t>
            </a:r>
            <a:endParaRPr/>
          </a:p>
          <a:p>
            <a:pPr indent="-317500" lvl="1" marL="914400" rtl="0" algn="l">
              <a:lnSpc>
                <a:spcPct val="100000"/>
              </a:lnSpc>
              <a:spcBef>
                <a:spcPts val="0"/>
              </a:spcBef>
              <a:spcAft>
                <a:spcPts val="0"/>
              </a:spcAft>
              <a:buSzPts val="1400"/>
              <a:buChar char="○"/>
            </a:pPr>
            <a:r>
              <a:rPr lang="en"/>
              <a:t>Employee satisfaction level after optimization</a:t>
            </a:r>
            <a:endParaRPr>
              <a:solidFill>
                <a:srgbClr val="141414"/>
              </a:solidFill>
              <a:latin typeface="Montserrat SemiBold"/>
              <a:ea typeface="Montserrat SemiBold"/>
              <a:cs typeface="Montserrat SemiBold"/>
              <a:sym typeface="Montserrat SemiBo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5"/>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89" name="Google Shape;489;p55"/>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None/>
            </a:pPr>
            <a:r>
              <a:rPr lang="en" sz="2500">
                <a:solidFill>
                  <a:srgbClr val="1F1F1F"/>
                </a:solidFill>
                <a:latin typeface="Montserrat SemiBold"/>
                <a:ea typeface="Montserrat SemiBold"/>
                <a:cs typeface="Montserrat SemiBold"/>
                <a:sym typeface="Montserrat SemiBold"/>
              </a:rPr>
              <a:t>Hypothesis testing method</a:t>
            </a:r>
            <a:endParaRPr sz="2500">
              <a:solidFill>
                <a:srgbClr val="1F1F1F"/>
              </a:solidFill>
              <a:latin typeface="Montserrat SemiBold"/>
              <a:ea typeface="Montserrat SemiBold"/>
              <a:cs typeface="Montserrat SemiBold"/>
              <a:sym typeface="Montserrat SemiBold"/>
            </a:endParaRPr>
          </a:p>
          <a:p>
            <a:pPr indent="0" lvl="0" marL="0" marR="38100" rtl="0" algn="l">
              <a:lnSpc>
                <a:spcPct val="128571"/>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marR="38100" rtl="0" algn="l">
              <a:lnSpc>
                <a:spcPct val="128571"/>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490" name="Google Shape;490;p55"/>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91" name="Google Shape;491;p55"/>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92" name="Google Shape;492;p55"/>
          <p:cNvSpPr txBox="1"/>
          <p:nvPr/>
        </p:nvSpPr>
        <p:spPr>
          <a:xfrm>
            <a:off x="342900" y="790750"/>
            <a:ext cx="8458200" cy="400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n"/>
              <a:t>I will describe the testing of the second hypothesis, as it most fully meets the testing requirements: a duration of 2 weeks and the possibility of conducting an A/B test.</a:t>
            </a:r>
            <a:endParaRPr>
              <a:solidFill>
                <a:srgbClr val="141414"/>
              </a:solidFill>
            </a:endParaRPr>
          </a:p>
          <a:p>
            <a:pPr indent="0" lvl="0" marL="0" marR="0" rtl="0" algn="l">
              <a:lnSpc>
                <a:spcPct val="100000"/>
              </a:lnSpc>
              <a:spcBef>
                <a:spcPts val="1200"/>
              </a:spcBef>
              <a:spcAft>
                <a:spcPts val="0"/>
              </a:spcAft>
              <a:buNone/>
            </a:pPr>
            <a:r>
              <a:rPr b="1" lang="en"/>
              <a:t>Hypothesis breakdown:</a:t>
            </a:r>
            <a:endParaRPr b="1"/>
          </a:p>
          <a:p>
            <a:pPr indent="-317500" lvl="0" marL="457200" marR="0" rtl="0" algn="l">
              <a:lnSpc>
                <a:spcPct val="100000"/>
              </a:lnSpc>
              <a:spcBef>
                <a:spcPts val="1200"/>
              </a:spcBef>
              <a:spcAft>
                <a:spcPts val="0"/>
              </a:spcAft>
              <a:buSzPts val="1400"/>
              <a:buChar char="●"/>
            </a:pPr>
            <a:r>
              <a:rPr lang="en"/>
              <a:t>Idea: After completing the test on the website, send the user the test answers, their result, and recommendations. This will help combat the user's internal insecurity about their competence and their ability to successfully complete/pass the course.</a:t>
            </a:r>
            <a:endParaRPr/>
          </a:p>
          <a:p>
            <a:pPr indent="-317500" lvl="0" marL="457200" marR="0" rtl="0" algn="l">
              <a:lnSpc>
                <a:spcPct val="100000"/>
              </a:lnSpc>
              <a:spcBef>
                <a:spcPts val="0"/>
              </a:spcBef>
              <a:spcAft>
                <a:spcPts val="0"/>
              </a:spcAft>
              <a:buSzPts val="1400"/>
              <a:buChar char="●"/>
            </a:pPr>
            <a:r>
              <a:rPr lang="en"/>
              <a:t>Success metric: Increase in conversion to course payment (defined as the percentage of users who paid for the course).</a:t>
            </a:r>
            <a:endParaRPr/>
          </a:p>
          <a:p>
            <a:pPr indent="-317500" lvl="0" marL="457200" marR="0" rtl="0" algn="l">
              <a:lnSpc>
                <a:spcPct val="100000"/>
              </a:lnSpc>
              <a:spcBef>
                <a:spcPts val="0"/>
              </a:spcBef>
              <a:spcAft>
                <a:spcPts val="0"/>
              </a:spcAft>
              <a:buSzPts val="1400"/>
              <a:buChar char="●"/>
            </a:pPr>
            <a:r>
              <a:rPr lang="en"/>
              <a:t>Target conversion: +5% to the current conversion rate.</a:t>
            </a:r>
            <a:endParaRPr/>
          </a:p>
          <a:p>
            <a:pPr indent="0" lvl="0" marL="0" rtl="0" algn="l">
              <a:lnSpc>
                <a:spcPct val="100000"/>
              </a:lnSpc>
              <a:spcBef>
                <a:spcPts val="1200"/>
              </a:spcBef>
              <a:spcAft>
                <a:spcPts val="0"/>
              </a:spcAft>
              <a:buNone/>
            </a:pPr>
            <a:r>
              <a:rPr b="1" lang="en"/>
              <a:t>Defining groups for testing:</a:t>
            </a:r>
            <a:endParaRPr b="1"/>
          </a:p>
          <a:p>
            <a:pPr indent="-317500" lvl="0" marL="457200" rtl="0" algn="l">
              <a:lnSpc>
                <a:spcPct val="100000"/>
              </a:lnSpc>
              <a:spcBef>
                <a:spcPts val="1200"/>
              </a:spcBef>
              <a:spcAft>
                <a:spcPts val="0"/>
              </a:spcAft>
              <a:buSzPts val="1400"/>
              <a:buChar char="●"/>
            </a:pPr>
            <a:r>
              <a:rPr lang="en"/>
              <a:t>Group A (control group): Users who take the test but do not receive results or recommendations.</a:t>
            </a:r>
            <a:endParaRPr/>
          </a:p>
          <a:p>
            <a:pPr indent="-317500" lvl="0" marL="457200" rtl="0" algn="l">
              <a:lnSpc>
                <a:spcPct val="100000"/>
              </a:lnSpc>
              <a:spcBef>
                <a:spcPts val="0"/>
              </a:spcBef>
              <a:spcAft>
                <a:spcPts val="0"/>
              </a:spcAft>
              <a:buSzPts val="1400"/>
              <a:buChar char="●"/>
            </a:pPr>
            <a:r>
              <a:rPr lang="en"/>
              <a:t>Group B (test group): Users who receive test results and personalized recommendations (e.g., based on their test answers).</a:t>
            </a:r>
            <a:endParaRPr>
              <a:solidFill>
                <a:srgbClr val="141414"/>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6"/>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498" name="Google Shape;498;p56"/>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None/>
            </a:pPr>
            <a:r>
              <a:rPr lang="en" sz="2500">
                <a:solidFill>
                  <a:srgbClr val="1F1F1F"/>
                </a:solidFill>
                <a:latin typeface="Montserrat SemiBold"/>
                <a:ea typeface="Montserrat SemiBold"/>
                <a:cs typeface="Montserrat SemiBold"/>
                <a:sym typeface="Montserrat SemiBold"/>
              </a:rPr>
              <a:t>Hypothesis testing method</a:t>
            </a:r>
            <a:endParaRPr sz="2500">
              <a:solidFill>
                <a:srgbClr val="141414"/>
              </a:solidFill>
              <a:latin typeface="Montserrat SemiBold"/>
              <a:ea typeface="Montserrat SemiBold"/>
              <a:cs typeface="Montserrat SemiBold"/>
              <a:sym typeface="Montserrat SemiBold"/>
            </a:endParaRPr>
          </a:p>
          <a:p>
            <a:pPr indent="0" lvl="0" marL="0" marR="38100" rtl="0" algn="l">
              <a:lnSpc>
                <a:spcPct val="128571"/>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499" name="Google Shape;499;p56"/>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500" name="Google Shape;500;p56"/>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501" name="Google Shape;501;p56"/>
          <p:cNvSpPr txBox="1"/>
          <p:nvPr/>
        </p:nvSpPr>
        <p:spPr>
          <a:xfrm>
            <a:off x="342875" y="3599225"/>
            <a:ext cx="8458200" cy="12012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b="1" lang="en"/>
              <a:t>Criteria for conducting the test:</a:t>
            </a:r>
            <a:endParaRPr b="1"/>
          </a:p>
          <a:p>
            <a:pPr indent="-317500" lvl="0" marL="457200" rtl="0" algn="l">
              <a:spcBef>
                <a:spcPts val="1200"/>
              </a:spcBef>
              <a:spcAft>
                <a:spcPts val="0"/>
              </a:spcAft>
              <a:buSzPts val="1400"/>
              <a:buChar char="●"/>
            </a:pPr>
            <a:r>
              <a:rPr lang="en"/>
              <a:t>Sample size: To calculate the sample size, I will use the Mindbox calculator.</a:t>
            </a:r>
            <a:endParaRPr>
              <a:solidFill>
                <a:srgbClr val="141414"/>
              </a:solidFill>
              <a:latin typeface="Montserrat SemiBold"/>
              <a:ea typeface="Montserrat SemiBold"/>
              <a:cs typeface="Montserrat SemiBold"/>
              <a:sym typeface="Montserrat SemiBold"/>
            </a:endParaRPr>
          </a:p>
        </p:txBody>
      </p:sp>
      <p:pic>
        <p:nvPicPr>
          <p:cNvPr id="502" name="Google Shape;502;p56"/>
          <p:cNvPicPr preferRelativeResize="0"/>
          <p:nvPr/>
        </p:nvPicPr>
        <p:blipFill>
          <a:blip r:embed="rId3">
            <a:alphaModFix/>
          </a:blip>
          <a:stretch>
            <a:fillRect/>
          </a:stretch>
        </p:blipFill>
        <p:spPr>
          <a:xfrm>
            <a:off x="1258711" y="790725"/>
            <a:ext cx="6626575" cy="280849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7"/>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508" name="Google Shape;508;p57"/>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None/>
            </a:pPr>
            <a:r>
              <a:rPr lang="en" sz="2500">
                <a:solidFill>
                  <a:srgbClr val="1F1F1F"/>
                </a:solidFill>
                <a:latin typeface="Montserrat SemiBold"/>
                <a:ea typeface="Montserrat SemiBold"/>
                <a:cs typeface="Montserrat SemiBold"/>
                <a:sym typeface="Montserrat SemiBold"/>
              </a:rPr>
              <a:t>Hypothesis testing method</a:t>
            </a:r>
            <a:endParaRPr sz="2500">
              <a:solidFill>
                <a:srgbClr val="141414"/>
              </a:solidFill>
              <a:latin typeface="Montserrat SemiBold"/>
              <a:ea typeface="Montserrat SemiBold"/>
              <a:cs typeface="Montserrat SemiBold"/>
              <a:sym typeface="Montserrat SemiBold"/>
            </a:endParaRPr>
          </a:p>
          <a:p>
            <a:pPr indent="0" lvl="0" marL="0" marR="38100" rtl="0" algn="l">
              <a:lnSpc>
                <a:spcPct val="128571"/>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marR="38100" rtl="0" algn="l">
              <a:lnSpc>
                <a:spcPct val="128571"/>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509" name="Google Shape;509;p57"/>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510" name="Google Shape;510;p57"/>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511" name="Google Shape;511;p57"/>
          <p:cNvSpPr txBox="1"/>
          <p:nvPr/>
        </p:nvSpPr>
        <p:spPr>
          <a:xfrm>
            <a:off x="342875" y="790750"/>
            <a:ext cx="8458200" cy="4009800"/>
          </a:xfrm>
          <a:prstGeom prst="rect">
            <a:avLst/>
          </a:prstGeom>
          <a:noFill/>
          <a:ln>
            <a:noFill/>
          </a:ln>
        </p:spPr>
        <p:txBody>
          <a:bodyPr anchorCtr="0" anchor="ctr" bIns="91425" lIns="91425" spcFirstLastPara="1" rIns="91425" wrap="square" tIns="91425">
            <a:noAutofit/>
          </a:bodyPr>
          <a:lstStyle/>
          <a:p>
            <a:pPr indent="-317500" lvl="0" marL="457200" rtl="0" algn="l">
              <a:spcBef>
                <a:spcPts val="600"/>
              </a:spcBef>
              <a:spcAft>
                <a:spcPts val="0"/>
              </a:spcAft>
              <a:buClr>
                <a:srgbClr val="141414"/>
              </a:buClr>
              <a:buSzPts val="1400"/>
              <a:buChar char="●"/>
            </a:pPr>
            <a:r>
              <a:rPr lang="en"/>
              <a:t>Duration: 2 weeks, according to the requirements. I do not know the current traffic numbers, but it seems to me that this is a realistic figure for gathering the necessary traffic in 2 weeks. Since the decision to take courses and choose a school is significant, a person does not make it instantaneously; typically, a person contemplates this decision, and it requires time. We can calculate the change in conversion immediately after the test is conducted among users who participated in the testing and recalculate every two weeks for one to one and a half months.</a:t>
            </a:r>
            <a:endParaRPr/>
          </a:p>
          <a:p>
            <a:pPr indent="-317500" lvl="0" marL="457200" rtl="0" algn="l">
              <a:spcBef>
                <a:spcPts val="0"/>
              </a:spcBef>
              <a:spcAft>
                <a:spcPts val="0"/>
              </a:spcAft>
              <a:buClr>
                <a:srgbClr val="141414"/>
              </a:buClr>
              <a:buSzPts val="1400"/>
              <a:buChar char="●"/>
            </a:pPr>
            <a:r>
              <a:rPr lang="en"/>
              <a:t>Traffic: Both groups (A and B) should receive 534 users each, without resorting to additional conditions/samples (browser used, device, age) to avoid biasing the data in either direction.</a:t>
            </a:r>
            <a:endParaRPr>
              <a:solidFill>
                <a:srgbClr val="141414"/>
              </a:solidFill>
            </a:endParaRPr>
          </a:p>
          <a:p>
            <a:pPr indent="0" lvl="0" marL="0" rtl="0" algn="l">
              <a:spcBef>
                <a:spcPts val="1200"/>
              </a:spcBef>
              <a:spcAft>
                <a:spcPts val="0"/>
              </a:spcAft>
              <a:buNone/>
            </a:pPr>
            <a:r>
              <a:rPr b="1" lang="en"/>
              <a:t>Expected results:</a:t>
            </a:r>
            <a:endParaRPr b="1"/>
          </a:p>
          <a:p>
            <a:pPr indent="-317500" lvl="0" marL="457200" rtl="0" algn="l">
              <a:spcBef>
                <a:spcPts val="1200"/>
              </a:spcBef>
              <a:spcAft>
                <a:spcPts val="0"/>
              </a:spcAft>
              <a:buClr>
                <a:srgbClr val="141414"/>
              </a:buClr>
              <a:buSzPts val="1400"/>
              <a:buChar char="●"/>
            </a:pPr>
            <a:r>
              <a:rPr lang="en"/>
              <a:t>If the hypothesis is correct, the conversion to course payment in the test group should be 5% higher than in the control group (current rate of 9.38).</a:t>
            </a:r>
            <a:endParaRPr/>
          </a:p>
          <a:p>
            <a:pPr indent="0" lvl="0" marL="0" rtl="0" algn="l">
              <a:spcBef>
                <a:spcPts val="1200"/>
              </a:spcBef>
              <a:spcAft>
                <a:spcPts val="0"/>
              </a:spcAft>
              <a:buNone/>
            </a:pPr>
            <a:r>
              <a:rPr b="1" lang="en"/>
              <a:t>Data Collection and Analysis:</a:t>
            </a:r>
            <a:endParaRPr b="1"/>
          </a:p>
          <a:p>
            <a:pPr indent="-317500" lvl="0" marL="457200" rtl="0" algn="l">
              <a:spcBef>
                <a:spcPts val="1200"/>
              </a:spcBef>
              <a:spcAft>
                <a:spcPts val="0"/>
              </a:spcAft>
              <a:buSzPts val="1400"/>
              <a:buChar char="●"/>
            </a:pPr>
            <a:r>
              <a:rPr lang="en"/>
              <a:t>I propose using analytical systems (e.g., Google Analytics) to track conversions for each group. I will also monitor other potential metrics that may influence the outcome: Bounce rate, Engagement, and Retention rate.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8"/>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517" name="Google Shape;517;p58"/>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None/>
            </a:pPr>
            <a:r>
              <a:rPr lang="en" sz="2500">
                <a:solidFill>
                  <a:srgbClr val="1F1F1F"/>
                </a:solidFill>
                <a:latin typeface="Montserrat SemiBold"/>
                <a:ea typeface="Montserrat SemiBold"/>
                <a:cs typeface="Montserrat SemiBold"/>
                <a:sym typeface="Montserrat SemiBold"/>
              </a:rPr>
              <a:t>Hypothesis testing method</a:t>
            </a:r>
            <a:endParaRPr sz="2500">
              <a:solidFill>
                <a:srgbClr val="141414"/>
              </a:solidFill>
              <a:latin typeface="Montserrat SemiBold"/>
              <a:ea typeface="Montserrat SemiBold"/>
              <a:cs typeface="Montserrat SemiBold"/>
              <a:sym typeface="Montserrat SemiBold"/>
            </a:endParaRPr>
          </a:p>
          <a:p>
            <a:pPr indent="0" lvl="0" marL="0" marR="38100" rtl="0" algn="l">
              <a:lnSpc>
                <a:spcPct val="128571"/>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marR="38100" rtl="0" algn="l">
              <a:lnSpc>
                <a:spcPct val="128571"/>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518" name="Google Shape;518;p58"/>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519" name="Google Shape;519;p58"/>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520" name="Google Shape;520;p58"/>
          <p:cNvSpPr txBox="1"/>
          <p:nvPr/>
        </p:nvSpPr>
        <p:spPr>
          <a:xfrm>
            <a:off x="342875" y="790750"/>
            <a:ext cx="8458200" cy="400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200"/>
              </a:spcBef>
              <a:spcAft>
                <a:spcPts val="0"/>
              </a:spcAft>
              <a:buNone/>
            </a:pPr>
            <a:r>
              <a:rPr b="1" lang="en"/>
              <a:t>Decision Making:</a:t>
            </a:r>
            <a:endParaRPr b="1"/>
          </a:p>
          <a:p>
            <a:pPr indent="-317500" lvl="0" marL="457200" rtl="0" algn="l">
              <a:lnSpc>
                <a:spcPct val="100000"/>
              </a:lnSpc>
              <a:spcBef>
                <a:spcPts val="1200"/>
              </a:spcBef>
              <a:spcAft>
                <a:spcPts val="0"/>
              </a:spcAft>
              <a:buSzPts val="1400"/>
              <a:buChar char="●"/>
            </a:pPr>
            <a:r>
              <a:rPr b="1" lang="en"/>
              <a:t>Positive Outcome:</a:t>
            </a:r>
            <a:r>
              <a:rPr lang="en"/>
              <a:t> If the test group shows a significant improvement in conversion by the expected 5% or more, the hypothesis is confirmed, and the strategy can be scaled to all users.</a:t>
            </a:r>
            <a:endParaRPr/>
          </a:p>
          <a:p>
            <a:pPr indent="-317500" lvl="0" marL="457200" rtl="0" algn="l">
              <a:lnSpc>
                <a:spcPct val="100000"/>
              </a:lnSpc>
              <a:spcBef>
                <a:spcPts val="0"/>
              </a:spcBef>
              <a:spcAft>
                <a:spcPts val="0"/>
              </a:spcAft>
              <a:buSzPts val="1400"/>
              <a:buChar char="●"/>
            </a:pPr>
            <a:r>
              <a:rPr b="1" lang="en"/>
              <a:t>Negative Outcome:</a:t>
            </a:r>
            <a:r>
              <a:rPr lang="en"/>
              <a:t> If there are no changes or they are insignificant (e.g., less than 5% or if conversion even decreases), the hypothesis is rejected, and the proposed strategy needs to be revised.</a:t>
            </a:r>
            <a:endParaRPr/>
          </a:p>
          <a:p>
            <a:pPr indent="0" lvl="0" marL="0" rtl="0" algn="l">
              <a:spcBef>
                <a:spcPts val="1200"/>
              </a:spcBef>
              <a:spcAft>
                <a:spcPts val="0"/>
              </a:spcAft>
              <a:buNone/>
            </a:pPr>
            <a:r>
              <a:rPr b="1" lang="en"/>
              <a:t>Post-Test Actions:</a:t>
            </a:r>
            <a:endParaRPr b="1"/>
          </a:p>
          <a:p>
            <a:pPr indent="-317500" lvl="0" marL="457200" rtl="0" algn="l">
              <a:spcBef>
                <a:spcPts val="1200"/>
              </a:spcBef>
              <a:spcAft>
                <a:spcPts val="0"/>
              </a:spcAft>
              <a:buSzPts val="1400"/>
              <a:buChar char="●"/>
            </a:pPr>
            <a:r>
              <a:rPr lang="en"/>
              <a:t>If the hypothesis is confirmed, sending results and test recommendations can be implemented for all users as a permanent process. In the case of a negative outcome, additional analysis can be conducted to identify improvements or test other hypotheses (e.g., modifying the format or content of recommendations).</a:t>
            </a:r>
            <a:endParaRPr/>
          </a:p>
          <a:p>
            <a:pPr indent="-317500" lvl="0" marL="457200" rtl="0" algn="l">
              <a:spcBef>
                <a:spcPts val="0"/>
              </a:spcBef>
              <a:spcAft>
                <a:spcPts val="0"/>
              </a:spcAft>
              <a:buSzPts val="1400"/>
              <a:buChar char="●"/>
            </a:pPr>
            <a:r>
              <a:rPr lang="en"/>
              <a:t>Example of Segmentation and Analysis:</a:t>
            </a:r>
            <a:br>
              <a:rPr b="1" lang="en"/>
            </a:br>
            <a:r>
              <a:rPr lang="en"/>
              <a:t>Additionally, users can be segmented by device type (mobile/desktop), geographic location, and other parameters to identify where changes are most effective.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9"/>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526" name="Google Shape;526;p59"/>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Difficulties</a:t>
            </a:r>
            <a:endParaRPr sz="2500">
              <a:solidFill>
                <a:srgbClr val="141414"/>
              </a:solidFill>
              <a:latin typeface="Montserrat SemiBold"/>
              <a:ea typeface="Montserrat SemiBold"/>
              <a:cs typeface="Montserrat SemiBold"/>
              <a:sym typeface="Montserrat SemiBold"/>
            </a:endParaRPr>
          </a:p>
          <a:p>
            <a:pPr indent="0" lvl="0" marL="0" marR="38100" rtl="0" algn="l">
              <a:lnSpc>
                <a:spcPct val="128571"/>
              </a:lnSpc>
              <a:spcBef>
                <a:spcPts val="0"/>
              </a:spcBef>
              <a:spcAft>
                <a:spcPts val="0"/>
              </a:spcAft>
              <a:buNone/>
            </a:pPr>
            <a:r>
              <a:t/>
            </a:r>
            <a:endParaRPr sz="2500">
              <a:solidFill>
                <a:srgbClr val="1F1F1F"/>
              </a:solidFill>
              <a:latin typeface="Montserrat SemiBold"/>
              <a:ea typeface="Montserrat SemiBold"/>
              <a:cs typeface="Montserrat SemiBold"/>
              <a:sym typeface="Montserrat SemiBold"/>
            </a:endParaRPr>
          </a:p>
          <a:p>
            <a:pPr indent="0" lvl="0" marL="0" marR="38100" rtl="0" algn="l">
              <a:lnSpc>
                <a:spcPct val="128571"/>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marR="38100" rtl="0" algn="l">
              <a:lnSpc>
                <a:spcPct val="128571"/>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35714"/>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527" name="Google Shape;527;p59"/>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528" name="Google Shape;528;p59"/>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529" name="Google Shape;529;p59"/>
          <p:cNvSpPr txBox="1"/>
          <p:nvPr/>
        </p:nvSpPr>
        <p:spPr>
          <a:xfrm>
            <a:off x="342875" y="790750"/>
            <a:ext cx="8458200" cy="400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200"/>
              </a:spcBef>
              <a:spcAft>
                <a:spcPts val="0"/>
              </a:spcAft>
              <a:buNone/>
            </a:pPr>
            <a:r>
              <a:rPr b="1" lang="en"/>
              <a:t>Challenges Encountered:</a:t>
            </a:r>
            <a:br>
              <a:rPr b="1" lang="en"/>
            </a:br>
            <a:r>
              <a:rPr lang="en"/>
              <a:t>Typically, challenges arose from a lack of clear understanding of the data and a large number of inconsistencies in statuses/data with logical conclusions.</a:t>
            </a:r>
            <a:endParaRPr/>
          </a:p>
          <a:p>
            <a:pPr indent="0" lvl="0" marL="0" rtl="0" algn="l">
              <a:lnSpc>
                <a:spcPct val="100000"/>
              </a:lnSpc>
              <a:spcBef>
                <a:spcPts val="1200"/>
              </a:spcBef>
              <a:spcAft>
                <a:spcPts val="0"/>
              </a:spcAft>
              <a:buNone/>
            </a:pPr>
            <a:r>
              <a:rPr b="1" lang="en"/>
              <a:t>To improve data collection and data quality, the following can be implemented:</a:t>
            </a:r>
            <a:endParaRPr b="1"/>
          </a:p>
          <a:p>
            <a:pPr indent="-317500" lvl="0" marL="457200" rtl="0" algn="l">
              <a:lnSpc>
                <a:spcPct val="100000"/>
              </a:lnSpc>
              <a:spcBef>
                <a:spcPts val="1200"/>
              </a:spcBef>
              <a:spcAft>
                <a:spcPts val="0"/>
              </a:spcAft>
              <a:buSzPts val="1400"/>
              <a:buChar char="●"/>
            </a:pPr>
            <a:r>
              <a:rPr lang="en"/>
              <a:t>Request the country of residence, not just the city, as there are cities with the same name in different countries.</a:t>
            </a:r>
            <a:endParaRPr/>
          </a:p>
          <a:p>
            <a:pPr indent="-317500" lvl="0" marL="457200" rtl="0" algn="l">
              <a:lnSpc>
                <a:spcPct val="100000"/>
              </a:lnSpc>
              <a:spcBef>
                <a:spcPts val="0"/>
              </a:spcBef>
              <a:spcAft>
                <a:spcPts val="0"/>
              </a:spcAft>
              <a:buSzPts val="1400"/>
              <a:buChar char="●"/>
            </a:pPr>
            <a:r>
              <a:rPr lang="en"/>
              <a:t>Implement city selection via a dropdown list or display matches as characters are typed, followed by selection. This will lead to consistency in the database content. City names can be written in several languages, which introduces its own complexities.</a:t>
            </a:r>
            <a:endParaRPr/>
          </a:p>
          <a:p>
            <a:pPr indent="-317500" lvl="0" marL="457200" rtl="0" algn="l">
              <a:lnSpc>
                <a:spcPct val="100000"/>
              </a:lnSpc>
              <a:spcBef>
                <a:spcPts val="0"/>
              </a:spcBef>
              <a:spcAft>
                <a:spcPts val="0"/>
              </a:spcAft>
              <a:buSzPts val="1400"/>
              <a:buChar char="●"/>
            </a:pPr>
            <a:r>
              <a:rPr lang="en"/>
              <a:t>The selection of the level of German language can also be implemented via a dropdown list if further analysis of the column is anticipated.</a:t>
            </a:r>
            <a:endParaRPr/>
          </a:p>
          <a:p>
            <a:pPr indent="-317500" lvl="0" marL="457200" rtl="0" algn="l">
              <a:lnSpc>
                <a:spcPct val="100000"/>
              </a:lnSpc>
              <a:spcBef>
                <a:spcPts val="0"/>
              </a:spcBef>
              <a:spcAft>
                <a:spcPts val="0"/>
              </a:spcAft>
              <a:buSzPts val="1400"/>
              <a:buChar char="●"/>
            </a:pPr>
            <a:r>
              <a:rPr lang="en"/>
              <a:t>A large number of statuses do not correspond to reality or have disputable moments. For example, the absence of a payment amount in the status "payment completed" and vice versa, where the payment amount is present but the status is different.</a:t>
            </a:r>
            <a:endParaRPr/>
          </a:p>
          <a:p>
            <a:pPr indent="-317500" lvl="0" marL="457200" rtl="0" algn="l">
              <a:lnSpc>
                <a:spcPct val="100000"/>
              </a:lnSpc>
              <a:spcBef>
                <a:spcPts val="0"/>
              </a:spcBef>
              <a:spcAft>
                <a:spcPts val="0"/>
              </a:spcAft>
              <a:buSzPts val="1400"/>
              <a:buChar char="●"/>
            </a:pPr>
            <a:r>
              <a:rPr lang="en"/>
              <a:t>Responsible managers in the contact and call tables are different with the same client ID.</a:t>
            </a:r>
            <a:endParaRPr>
              <a:solidFill>
                <a:srgbClr val="141414"/>
              </a:solidFill>
              <a:latin typeface="Montserrat SemiBold"/>
              <a:ea typeface="Montserrat SemiBold"/>
              <a:cs typeface="Montserrat SemiBold"/>
              <a:sym typeface="Montserrat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nvSpPr>
        <p:spPr>
          <a:xfrm>
            <a:off x="452050" y="689350"/>
            <a:ext cx="8361000" cy="299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300"/>
              <a:t>Sales Department Performance Analysis:</a:t>
            </a:r>
            <a:endParaRPr b="1" sz="1300"/>
          </a:p>
          <a:p>
            <a:pPr indent="-311150" lvl="0" marL="457200" rtl="0" algn="l">
              <a:lnSpc>
                <a:spcPct val="115000"/>
              </a:lnSpc>
              <a:spcBef>
                <a:spcPts val="1200"/>
              </a:spcBef>
              <a:spcAft>
                <a:spcPts val="0"/>
              </a:spcAft>
              <a:buSzPts val="1300"/>
              <a:buAutoNum type="arabicPeriod"/>
            </a:pPr>
            <a:r>
              <a:rPr lang="en" sz="1300"/>
              <a:t>Evaluate the performance of individual deal owners and advertising campaigns in terms of the number of deals processed, conversion rates, and total sales.</a:t>
            </a:r>
            <a:endParaRPr sz="1300"/>
          </a:p>
          <a:p>
            <a:pPr indent="0" lvl="0" marL="0" rtl="0" algn="l">
              <a:lnSpc>
                <a:spcPct val="115000"/>
              </a:lnSpc>
              <a:spcBef>
                <a:spcPts val="1200"/>
              </a:spcBef>
              <a:spcAft>
                <a:spcPts val="0"/>
              </a:spcAft>
              <a:buNone/>
            </a:pPr>
            <a:r>
              <a:rPr b="1" lang="en" sz="1300"/>
              <a:t>Payment and Product Analysis:</a:t>
            </a:r>
            <a:endParaRPr b="1" sz="1300"/>
          </a:p>
          <a:p>
            <a:pPr indent="-311150" lvl="0" marL="457200" rtl="0" algn="l">
              <a:lnSpc>
                <a:spcPct val="115000"/>
              </a:lnSpc>
              <a:spcBef>
                <a:spcPts val="1200"/>
              </a:spcBef>
              <a:spcAft>
                <a:spcPts val="0"/>
              </a:spcAft>
              <a:buSzPts val="1300"/>
              <a:buAutoNum type="arabicPeriod"/>
            </a:pPr>
            <a:r>
              <a:rPr lang="en" sz="1300"/>
              <a:t>Examine the distribution of payment types and their impact on deal success.</a:t>
            </a:r>
            <a:endParaRPr sz="1300"/>
          </a:p>
          <a:p>
            <a:pPr indent="-311150" lvl="0" marL="457200" rtl="0" algn="l">
              <a:lnSpc>
                <a:spcPct val="115000"/>
              </a:lnSpc>
              <a:spcBef>
                <a:spcPts val="0"/>
              </a:spcBef>
              <a:spcAft>
                <a:spcPts val="0"/>
              </a:spcAft>
              <a:buSzPts val="1300"/>
              <a:buAutoNum type="arabicPeriod"/>
            </a:pPr>
            <a:r>
              <a:rPr lang="en" sz="1300"/>
              <a:t>Analyze the popularity and success of various products and training types.</a:t>
            </a:r>
            <a:endParaRPr sz="1300"/>
          </a:p>
          <a:p>
            <a:pPr indent="0" lvl="0" marL="0" rtl="0" algn="l">
              <a:lnSpc>
                <a:spcPct val="115000"/>
              </a:lnSpc>
              <a:spcBef>
                <a:spcPts val="1200"/>
              </a:spcBef>
              <a:spcAft>
                <a:spcPts val="0"/>
              </a:spcAft>
              <a:buNone/>
            </a:pPr>
            <a:r>
              <a:rPr b="1" lang="en" sz="1300"/>
              <a:t>Geographic Analysis:</a:t>
            </a:r>
            <a:endParaRPr b="1" sz="1300"/>
          </a:p>
          <a:p>
            <a:pPr indent="-311150" lvl="0" marL="457200" rtl="0" algn="l">
              <a:lnSpc>
                <a:spcPct val="115000"/>
              </a:lnSpc>
              <a:spcBef>
                <a:spcPts val="1200"/>
              </a:spcBef>
              <a:spcAft>
                <a:spcPts val="0"/>
              </a:spcAft>
              <a:buSzPts val="1300"/>
              <a:buAutoNum type="arabicPeriod"/>
            </a:pPr>
            <a:r>
              <a:rPr lang="en" sz="1300"/>
              <a:t>Analyze the geographical distribution of deals by city.</a:t>
            </a:r>
            <a:endParaRPr sz="1300"/>
          </a:p>
          <a:p>
            <a:pPr indent="-311150" lvl="0" marL="457200" rtl="0" algn="l">
              <a:lnSpc>
                <a:spcPct val="115000"/>
              </a:lnSpc>
              <a:spcBef>
                <a:spcPts val="0"/>
              </a:spcBef>
              <a:spcAft>
                <a:spcPts val="0"/>
              </a:spcAft>
              <a:buSzPts val="1300"/>
              <a:buAutoNum type="arabicPeriod"/>
            </a:pPr>
            <a:r>
              <a:rPr lang="en" sz="1300"/>
              <a:t>Study the influence of German language proficiency on deal success in different cities.</a:t>
            </a:r>
            <a:endParaRPr b="1" sz="1500"/>
          </a:p>
        </p:txBody>
      </p:sp>
      <p:sp>
        <p:nvSpPr>
          <p:cNvPr id="102" name="Google Shape;102;p17"/>
          <p:cNvSpPr txBox="1"/>
          <p:nvPr/>
        </p:nvSpPr>
        <p:spPr>
          <a:xfrm>
            <a:off x="452050" y="119950"/>
            <a:ext cx="83610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2500"/>
              <a:t>Python Assignment</a:t>
            </a:r>
            <a:endParaRPr sz="2500">
              <a:solidFill>
                <a:schemeClr val="dk2"/>
              </a:solidFill>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nvSpPr>
        <p:spPr>
          <a:xfrm>
            <a:off x="452050" y="689350"/>
            <a:ext cx="8361000" cy="345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t>Identify a growth opportunity for the business and formulate a hypothesis for improving business processes to enhance metrics, describing their testing mechanics, considering that the test should not take longer than 2 weeks.</a:t>
            </a:r>
            <a:endParaRPr/>
          </a:p>
          <a:p>
            <a:pPr indent="-317500" lvl="0" marL="457200" rtl="0" algn="l">
              <a:lnSpc>
                <a:spcPct val="200000"/>
              </a:lnSpc>
              <a:spcBef>
                <a:spcPts val="1200"/>
              </a:spcBef>
              <a:spcAft>
                <a:spcPts val="0"/>
              </a:spcAft>
              <a:buSzPts val="1400"/>
              <a:buAutoNum type="arabicPeriod"/>
            </a:pPr>
            <a:r>
              <a:rPr lang="en"/>
              <a:t>Calculate the unit economics for products.</a:t>
            </a:r>
            <a:endParaRPr/>
          </a:p>
          <a:p>
            <a:pPr indent="-317500" lvl="0" marL="457200" rtl="0" algn="l">
              <a:lnSpc>
                <a:spcPct val="200000"/>
              </a:lnSpc>
              <a:spcBef>
                <a:spcPts val="0"/>
              </a:spcBef>
              <a:spcAft>
                <a:spcPts val="0"/>
              </a:spcAft>
              <a:buSzPts val="1400"/>
              <a:buAutoNum type="arabicPeriod"/>
            </a:pPr>
            <a:r>
              <a:rPr lang="en"/>
              <a:t>Identify growth opportunities for the business based on unit economics.</a:t>
            </a:r>
            <a:endParaRPr/>
          </a:p>
          <a:p>
            <a:pPr indent="-317500" lvl="0" marL="457200" rtl="0" algn="l">
              <a:lnSpc>
                <a:spcPct val="200000"/>
              </a:lnSpc>
              <a:spcBef>
                <a:spcPts val="0"/>
              </a:spcBef>
              <a:spcAft>
                <a:spcPts val="0"/>
              </a:spcAft>
              <a:buSzPts val="1400"/>
              <a:buAutoNum type="arabicPeriod"/>
            </a:pPr>
            <a:r>
              <a:rPr lang="en"/>
              <a:t>Understand the metric tree for the business.</a:t>
            </a:r>
            <a:endParaRPr/>
          </a:p>
          <a:p>
            <a:pPr indent="-317500" lvl="0" marL="457200" rtl="0" algn="l">
              <a:lnSpc>
                <a:spcPct val="200000"/>
              </a:lnSpc>
              <a:spcBef>
                <a:spcPts val="0"/>
              </a:spcBef>
              <a:spcAft>
                <a:spcPts val="0"/>
              </a:spcAft>
              <a:buSzPts val="1400"/>
              <a:buAutoNum type="arabicPeriod"/>
            </a:pPr>
            <a:r>
              <a:rPr lang="en"/>
              <a:t>Determine which product metrics they will impact and formulate hypotheses.</a:t>
            </a:r>
            <a:endParaRPr/>
          </a:p>
          <a:p>
            <a:pPr indent="-317500" lvl="0" marL="457200" rtl="0" algn="l">
              <a:lnSpc>
                <a:spcPct val="200000"/>
              </a:lnSpc>
              <a:spcBef>
                <a:spcPts val="0"/>
              </a:spcBef>
              <a:spcAft>
                <a:spcPts val="0"/>
              </a:spcAft>
              <a:buSzPts val="1400"/>
              <a:buAutoNum type="arabicPeriod"/>
            </a:pPr>
            <a:r>
              <a:rPr lang="en"/>
              <a:t>Describe the method for testing the hypotheses, including the conditions for conducting the hypotheses.</a:t>
            </a:r>
            <a:endParaRPr b="1"/>
          </a:p>
        </p:txBody>
      </p:sp>
      <p:sp>
        <p:nvSpPr>
          <p:cNvPr id="108" name="Google Shape;108;p18"/>
          <p:cNvSpPr txBox="1"/>
          <p:nvPr/>
        </p:nvSpPr>
        <p:spPr>
          <a:xfrm>
            <a:off x="452050" y="119950"/>
            <a:ext cx="83610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2500"/>
              <a:t>Product Analytics Assignment</a:t>
            </a:r>
            <a:endParaRPr sz="2500">
              <a:solidFill>
                <a:schemeClr val="dk2"/>
              </a:solidFill>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114" name="Google Shape;114;p19"/>
          <p:cNvSpPr txBox="1"/>
          <p:nvPr/>
        </p:nvSpPr>
        <p:spPr>
          <a:xfrm>
            <a:off x="342900" y="4258250"/>
            <a:ext cx="52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Inter"/>
              <a:ea typeface="Inter"/>
              <a:cs typeface="Inter"/>
              <a:sym typeface="Inter"/>
            </a:endParaRPr>
          </a:p>
        </p:txBody>
      </p:sp>
      <p:sp>
        <p:nvSpPr>
          <p:cNvPr id="115" name="Google Shape;115;p19"/>
          <p:cNvSpPr txBox="1"/>
          <p:nvPr/>
        </p:nvSpPr>
        <p:spPr>
          <a:xfrm>
            <a:off x="6207400" y="766050"/>
            <a:ext cx="2593800" cy="4032900"/>
          </a:xfrm>
          <a:prstGeom prst="rect">
            <a:avLst/>
          </a:prstGeom>
          <a:noFill/>
          <a:ln>
            <a:noFill/>
          </a:ln>
        </p:spPr>
        <p:txBody>
          <a:bodyPr anchorCtr="0" anchor="ctr" bIns="91425" lIns="91425" spcFirstLastPara="1" rIns="91425" wrap="square" tIns="91425">
            <a:noAutofit/>
          </a:bodyPr>
          <a:lstStyle/>
          <a:p>
            <a:pPr indent="0" lvl="0" marL="0" marR="38100" rtl="0" algn="l">
              <a:lnSpc>
                <a:spcPct val="128571"/>
              </a:lnSpc>
              <a:spcBef>
                <a:spcPts val="0"/>
              </a:spcBef>
              <a:spcAft>
                <a:spcPts val="0"/>
              </a:spcAft>
              <a:buNone/>
            </a:pPr>
            <a:r>
              <a:rPr lang="en" sz="2100">
                <a:solidFill>
                  <a:srgbClr val="1F1F1F"/>
                </a:solidFill>
                <a:highlight>
                  <a:srgbClr val="F8F9FA"/>
                </a:highlight>
              </a:rPr>
              <a:t>Interaction diagram between the tables</a:t>
            </a:r>
            <a:endParaRPr sz="2100">
              <a:solidFill>
                <a:srgbClr val="1F1F1F"/>
              </a:solidFill>
              <a:highlight>
                <a:srgbClr val="F8F9FA"/>
              </a:highlight>
            </a:endParaRPr>
          </a:p>
          <a:p>
            <a:pPr indent="0" lvl="0" marL="0" rtl="0" algn="l">
              <a:spcBef>
                <a:spcPts val="0"/>
              </a:spcBef>
              <a:spcAft>
                <a:spcPts val="0"/>
              </a:spcAft>
              <a:buNone/>
            </a:pPr>
            <a:r>
              <a:t/>
            </a:r>
            <a:endParaRPr/>
          </a:p>
        </p:txBody>
      </p:sp>
      <p:sp>
        <p:nvSpPr>
          <p:cNvPr id="116" name="Google Shape;116;p19"/>
          <p:cNvSpPr txBox="1"/>
          <p:nvPr/>
        </p:nvSpPr>
        <p:spPr>
          <a:xfrm>
            <a:off x="431125" y="196650"/>
            <a:ext cx="7105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latin typeface="Montserrat SemiBold"/>
                <a:ea typeface="Montserrat SemiBold"/>
                <a:cs typeface="Montserrat SemiBold"/>
                <a:sym typeface="Montserrat SemiBold"/>
              </a:rPr>
              <a:t>Tables</a:t>
            </a:r>
            <a:endParaRPr sz="2500">
              <a:latin typeface="Montserrat SemiBold"/>
              <a:ea typeface="Montserrat SemiBold"/>
              <a:cs typeface="Montserrat SemiBold"/>
              <a:sym typeface="Montserrat SemiBold"/>
            </a:endParaRPr>
          </a:p>
        </p:txBody>
      </p:sp>
      <p:pic>
        <p:nvPicPr>
          <p:cNvPr id="117" name="Google Shape;117;p19"/>
          <p:cNvPicPr preferRelativeResize="0"/>
          <p:nvPr/>
        </p:nvPicPr>
        <p:blipFill>
          <a:blip r:embed="rId3">
            <a:alphaModFix/>
          </a:blip>
          <a:stretch>
            <a:fillRect/>
          </a:stretch>
        </p:blipFill>
        <p:spPr>
          <a:xfrm>
            <a:off x="342898" y="790750"/>
            <a:ext cx="5864514" cy="4009800"/>
          </a:xfrm>
          <a:prstGeom prst="rect">
            <a:avLst/>
          </a:prstGeom>
          <a:solidFill>
            <a:srgbClr val="FFFFFF">
              <a:alpha val="45000"/>
            </a:srgbClr>
          </a:solidFill>
          <a:ln>
            <a:noFill/>
          </a:ln>
        </p:spPr>
      </p:pic>
      <p:sp>
        <p:nvSpPr>
          <p:cNvPr id="118" name="Google Shape;118;p19"/>
          <p:cNvSpPr txBox="1"/>
          <p:nvPr/>
        </p:nvSpPr>
        <p:spPr>
          <a:xfrm>
            <a:off x="342900" y="4446550"/>
            <a:ext cx="2174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4"/>
              </a:rPr>
              <a:t>Final Project | DrawSQL</a:t>
            </a:r>
            <a:endParaRPr sz="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p:nvPr/>
        </p:nvSpPr>
        <p:spPr>
          <a:xfrm>
            <a:off x="1148400" y="1049200"/>
            <a:ext cx="6847200" cy="34425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grpSp>
        <p:nvGrpSpPr>
          <p:cNvPr id="124" name="Google Shape;124;p20"/>
          <p:cNvGrpSpPr/>
          <p:nvPr/>
        </p:nvGrpSpPr>
        <p:grpSpPr>
          <a:xfrm>
            <a:off x="1647913" y="1596475"/>
            <a:ext cx="1190669" cy="316050"/>
            <a:chOff x="399512" y="1956725"/>
            <a:chExt cx="1042800" cy="316050"/>
          </a:xfrm>
        </p:grpSpPr>
        <p:sp>
          <p:nvSpPr>
            <p:cNvPr id="125" name="Google Shape;125;p20"/>
            <p:cNvSpPr/>
            <p:nvPr/>
          </p:nvSpPr>
          <p:spPr>
            <a:xfrm>
              <a:off x="399512" y="1963775"/>
              <a:ext cx="1042800" cy="309000"/>
            </a:xfrm>
            <a:prstGeom prst="roundRect">
              <a:avLst>
                <a:gd fmla="val 2162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26" name="Google Shape;126;p20"/>
            <p:cNvSpPr txBox="1"/>
            <p:nvPr/>
          </p:nvSpPr>
          <p:spPr>
            <a:xfrm>
              <a:off x="466998" y="1956725"/>
              <a:ext cx="903600" cy="30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solidFill>
                  <a:schemeClr val="dk1"/>
                </a:solidFill>
                <a:latin typeface="Inter Light"/>
                <a:ea typeface="Inter Light"/>
                <a:cs typeface="Inter Light"/>
                <a:sym typeface="Inter Light"/>
              </a:endParaRPr>
            </a:p>
          </p:txBody>
        </p:sp>
      </p:grpSp>
      <p:sp>
        <p:nvSpPr>
          <p:cNvPr id="127" name="Google Shape;127;p20"/>
          <p:cNvSpPr txBox="1"/>
          <p:nvPr/>
        </p:nvSpPr>
        <p:spPr>
          <a:xfrm>
            <a:off x="1713925" y="3488550"/>
            <a:ext cx="52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Inter"/>
              <a:ea typeface="Inter"/>
              <a:cs typeface="Inter"/>
              <a:sym typeface="Inter"/>
            </a:endParaRPr>
          </a:p>
        </p:txBody>
      </p:sp>
      <p:sp>
        <p:nvSpPr>
          <p:cNvPr id="128" name="Google Shape;128;p20"/>
          <p:cNvSpPr/>
          <p:nvPr/>
        </p:nvSpPr>
        <p:spPr>
          <a:xfrm>
            <a:off x="4427350" y="2531175"/>
            <a:ext cx="2249100" cy="291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29" name="Google Shape;129;p20"/>
          <p:cNvSpPr txBox="1"/>
          <p:nvPr/>
        </p:nvSpPr>
        <p:spPr>
          <a:xfrm>
            <a:off x="1647925" y="2107000"/>
            <a:ext cx="5938500" cy="1477800"/>
          </a:xfrm>
          <a:prstGeom prst="rect">
            <a:avLst/>
          </a:prstGeom>
          <a:noFill/>
          <a:ln>
            <a:noFill/>
          </a:ln>
        </p:spPr>
        <p:txBody>
          <a:bodyPr anchorCtr="0" anchor="t" bIns="91425" lIns="91425" spcFirstLastPara="1" rIns="91425" wrap="square" tIns="91425">
            <a:noAutofit/>
          </a:bodyPr>
          <a:lstStyle/>
          <a:p>
            <a:pPr indent="0" lvl="0" marL="0" rtl="0" algn="l">
              <a:lnSpc>
                <a:spcPct val="100012"/>
              </a:lnSpc>
              <a:spcBef>
                <a:spcPts val="0"/>
              </a:spcBef>
              <a:spcAft>
                <a:spcPts val="0"/>
              </a:spcAft>
              <a:buNone/>
            </a:pPr>
            <a:r>
              <a:rPr lang="en" sz="3900">
                <a:solidFill>
                  <a:srgbClr val="141414"/>
                </a:solidFill>
                <a:latin typeface="Montserrat SemiBold"/>
                <a:ea typeface="Montserrat SemiBold"/>
                <a:cs typeface="Montserrat SemiBold"/>
                <a:sym typeface="Montserrat SemiBold"/>
              </a:rPr>
              <a:t>Python part</a:t>
            </a:r>
            <a:endParaRPr sz="1600">
              <a:solidFill>
                <a:schemeClr val="dk2"/>
              </a:solidFill>
              <a:latin typeface="Montserrat SemiBold"/>
              <a:ea typeface="Montserrat SemiBold"/>
              <a:cs typeface="Montserrat SemiBold"/>
              <a:sym typeface="Montserrat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135" name="Google Shape;135;p21"/>
          <p:cNvSpPr txBox="1"/>
          <p:nvPr/>
        </p:nvSpPr>
        <p:spPr>
          <a:xfrm>
            <a:off x="342900" y="218025"/>
            <a:ext cx="7795800" cy="572700"/>
          </a:xfrm>
          <a:prstGeom prst="rect">
            <a:avLst/>
          </a:prstGeom>
          <a:noFill/>
          <a:ln>
            <a:noFill/>
          </a:ln>
        </p:spPr>
        <p:txBody>
          <a:bodyPr anchorCtr="0" anchor="t" bIns="91425" lIns="91425" spcFirstLastPara="1" rIns="91425" wrap="square" tIns="91425">
            <a:noAutofit/>
          </a:bodyPr>
          <a:lstStyle/>
          <a:p>
            <a:pPr indent="0" lvl="0" marL="0" rtl="0" algn="l">
              <a:lnSpc>
                <a:spcPct val="100012"/>
              </a:lnSpc>
              <a:spcBef>
                <a:spcPts val="0"/>
              </a:spcBef>
              <a:spcAft>
                <a:spcPts val="0"/>
              </a:spcAft>
              <a:buNone/>
            </a:pPr>
            <a:r>
              <a:rPr lang="en" sz="2500">
                <a:solidFill>
                  <a:srgbClr val="141414"/>
                </a:solidFill>
                <a:latin typeface="Montserrat SemiBold"/>
                <a:ea typeface="Montserrat SemiBold"/>
                <a:cs typeface="Montserrat SemiBold"/>
                <a:sym typeface="Montserrat SemiBold"/>
              </a:rPr>
              <a:t>Calls</a:t>
            </a:r>
            <a:endParaRPr sz="2500">
              <a:solidFill>
                <a:srgbClr val="141414"/>
              </a:solidFill>
              <a:latin typeface="Montserrat SemiBold"/>
              <a:ea typeface="Montserrat SemiBold"/>
              <a:cs typeface="Montserrat SemiBold"/>
              <a:sym typeface="Montserrat SemiBold"/>
            </a:endParaRPr>
          </a:p>
          <a:p>
            <a:pPr indent="0" lvl="0" marL="0" rtl="0" algn="l">
              <a:lnSpc>
                <a:spcPct val="100012"/>
              </a:lnSpc>
              <a:spcBef>
                <a:spcPts val="0"/>
              </a:spcBef>
              <a:spcAft>
                <a:spcPts val="0"/>
              </a:spcAft>
              <a:buNone/>
            </a:pPr>
            <a:r>
              <a:t/>
            </a:r>
            <a:endParaRPr sz="2800">
              <a:solidFill>
                <a:srgbClr val="141414"/>
              </a:solidFill>
              <a:latin typeface="Montserrat SemiBold"/>
              <a:ea typeface="Montserrat SemiBold"/>
              <a:cs typeface="Montserrat SemiBold"/>
              <a:sym typeface="Montserrat SemiBold"/>
            </a:endParaRPr>
          </a:p>
        </p:txBody>
      </p:sp>
      <p:sp>
        <p:nvSpPr>
          <p:cNvPr id="136" name="Google Shape;136;p21"/>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137" name="Google Shape;137;p21"/>
          <p:cNvSpPr/>
          <p:nvPr/>
        </p:nvSpPr>
        <p:spPr>
          <a:xfrm>
            <a:off x="342900" y="790750"/>
            <a:ext cx="8458200" cy="4009800"/>
          </a:xfrm>
          <a:prstGeom prst="roundRect">
            <a:avLst>
              <a:gd fmla="val 5479" name="adj"/>
            </a:avLst>
          </a:prstGeom>
          <a:solidFill>
            <a:srgbClr val="FFFFFF">
              <a:alpha val="45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Inter"/>
              <a:ea typeface="Inter"/>
              <a:cs typeface="Inter"/>
              <a:sym typeface="Inter"/>
            </a:endParaRPr>
          </a:p>
        </p:txBody>
      </p:sp>
      <p:sp>
        <p:nvSpPr>
          <p:cNvPr id="138" name="Google Shape;138;p21"/>
          <p:cNvSpPr txBox="1"/>
          <p:nvPr/>
        </p:nvSpPr>
        <p:spPr>
          <a:xfrm>
            <a:off x="6321900" y="790750"/>
            <a:ext cx="2479200" cy="400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15000"/>
              </a:lnSpc>
              <a:spcBef>
                <a:spcPts val="1200"/>
              </a:spcBef>
              <a:spcAft>
                <a:spcPts val="0"/>
              </a:spcAft>
              <a:buNone/>
            </a:pPr>
            <a:r>
              <a:rPr b="1" lang="en"/>
              <a:t>Transformations of the Calls Table:</a:t>
            </a:r>
            <a:endParaRPr b="1"/>
          </a:p>
          <a:p>
            <a:pPr indent="-317500" lvl="0" marL="457200" rtl="0" algn="l">
              <a:lnSpc>
                <a:spcPct val="115000"/>
              </a:lnSpc>
              <a:spcBef>
                <a:spcPts val="1200"/>
              </a:spcBef>
              <a:spcAft>
                <a:spcPts val="0"/>
              </a:spcAft>
              <a:buSzPts val="1400"/>
              <a:buChar char="●"/>
            </a:pPr>
            <a:r>
              <a:rPr lang="en"/>
              <a:t>Missing values filled in.</a:t>
            </a:r>
            <a:endParaRPr/>
          </a:p>
          <a:p>
            <a:pPr indent="-317500" lvl="0" marL="457200" rtl="0" algn="l">
              <a:lnSpc>
                <a:spcPct val="115000"/>
              </a:lnSpc>
              <a:spcBef>
                <a:spcPts val="0"/>
              </a:spcBef>
              <a:spcAft>
                <a:spcPts val="0"/>
              </a:spcAft>
              <a:buSzPts val="1400"/>
              <a:buChar char="●"/>
            </a:pPr>
            <a:r>
              <a:rPr lang="en"/>
              <a:t>Data types changed.</a:t>
            </a:r>
            <a:endParaRPr/>
          </a:p>
          <a:p>
            <a:pPr indent="-317500" lvl="0" marL="457200" rtl="0" algn="l">
              <a:lnSpc>
                <a:spcPct val="115000"/>
              </a:lnSpc>
              <a:spcBef>
                <a:spcPts val="0"/>
              </a:spcBef>
              <a:spcAft>
                <a:spcPts val="0"/>
              </a:spcAft>
              <a:buSzPts val="1400"/>
              <a:buChar char="●"/>
            </a:pPr>
            <a:r>
              <a:rPr lang="en"/>
              <a:t>Columns removed.</a:t>
            </a:r>
            <a:endParaRPr/>
          </a:p>
          <a:p>
            <a:pPr indent="-317500" lvl="0" marL="457200" rtl="0" algn="l">
              <a:lnSpc>
                <a:spcPct val="115000"/>
              </a:lnSpc>
              <a:spcBef>
                <a:spcPts val="0"/>
              </a:spcBef>
              <a:spcAft>
                <a:spcPts val="0"/>
              </a:spcAft>
              <a:buSzPts val="1400"/>
              <a:buChar char="●"/>
            </a:pPr>
            <a:r>
              <a:rPr lang="en"/>
              <a:t>The Scheduled in CRM column transformed from boolean values to yes, no, unknown.</a:t>
            </a:r>
            <a:endParaRPr/>
          </a:p>
          <a:p>
            <a:pPr indent="0" lvl="0" marL="0" rtl="0" algn="l">
              <a:spcBef>
                <a:spcPts val="1200"/>
              </a:spcBef>
              <a:spcAft>
                <a:spcPts val="0"/>
              </a:spcAft>
              <a:buNone/>
            </a:pPr>
            <a:r>
              <a:t/>
            </a:r>
            <a:endParaRPr/>
          </a:p>
        </p:txBody>
      </p:sp>
      <p:sp>
        <p:nvSpPr>
          <p:cNvPr id="139" name="Google Shape;139;p21"/>
          <p:cNvSpPr txBox="1"/>
          <p:nvPr/>
        </p:nvSpPr>
        <p:spPr>
          <a:xfrm>
            <a:off x="385675" y="4443475"/>
            <a:ext cx="8801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u="sng">
                <a:solidFill>
                  <a:schemeClr val="hlink"/>
                </a:solidFill>
                <a:hlinkClick r:id="rId3"/>
              </a:rPr>
              <a:t>Colab</a:t>
            </a:r>
            <a:endParaRPr sz="900"/>
          </a:p>
        </p:txBody>
      </p:sp>
      <p:pic>
        <p:nvPicPr>
          <p:cNvPr id="140" name="Google Shape;140;p21"/>
          <p:cNvPicPr preferRelativeResize="0"/>
          <p:nvPr/>
        </p:nvPicPr>
        <p:blipFill>
          <a:blip r:embed="rId4">
            <a:alphaModFix/>
          </a:blip>
          <a:stretch>
            <a:fillRect/>
          </a:stretch>
        </p:blipFill>
        <p:spPr>
          <a:xfrm>
            <a:off x="342900" y="1147825"/>
            <a:ext cx="5925550" cy="3176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171919"/>
      </a:dk1>
      <a:lt1>
        <a:srgbClr val="F1F1F1"/>
      </a:lt1>
      <a:dk2>
        <a:srgbClr val="515161"/>
      </a:dk2>
      <a:lt2>
        <a:srgbClr val="FFFFFF"/>
      </a:lt2>
      <a:accent1>
        <a:srgbClr val="C4FD34"/>
      </a:accent1>
      <a:accent2>
        <a:srgbClr val="694FD3"/>
      </a:accent2>
      <a:accent3>
        <a:srgbClr val="C5C5D0"/>
      </a:accent3>
      <a:accent4>
        <a:srgbClr val="D2D4FF"/>
      </a:accent4>
      <a:accent5>
        <a:srgbClr val="FFFFFF"/>
      </a:accent5>
      <a:accent6>
        <a:srgbClr val="FFFFFF"/>
      </a:accent6>
      <a:hlink>
        <a:srgbClr val="694FD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