
<file path=[Content_Types].xml><?xml version="1.0" encoding="utf-8"?>
<Types xmlns="http://schemas.openxmlformats.org/package/2006/content-types">
  <Override PartName="/_rels/.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5.png" ContentType="image/png"/>
  <Override PartName="/ppt/media/image6.png" ContentType="image/png"/>
  <Override PartName="/ppt/media/image1.jpeg" ContentType="image/jpeg"/>
  <Override PartName="/ppt/media/image3.png" ContentType="image/png"/>
  <Override PartName="/ppt/media/image2.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079000" y="1604520"/>
            <a:ext cx="4984920" cy="3977280"/>
          </a:xfrm>
          <a:prstGeom prst="rect">
            <a:avLst/>
          </a:prstGeom>
          <a:ln>
            <a:noFill/>
          </a:ln>
        </p:spPr>
      </p:pic>
      <p:pic>
        <p:nvPicPr>
          <p:cNvPr id="35" name="" descr=""/>
          <p:cNvPicPr/>
          <p:nvPr/>
        </p:nvPicPr>
        <p:blipFill>
          <a:blip r:embed="rId3"/>
          <a:stretch/>
        </p:blipFill>
        <p:spPr>
          <a:xfrm>
            <a:off x="2079000" y="1604520"/>
            <a:ext cx="4984920" cy="3977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68115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CustomShape 1"/>
          <p:cNvSpPr/>
          <p:nvPr/>
        </p:nvSpPr>
        <p:spPr>
          <a:xfrm>
            <a:off x="685800" y="609480"/>
            <a:ext cx="7771680" cy="1065960"/>
          </a:xfrm>
          <a:prstGeom prst="rect">
            <a:avLst/>
          </a:prstGeom>
          <a:noFill/>
          <a:ln>
            <a:noFill/>
          </a:ln>
        </p:spPr>
        <p:style>
          <a:lnRef idx="0"/>
          <a:fillRef idx="0"/>
          <a:effectRef idx="0"/>
          <a:fontRef idx="minor"/>
        </p:style>
        <p:txBody>
          <a:bodyPr lIns="90000" rIns="90000" tIns="45000" bIns="45000" anchor="ctr"/>
          <a:p>
            <a:r>
              <a:rPr b="0" lang="en-US" sz="2200" spc="-1" strike="noStrike">
                <a:solidFill>
                  <a:srgbClr val="000000"/>
                </a:solidFill>
                <a:uFill>
                  <a:solidFill>
                    <a:srgbClr val="ffffff"/>
                  </a:solidFill>
                </a:uFill>
                <a:latin typeface="Calibri"/>
              </a:rPr>
              <a:t>Data 607, Fall 2017</a:t>
            </a:r>
            <a:endParaRPr b="0" lang="en-US" sz="1800" spc="-1" strike="noStrike">
              <a:solidFill>
                <a:srgbClr val="000000"/>
              </a:solidFill>
              <a:uFill>
                <a:solidFill>
                  <a:srgbClr val="ffffff"/>
                </a:solidFill>
              </a:uFill>
              <a:latin typeface="Arial"/>
            </a:endParaRPr>
          </a:p>
          <a:p>
            <a:r>
              <a:rPr b="1" lang="en-US" sz="2800" spc="-1" strike="noStrike">
                <a:solidFill>
                  <a:srgbClr val="c00000"/>
                </a:solidFill>
                <a:uFill>
                  <a:solidFill>
                    <a:srgbClr val="ffffff"/>
                  </a:solidFill>
                </a:uFill>
                <a:latin typeface="Calibri"/>
              </a:rPr>
              <a:t>Project 3 - </a:t>
            </a:r>
            <a:r>
              <a:rPr b="1" lang="en-US" sz="2400" spc="-1" strike="noStrike">
                <a:solidFill>
                  <a:srgbClr val="c00000"/>
                </a:solidFill>
                <a:uFill>
                  <a:solidFill>
                    <a:srgbClr val="ffffff"/>
                  </a:solidFill>
                </a:uFill>
                <a:latin typeface="Calibri"/>
              </a:rPr>
              <a:t>Most Valued Data Science Skills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37" name="CustomShape 2"/>
          <p:cNvSpPr/>
          <p:nvPr/>
        </p:nvSpPr>
        <p:spPr>
          <a:xfrm>
            <a:off x="1371600" y="2514600"/>
            <a:ext cx="6400080" cy="17517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8b8b8b"/>
                </a:solidFill>
                <a:uFill>
                  <a:solidFill>
                    <a:srgbClr val="ffffff"/>
                  </a:solidFill>
                </a:uFill>
                <a:latin typeface="Calibri"/>
              </a:rPr>
              <a:t>Group 7</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graphicFrame>
        <p:nvGraphicFramePr>
          <p:cNvPr id="38" name="Table 3"/>
          <p:cNvGraphicFramePr/>
          <p:nvPr/>
        </p:nvGraphicFramePr>
        <p:xfrm>
          <a:off x="1219320" y="3200400"/>
          <a:ext cx="6933600" cy="2067120"/>
        </p:xfrm>
        <a:graphic>
          <a:graphicData uri="http://schemas.openxmlformats.org/drawingml/2006/table">
            <a:tbl>
              <a:tblPr/>
              <a:tblGrid>
                <a:gridCol w="6933960"/>
              </a:tblGrid>
              <a:tr h="568440">
                <a:tc>
                  <a:txBody>
                    <a:bodyPr lIns="28440" rIns="28440"/>
                    <a:p>
                      <a:pPr algn="ctr">
                        <a:lnSpc>
                          <a:spcPct val="100000"/>
                        </a:lnSpc>
                      </a:pPr>
                      <a:r>
                        <a:rPr b="0" lang="en-US" sz="1800" spc="-1" strike="noStrike">
                          <a:solidFill>
                            <a:srgbClr val="000000"/>
                          </a:solidFill>
                          <a:uFill>
                            <a:solidFill>
                              <a:srgbClr val="ffffff"/>
                            </a:solidFill>
                          </a:uFill>
                          <a:latin typeface="Calibri"/>
                        </a:rPr>
                        <a:t>Albina Gallyavova, John Grando, Mehdi Khan, </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Calibri"/>
                        </a:rPr>
                        <a:t>Olga Fornicheva, Yijian Lu</a:t>
                      </a:r>
                      <a:endParaRPr b="0" lang="en-US" sz="1800" spc="-1" strike="noStrike">
                        <a:solidFill>
                          <a:srgbClr val="000000"/>
                        </a:solidFill>
                        <a:uFill>
                          <a:solidFill>
                            <a:srgbClr val="ffffff"/>
                          </a:solidFill>
                        </a:uFill>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solidFill>
                      <a:srgbClr val="e9ecf3"/>
                    </a:solidFill>
                  </a:tcPr>
                </a:tc>
              </a:tr>
              <a:tr h="374760">
                <a:tc>
                  <a:tcPr marL="28440" marR="28440">
                    <a:lnL w="12240">
                      <a:solidFill>
                        <a:srgbClr val="000000"/>
                      </a:solidFill>
                    </a:lnL>
                    <a:lnR w="12240">
                      <a:solidFill>
                        <a:srgbClr val="000000"/>
                      </a:solidFill>
                    </a:lnR>
                    <a:lnT w="12240">
                      <a:solidFill>
                        <a:srgbClr val="000000"/>
                      </a:solidFill>
                    </a:lnT>
                    <a:lnB w="12240">
                      <a:solidFill>
                        <a:srgbClr val="000000"/>
                      </a:solidFill>
                    </a:lnB>
                    <a:solidFill>
                      <a:srgbClr val="e9ecf3"/>
                    </a:solidFill>
                  </a:tcPr>
                </a:tc>
              </a:tr>
              <a:tr h="374760">
                <a:tc>
                  <a:tcPr marL="28440" marR="28440">
                    <a:lnL w="12240">
                      <a:solidFill>
                        <a:srgbClr val="000000"/>
                      </a:solidFill>
                    </a:lnL>
                    <a:lnR w="12240">
                      <a:solidFill>
                        <a:srgbClr val="000000"/>
                      </a:solidFill>
                    </a:lnR>
                    <a:lnT w="12240">
                      <a:solidFill>
                        <a:srgbClr val="000000"/>
                      </a:solidFill>
                    </a:lnT>
                    <a:lnB w="12240">
                      <a:solidFill>
                        <a:srgbClr val="000000"/>
                      </a:solidFill>
                    </a:lnB>
                    <a:solidFill>
                      <a:srgbClr val="e9ecf3"/>
                    </a:solidFill>
                  </a:tcPr>
                </a:tc>
              </a:tr>
              <a:tr h="374760">
                <a:tc>
                  <a:tcPr marL="28440" marR="28440">
                    <a:lnL w="12240">
                      <a:solidFill>
                        <a:srgbClr val="000000"/>
                      </a:solidFill>
                    </a:lnL>
                    <a:lnR w="12240">
                      <a:solidFill>
                        <a:srgbClr val="000000"/>
                      </a:solidFill>
                    </a:lnR>
                    <a:lnT w="12240">
                      <a:solidFill>
                        <a:srgbClr val="000000"/>
                      </a:solidFill>
                    </a:lnT>
                    <a:lnB w="12240">
                      <a:solidFill>
                        <a:srgbClr val="000000"/>
                      </a:solidFill>
                    </a:lnB>
                    <a:solidFill>
                      <a:srgbClr val="e9ecf3"/>
                    </a:solidFill>
                  </a:tcPr>
                </a:tc>
              </a:tr>
              <a:tr h="374760">
                <a:tc>
                  <a:tcPr marL="28440" marR="28440">
                    <a:lnL w="12240">
                      <a:solidFill>
                        <a:srgbClr val="000000"/>
                      </a:solidFill>
                    </a:lnL>
                    <a:lnR w="12240">
                      <a:solidFill>
                        <a:srgbClr val="000000"/>
                      </a:solidFill>
                    </a:lnR>
                    <a:lnT w="12240">
                      <a:solidFill>
                        <a:srgbClr val="000000"/>
                      </a:solidFill>
                    </a:lnT>
                    <a:lnB w="12240">
                      <a:solidFill>
                        <a:srgbClr val="000000"/>
                      </a:solidFill>
                    </a:lnB>
                    <a:solidFill>
                      <a:srgbClr val="e9ecf3"/>
                    </a:solidFill>
                  </a:tcPr>
                </a:tc>
              </a:tr>
            </a:tbl>
          </a:graphicData>
        </a:graphic>
      </p:graphicFrame>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609480" y="380880"/>
            <a:ext cx="7771680" cy="761400"/>
          </a:xfrm>
          <a:prstGeom prst="rect">
            <a:avLst/>
          </a:prstGeom>
          <a:noFill/>
          <a:ln>
            <a:noFill/>
          </a:ln>
        </p:spPr>
        <p:style>
          <a:lnRef idx="0"/>
          <a:fillRef idx="0"/>
          <a:effectRef idx="0"/>
          <a:fontRef idx="minor"/>
        </p:style>
        <p:txBody>
          <a:bodyPr lIns="90000" rIns="90000" tIns="45000" bIns="45000" anchor="ctr"/>
          <a:p>
            <a:r>
              <a:rPr b="0" lang="en-US" sz="2200" spc="-1" strike="noStrike">
                <a:solidFill>
                  <a:srgbClr val="000000"/>
                </a:solidFill>
                <a:uFill>
                  <a:solidFill>
                    <a:srgbClr val="ffffff"/>
                  </a:solidFill>
                </a:uFill>
                <a:latin typeface="Calibri"/>
              </a:rPr>
              <a:t>Data 607, Fall 2017</a:t>
            </a:r>
            <a:endParaRPr b="0" lang="en-US" sz="1800" spc="-1" strike="noStrike">
              <a:solidFill>
                <a:srgbClr val="000000"/>
              </a:solidFill>
              <a:uFill>
                <a:solidFill>
                  <a:srgbClr val="ffffff"/>
                </a:solidFill>
              </a:uFill>
              <a:latin typeface="Arial"/>
            </a:endParaRPr>
          </a:p>
          <a:p>
            <a:r>
              <a:rPr b="1" lang="en-US" sz="2800" spc="-1" strike="noStrike">
                <a:solidFill>
                  <a:srgbClr val="c00000"/>
                </a:solidFill>
                <a:uFill>
                  <a:solidFill>
                    <a:srgbClr val="ffffff"/>
                  </a:solidFill>
                </a:uFill>
                <a:latin typeface="Calibri"/>
              </a:rPr>
              <a:t>Project 3 - </a:t>
            </a:r>
            <a:r>
              <a:rPr b="1" lang="en-US" sz="2400" spc="-1" strike="noStrike">
                <a:solidFill>
                  <a:srgbClr val="c00000"/>
                </a:solidFill>
                <a:uFill>
                  <a:solidFill>
                    <a:srgbClr val="ffffff"/>
                  </a:solidFill>
                </a:uFill>
                <a:latin typeface="Calibri"/>
              </a:rPr>
              <a:t>Most Valued Data Science Skills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87" name="CustomShape 2"/>
          <p:cNvSpPr/>
          <p:nvPr/>
        </p:nvSpPr>
        <p:spPr>
          <a:xfrm>
            <a:off x="2438280" y="6019920"/>
            <a:ext cx="6400080" cy="598680"/>
          </a:xfrm>
          <a:prstGeom prst="rect">
            <a:avLst/>
          </a:prstGeom>
          <a:noFill/>
          <a:ln>
            <a:noFill/>
          </a:ln>
        </p:spPr>
        <p:style>
          <a:lnRef idx="0"/>
          <a:fillRef idx="0"/>
          <a:effectRef idx="0"/>
          <a:fontRef idx="minor"/>
        </p:style>
        <p:txBody>
          <a:bodyPr lIns="90000" rIns="90000" tIns="45000" bIns="45000"/>
          <a:p>
            <a:pPr algn="r">
              <a:lnSpc>
                <a:spcPct val="100000"/>
              </a:lnSpc>
            </a:pPr>
            <a:r>
              <a:rPr b="1" lang="en-US" sz="1400" spc="-1" strike="noStrike">
                <a:solidFill>
                  <a:srgbClr val="8b8b8b"/>
                </a:solidFill>
                <a:uFill>
                  <a:solidFill>
                    <a:srgbClr val="ffffff"/>
                  </a:solidFill>
                </a:uFill>
                <a:latin typeface="Calibri"/>
              </a:rPr>
              <a:t>Group 7</a:t>
            </a:r>
            <a:endParaRPr b="0" lang="en-US" sz="1800" spc="-1" strike="noStrike">
              <a:solidFill>
                <a:srgbClr val="000000"/>
              </a:solidFill>
              <a:uFill>
                <a:solidFill>
                  <a:srgbClr val="ffffff"/>
                </a:solidFill>
              </a:uFill>
              <a:latin typeface="Arial"/>
            </a:endParaRPr>
          </a:p>
          <a:p>
            <a:pPr algn="r">
              <a:lnSpc>
                <a:spcPct val="100000"/>
              </a:lnSpc>
            </a:pPr>
            <a:r>
              <a:rPr b="0" lang="en-US" sz="1300" spc="-1" strike="noStrike">
                <a:solidFill>
                  <a:srgbClr val="8b8b8b"/>
                </a:solidFill>
                <a:uFill>
                  <a:solidFill>
                    <a:srgbClr val="ffffff"/>
                  </a:solidFill>
                </a:uFill>
                <a:latin typeface="Calibri"/>
              </a:rPr>
              <a:t>Albina Gallyavova, John Grando, Mehdi Khan, Olga Fornicheva, Yijian Lu,</a:t>
            </a:r>
            <a:endParaRPr b="0" lang="en-US" sz="1800" spc="-1" strike="noStrike">
              <a:solidFill>
                <a:srgbClr val="000000"/>
              </a:solidFill>
              <a:uFill>
                <a:solidFill>
                  <a:srgbClr val="ffffff"/>
                </a:solidFill>
              </a:uFill>
              <a:latin typeface="Arial"/>
            </a:endParaRPr>
          </a:p>
          <a:p>
            <a:pPr algn="r">
              <a:lnSpc>
                <a:spcPct val="100000"/>
              </a:lnSpc>
            </a:pPr>
            <a:endParaRPr b="0" lang="en-US" sz="1800" spc="-1" strike="noStrike">
              <a:solidFill>
                <a:srgbClr val="000000"/>
              </a:solidFill>
              <a:uFill>
                <a:solidFill>
                  <a:srgbClr val="ffffff"/>
                </a:solidFill>
              </a:uFill>
              <a:latin typeface="Arial"/>
            </a:endParaRPr>
          </a:p>
        </p:txBody>
      </p:sp>
      <p:sp>
        <p:nvSpPr>
          <p:cNvPr id="88" name="Line 3"/>
          <p:cNvSpPr/>
          <p:nvPr/>
        </p:nvSpPr>
        <p:spPr>
          <a:xfrm>
            <a:off x="685800" y="1188360"/>
            <a:ext cx="8001000" cy="360"/>
          </a:xfrm>
          <a:prstGeom prst="line">
            <a:avLst/>
          </a:prstGeom>
          <a:ln w="28440">
            <a:solidFill>
              <a:schemeClr val="tx1"/>
            </a:solidFill>
            <a:round/>
          </a:ln>
        </p:spPr>
        <p:style>
          <a:lnRef idx="1">
            <a:schemeClr val="accent1"/>
          </a:lnRef>
          <a:fillRef idx="0">
            <a:schemeClr val="accent1"/>
          </a:fillRef>
          <a:effectRef idx="0">
            <a:schemeClr val="accent1"/>
          </a:effectRef>
          <a:fontRef idx="minor"/>
        </p:style>
      </p:sp>
      <p:sp>
        <p:nvSpPr>
          <p:cNvPr id="89" name="CustomShape 4"/>
          <p:cNvSpPr/>
          <p:nvPr/>
        </p:nvSpPr>
        <p:spPr>
          <a:xfrm>
            <a:off x="609480" y="990720"/>
            <a:ext cx="7238160" cy="121608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2060"/>
                </a:solidFill>
                <a:uFill>
                  <a:solidFill>
                    <a:srgbClr val="ffffff"/>
                  </a:solidFill>
                </a:uFill>
                <a:latin typeface="Calibri"/>
                <a:ea typeface="DejaVu Sans"/>
              </a:rPr>
              <a:t>Visualization:</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2060"/>
                </a:solidFill>
                <a:uFill>
                  <a:solidFill>
                    <a:srgbClr val="ffffff"/>
                  </a:solidFill>
                </a:uFill>
                <a:latin typeface="Calibri"/>
                <a:ea typeface="DejaVu Sans"/>
              </a:rPr>
              <a:t>As in the general case 'machine learning', 'r' and 'python‘ are also the most desired technical skills in most cities. If we ignore "data science" as too broad - all cities sought after only those three skills except Phoenix that surprisingly did not need any of those three technical skills.</a:t>
            </a:r>
            <a:endParaRPr b="0" lang="en-US" sz="1800" spc="-1" strike="noStrike">
              <a:solidFill>
                <a:srgbClr val="000000"/>
              </a:solidFill>
              <a:uFill>
                <a:solidFill>
                  <a:srgbClr val="ffffff"/>
                </a:solidFill>
              </a:uFill>
              <a:latin typeface="Arial"/>
            </a:endParaRPr>
          </a:p>
        </p:txBody>
      </p:sp>
      <p:sp>
        <p:nvSpPr>
          <p:cNvPr id="90" name="CustomShape 5"/>
          <p:cNvSpPr/>
          <p:nvPr/>
        </p:nvSpPr>
        <p:spPr>
          <a:xfrm>
            <a:off x="155520" y="-3070080"/>
            <a:ext cx="6400080" cy="6400080"/>
          </a:xfrm>
          <a:prstGeom prst="rect">
            <a:avLst/>
          </a:prstGeom>
          <a:noFill/>
          <a:ln>
            <a:noFill/>
          </a:ln>
        </p:spPr>
        <p:style>
          <a:lnRef idx="0"/>
          <a:fillRef idx="0"/>
          <a:effectRef idx="0"/>
          <a:fontRef idx="minor"/>
        </p:style>
      </p:sp>
      <p:sp>
        <p:nvSpPr>
          <p:cNvPr id="91" name="CustomShape 6"/>
          <p:cNvSpPr/>
          <p:nvPr/>
        </p:nvSpPr>
        <p:spPr>
          <a:xfrm>
            <a:off x="307800" y="-2917800"/>
            <a:ext cx="6400080" cy="6400080"/>
          </a:xfrm>
          <a:prstGeom prst="rect">
            <a:avLst/>
          </a:prstGeom>
          <a:noFill/>
          <a:ln>
            <a:noFill/>
          </a:ln>
        </p:spPr>
        <p:style>
          <a:lnRef idx="0"/>
          <a:fillRef idx="0"/>
          <a:effectRef idx="0"/>
          <a:fontRef idx="minor"/>
        </p:style>
      </p:sp>
      <p:sp>
        <p:nvSpPr>
          <p:cNvPr id="92" name="CustomShape 7"/>
          <p:cNvSpPr/>
          <p:nvPr/>
        </p:nvSpPr>
        <p:spPr>
          <a:xfrm>
            <a:off x="460440" y="-2765520"/>
            <a:ext cx="6400080" cy="6400080"/>
          </a:xfrm>
          <a:prstGeom prst="rect">
            <a:avLst/>
          </a:prstGeom>
          <a:noFill/>
          <a:ln>
            <a:noFill/>
          </a:ln>
        </p:spPr>
        <p:style>
          <a:lnRef idx="0"/>
          <a:fillRef idx="0"/>
          <a:effectRef idx="0"/>
          <a:fontRef idx="minor"/>
        </p:style>
      </p:sp>
      <p:pic>
        <p:nvPicPr>
          <p:cNvPr id="93" name="Picture 2" descr=""/>
          <p:cNvPicPr/>
          <p:nvPr/>
        </p:nvPicPr>
        <p:blipFill>
          <a:blip r:embed="rId1"/>
          <a:stretch/>
        </p:blipFill>
        <p:spPr>
          <a:xfrm>
            <a:off x="1554480" y="2483640"/>
            <a:ext cx="5349240" cy="37342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609480" y="380880"/>
            <a:ext cx="7771680" cy="761400"/>
          </a:xfrm>
          <a:prstGeom prst="rect">
            <a:avLst/>
          </a:prstGeom>
          <a:noFill/>
          <a:ln>
            <a:noFill/>
          </a:ln>
        </p:spPr>
        <p:style>
          <a:lnRef idx="0"/>
          <a:fillRef idx="0"/>
          <a:effectRef idx="0"/>
          <a:fontRef idx="minor"/>
        </p:style>
        <p:txBody>
          <a:bodyPr lIns="90000" rIns="90000" tIns="45000" bIns="45000" anchor="ctr"/>
          <a:p>
            <a:r>
              <a:rPr b="0" lang="en-US" sz="2200" spc="-1" strike="noStrike">
                <a:solidFill>
                  <a:srgbClr val="000000"/>
                </a:solidFill>
                <a:uFill>
                  <a:solidFill>
                    <a:srgbClr val="ffffff"/>
                  </a:solidFill>
                </a:uFill>
                <a:latin typeface="Calibri"/>
              </a:rPr>
              <a:t>Data 607, Fall 2017</a:t>
            </a:r>
            <a:endParaRPr b="0" lang="en-US" sz="1800" spc="-1" strike="noStrike">
              <a:solidFill>
                <a:srgbClr val="000000"/>
              </a:solidFill>
              <a:uFill>
                <a:solidFill>
                  <a:srgbClr val="ffffff"/>
                </a:solidFill>
              </a:uFill>
              <a:latin typeface="Arial"/>
            </a:endParaRPr>
          </a:p>
          <a:p>
            <a:r>
              <a:rPr b="1" lang="en-US" sz="2800" spc="-1" strike="noStrike">
                <a:solidFill>
                  <a:srgbClr val="c00000"/>
                </a:solidFill>
                <a:uFill>
                  <a:solidFill>
                    <a:srgbClr val="ffffff"/>
                  </a:solidFill>
                </a:uFill>
                <a:latin typeface="Calibri"/>
              </a:rPr>
              <a:t>Project 3 - </a:t>
            </a:r>
            <a:r>
              <a:rPr b="1" lang="en-US" sz="2400" spc="-1" strike="noStrike">
                <a:solidFill>
                  <a:srgbClr val="c00000"/>
                </a:solidFill>
                <a:uFill>
                  <a:solidFill>
                    <a:srgbClr val="ffffff"/>
                  </a:solidFill>
                </a:uFill>
                <a:latin typeface="Calibri"/>
              </a:rPr>
              <a:t>Most Valued Data Science Skills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40" name="CustomShape 2"/>
          <p:cNvSpPr/>
          <p:nvPr/>
        </p:nvSpPr>
        <p:spPr>
          <a:xfrm>
            <a:off x="2438280" y="6019920"/>
            <a:ext cx="6400080" cy="598680"/>
          </a:xfrm>
          <a:prstGeom prst="rect">
            <a:avLst/>
          </a:prstGeom>
          <a:noFill/>
          <a:ln>
            <a:noFill/>
          </a:ln>
        </p:spPr>
        <p:style>
          <a:lnRef idx="0"/>
          <a:fillRef idx="0"/>
          <a:effectRef idx="0"/>
          <a:fontRef idx="minor"/>
        </p:style>
        <p:txBody>
          <a:bodyPr lIns="90000" rIns="90000" tIns="45000" bIns="45000"/>
          <a:p>
            <a:pPr algn="r">
              <a:lnSpc>
                <a:spcPct val="100000"/>
              </a:lnSpc>
            </a:pPr>
            <a:r>
              <a:rPr b="1" lang="en-US" sz="1400" spc="-1" strike="noStrike">
                <a:solidFill>
                  <a:srgbClr val="8b8b8b"/>
                </a:solidFill>
                <a:uFill>
                  <a:solidFill>
                    <a:srgbClr val="ffffff"/>
                  </a:solidFill>
                </a:uFill>
                <a:latin typeface="Calibri"/>
              </a:rPr>
              <a:t>Group 7</a:t>
            </a:r>
            <a:endParaRPr b="0" lang="en-US" sz="1800" spc="-1" strike="noStrike">
              <a:solidFill>
                <a:srgbClr val="000000"/>
              </a:solidFill>
              <a:uFill>
                <a:solidFill>
                  <a:srgbClr val="ffffff"/>
                </a:solidFill>
              </a:uFill>
              <a:latin typeface="Arial"/>
            </a:endParaRPr>
          </a:p>
          <a:p>
            <a:pPr algn="r">
              <a:lnSpc>
                <a:spcPct val="100000"/>
              </a:lnSpc>
            </a:pPr>
            <a:r>
              <a:rPr b="0" lang="en-US" sz="1300" spc="-1" strike="noStrike">
                <a:solidFill>
                  <a:srgbClr val="8b8b8b"/>
                </a:solidFill>
                <a:uFill>
                  <a:solidFill>
                    <a:srgbClr val="ffffff"/>
                  </a:solidFill>
                </a:uFill>
                <a:latin typeface="Calibri"/>
              </a:rPr>
              <a:t>Albina Gallyavova, John Grando, Mehdi Khan, Olga Fornicheva, Yijian Lu,</a:t>
            </a:r>
            <a:endParaRPr b="0" lang="en-US" sz="1800" spc="-1" strike="noStrike">
              <a:solidFill>
                <a:srgbClr val="000000"/>
              </a:solidFill>
              <a:uFill>
                <a:solidFill>
                  <a:srgbClr val="ffffff"/>
                </a:solidFill>
              </a:uFill>
              <a:latin typeface="Arial"/>
            </a:endParaRPr>
          </a:p>
          <a:p>
            <a:pPr algn="r">
              <a:lnSpc>
                <a:spcPct val="100000"/>
              </a:lnSpc>
            </a:pPr>
            <a:endParaRPr b="0" lang="en-US" sz="1800" spc="-1" strike="noStrike">
              <a:solidFill>
                <a:srgbClr val="000000"/>
              </a:solidFill>
              <a:uFill>
                <a:solidFill>
                  <a:srgbClr val="ffffff"/>
                </a:solidFill>
              </a:uFill>
              <a:latin typeface="Arial"/>
            </a:endParaRPr>
          </a:p>
        </p:txBody>
      </p:sp>
      <p:sp>
        <p:nvSpPr>
          <p:cNvPr id="41" name="CustomShape 3"/>
          <p:cNvSpPr/>
          <p:nvPr/>
        </p:nvSpPr>
        <p:spPr>
          <a:xfrm>
            <a:off x="665640" y="1173240"/>
            <a:ext cx="4342680" cy="364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Calibri"/>
                <a:ea typeface="DejaVu Sans"/>
              </a:rPr>
              <a:t>Introduction:</a:t>
            </a:r>
            <a:endParaRPr b="0" lang="en-US" sz="1800" spc="-1" strike="noStrike">
              <a:solidFill>
                <a:srgbClr val="000000"/>
              </a:solidFill>
              <a:uFill>
                <a:solidFill>
                  <a:srgbClr val="ffffff"/>
                </a:solidFill>
              </a:uFill>
              <a:latin typeface="Arial"/>
            </a:endParaRPr>
          </a:p>
        </p:txBody>
      </p:sp>
      <p:sp>
        <p:nvSpPr>
          <p:cNvPr id="42" name="Line 4"/>
          <p:cNvSpPr/>
          <p:nvPr/>
        </p:nvSpPr>
        <p:spPr>
          <a:xfrm>
            <a:off x="731520" y="1172880"/>
            <a:ext cx="8001000" cy="360"/>
          </a:xfrm>
          <a:prstGeom prst="line">
            <a:avLst/>
          </a:prstGeom>
          <a:ln w="28440">
            <a:solidFill>
              <a:schemeClr val="tx1"/>
            </a:solidFill>
            <a:round/>
          </a:ln>
        </p:spPr>
        <p:style>
          <a:lnRef idx="1">
            <a:schemeClr val="accent1"/>
          </a:lnRef>
          <a:fillRef idx="0">
            <a:schemeClr val="accent1"/>
          </a:fillRef>
          <a:effectRef idx="0">
            <a:schemeClr val="accent1"/>
          </a:effectRef>
          <a:fontRef idx="minor"/>
        </p:style>
      </p:sp>
      <p:sp>
        <p:nvSpPr>
          <p:cNvPr id="43" name="CustomShape 5"/>
          <p:cNvSpPr/>
          <p:nvPr/>
        </p:nvSpPr>
        <p:spPr>
          <a:xfrm>
            <a:off x="668520" y="1447920"/>
            <a:ext cx="7238160" cy="5386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The online job site Indeed.com was used for this project. Job were search within 100 miles of 10 largest cities in USA by population.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2060"/>
                </a:solidFill>
                <a:uFill>
                  <a:solidFill>
                    <a:srgbClr val="ffffff"/>
                  </a:solidFill>
                </a:uFill>
                <a:latin typeface="Calibri"/>
                <a:ea typeface="DejaVu Sans"/>
              </a:rPr>
              <a:t>Scraping Setup: </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Data was collected from the following sections:</a:t>
            </a:r>
            <a:endParaRPr b="0" lang="en-US" sz="1800" spc="-1" strike="noStrike">
              <a:solidFill>
                <a:srgbClr val="000000"/>
              </a:solidFill>
              <a:uFill>
                <a:solidFill>
                  <a:srgbClr val="ffffff"/>
                </a:solidFill>
              </a:uFill>
              <a:latin typeface="Arial"/>
            </a:endParaRPr>
          </a:p>
          <a:p>
            <a:pPr lvl="2" marL="648000" indent="-21564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Calibri"/>
                <a:ea typeface="DejaVu Sans"/>
              </a:rPr>
              <a:t>Actual job posting</a:t>
            </a:r>
            <a:endParaRPr b="0" lang="en-US" sz="1800" spc="-1" strike="noStrike">
              <a:solidFill>
                <a:srgbClr val="000000"/>
              </a:solidFill>
              <a:uFill>
                <a:solidFill>
                  <a:srgbClr val="ffffff"/>
                </a:solidFill>
              </a:uFill>
              <a:latin typeface="Arial"/>
            </a:endParaRPr>
          </a:p>
          <a:p>
            <a:pPr lvl="2" marL="648000" indent="-21564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Calibri"/>
                <a:ea typeface="DejaVu Sans"/>
              </a:rPr>
              <a:t>Desired Experience section</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Study was set up to return job postings from the 10 largest cities by population</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Efforts were taken to automatically exclude duplicate postings</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Data was then tokenized and common words (traditional stop words and custom selection of words) were removed.</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Simple frequency distributions for single, bigram (two word groups), and trigrams (three word groups), were then performed and resulting data was saved to CSV files on Github.</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Data exists on the following levels:</a:t>
            </a:r>
            <a:endParaRPr b="0" lang="en-US" sz="1800" spc="-1" strike="noStrike">
              <a:solidFill>
                <a:srgbClr val="000000"/>
              </a:solidFill>
              <a:uFill>
                <a:solidFill>
                  <a:srgbClr val="ffffff"/>
                </a:solidFill>
              </a:uFill>
              <a:latin typeface="Arial"/>
            </a:endParaRPr>
          </a:p>
          <a:p>
            <a:pPr lvl="2" marL="648000" indent="-21564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Calibri"/>
                <a:ea typeface="DejaVu Sans"/>
              </a:rPr>
              <a:t>Individual Posting</a:t>
            </a:r>
            <a:endParaRPr b="0" lang="en-US" sz="1800" spc="-1" strike="noStrike">
              <a:solidFill>
                <a:srgbClr val="000000"/>
              </a:solidFill>
              <a:uFill>
                <a:solidFill>
                  <a:srgbClr val="ffffff"/>
                </a:solidFill>
              </a:uFill>
              <a:latin typeface="Arial"/>
            </a:endParaRPr>
          </a:p>
          <a:p>
            <a:pPr lvl="2" marL="648000" indent="-21564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Calibri"/>
                <a:ea typeface="DejaVu Sans"/>
              </a:rPr>
              <a:t>By location</a:t>
            </a:r>
            <a:endParaRPr b="0" lang="en-US" sz="1800" spc="-1" strike="noStrike">
              <a:solidFill>
                <a:srgbClr val="000000"/>
              </a:solidFill>
              <a:uFill>
                <a:solidFill>
                  <a:srgbClr val="ffffff"/>
                </a:solidFill>
              </a:uFill>
              <a:latin typeface="Arial"/>
            </a:endParaRPr>
          </a:p>
          <a:p>
            <a:pPr lvl="3" marL="864000" indent="-21564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Calibri"/>
                <a:ea typeface="DejaVu Sans"/>
              </a:rPr>
              <a:t>Full study</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609480" y="380880"/>
            <a:ext cx="7771680" cy="761400"/>
          </a:xfrm>
          <a:prstGeom prst="rect">
            <a:avLst/>
          </a:prstGeom>
          <a:noFill/>
          <a:ln>
            <a:noFill/>
          </a:ln>
        </p:spPr>
        <p:style>
          <a:lnRef idx="0"/>
          <a:fillRef idx="0"/>
          <a:effectRef idx="0"/>
          <a:fontRef idx="minor"/>
        </p:style>
        <p:txBody>
          <a:bodyPr lIns="90000" rIns="90000" tIns="45000" bIns="45000" anchor="ctr"/>
          <a:p>
            <a:r>
              <a:rPr b="0" lang="en-US" sz="2200" spc="-1" strike="noStrike">
                <a:solidFill>
                  <a:srgbClr val="000000"/>
                </a:solidFill>
                <a:uFill>
                  <a:solidFill>
                    <a:srgbClr val="ffffff"/>
                  </a:solidFill>
                </a:uFill>
                <a:latin typeface="Calibri"/>
              </a:rPr>
              <a:t>Data 607, Fall 2017</a:t>
            </a:r>
            <a:endParaRPr b="0" lang="en-US" sz="1800" spc="-1" strike="noStrike">
              <a:solidFill>
                <a:srgbClr val="000000"/>
              </a:solidFill>
              <a:uFill>
                <a:solidFill>
                  <a:srgbClr val="ffffff"/>
                </a:solidFill>
              </a:uFill>
              <a:latin typeface="Arial"/>
            </a:endParaRPr>
          </a:p>
          <a:p>
            <a:r>
              <a:rPr b="1" lang="en-US" sz="2800" spc="-1" strike="noStrike">
                <a:solidFill>
                  <a:srgbClr val="c00000"/>
                </a:solidFill>
                <a:uFill>
                  <a:solidFill>
                    <a:srgbClr val="ffffff"/>
                  </a:solidFill>
                </a:uFill>
                <a:latin typeface="Calibri"/>
              </a:rPr>
              <a:t>Project 3 - </a:t>
            </a:r>
            <a:r>
              <a:rPr b="1" lang="en-US" sz="2400" spc="-1" strike="noStrike">
                <a:solidFill>
                  <a:srgbClr val="c00000"/>
                </a:solidFill>
                <a:uFill>
                  <a:solidFill>
                    <a:srgbClr val="ffffff"/>
                  </a:solidFill>
                </a:uFill>
                <a:latin typeface="Calibri"/>
              </a:rPr>
              <a:t>Most Valued Data Science Skills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45" name="CustomShape 2"/>
          <p:cNvSpPr/>
          <p:nvPr/>
        </p:nvSpPr>
        <p:spPr>
          <a:xfrm>
            <a:off x="2438280" y="6019920"/>
            <a:ext cx="6400080" cy="598680"/>
          </a:xfrm>
          <a:prstGeom prst="rect">
            <a:avLst/>
          </a:prstGeom>
          <a:noFill/>
          <a:ln>
            <a:noFill/>
          </a:ln>
        </p:spPr>
        <p:style>
          <a:lnRef idx="0"/>
          <a:fillRef idx="0"/>
          <a:effectRef idx="0"/>
          <a:fontRef idx="minor"/>
        </p:style>
        <p:txBody>
          <a:bodyPr lIns="90000" rIns="90000" tIns="45000" bIns="45000"/>
          <a:p>
            <a:pPr algn="r">
              <a:lnSpc>
                <a:spcPct val="100000"/>
              </a:lnSpc>
            </a:pPr>
            <a:r>
              <a:rPr b="1" lang="en-US" sz="1400" spc="-1" strike="noStrike">
                <a:solidFill>
                  <a:srgbClr val="8b8b8b"/>
                </a:solidFill>
                <a:uFill>
                  <a:solidFill>
                    <a:srgbClr val="ffffff"/>
                  </a:solidFill>
                </a:uFill>
                <a:latin typeface="Calibri"/>
              </a:rPr>
              <a:t>Group 7</a:t>
            </a:r>
            <a:endParaRPr b="0" lang="en-US" sz="1800" spc="-1" strike="noStrike">
              <a:solidFill>
                <a:srgbClr val="000000"/>
              </a:solidFill>
              <a:uFill>
                <a:solidFill>
                  <a:srgbClr val="ffffff"/>
                </a:solidFill>
              </a:uFill>
              <a:latin typeface="Arial"/>
            </a:endParaRPr>
          </a:p>
          <a:p>
            <a:pPr algn="r">
              <a:lnSpc>
                <a:spcPct val="100000"/>
              </a:lnSpc>
            </a:pPr>
            <a:r>
              <a:rPr b="0" lang="en-US" sz="1300" spc="-1" strike="noStrike">
                <a:solidFill>
                  <a:srgbClr val="8b8b8b"/>
                </a:solidFill>
                <a:uFill>
                  <a:solidFill>
                    <a:srgbClr val="ffffff"/>
                  </a:solidFill>
                </a:uFill>
                <a:latin typeface="Calibri"/>
              </a:rPr>
              <a:t>Albina Gallyavova, John Grando, Mehdi Khan, Olga Fornicheva, Yijian Lu,</a:t>
            </a:r>
            <a:endParaRPr b="0" lang="en-US" sz="1800" spc="-1" strike="noStrike">
              <a:solidFill>
                <a:srgbClr val="000000"/>
              </a:solidFill>
              <a:uFill>
                <a:solidFill>
                  <a:srgbClr val="ffffff"/>
                </a:solidFill>
              </a:uFill>
              <a:latin typeface="Arial"/>
            </a:endParaRPr>
          </a:p>
          <a:p>
            <a:pPr algn="r">
              <a:lnSpc>
                <a:spcPct val="100000"/>
              </a:lnSpc>
            </a:pPr>
            <a:endParaRPr b="0" lang="en-US" sz="1800" spc="-1" strike="noStrike">
              <a:solidFill>
                <a:srgbClr val="000000"/>
              </a:solidFill>
              <a:uFill>
                <a:solidFill>
                  <a:srgbClr val="ffffff"/>
                </a:solidFill>
              </a:uFill>
              <a:latin typeface="Arial"/>
            </a:endParaRPr>
          </a:p>
        </p:txBody>
      </p:sp>
      <p:sp>
        <p:nvSpPr>
          <p:cNvPr id="46" name="Line 3"/>
          <p:cNvSpPr/>
          <p:nvPr/>
        </p:nvSpPr>
        <p:spPr>
          <a:xfrm>
            <a:off x="685800" y="1141920"/>
            <a:ext cx="8001000" cy="360"/>
          </a:xfrm>
          <a:prstGeom prst="line">
            <a:avLst/>
          </a:prstGeom>
          <a:ln w="28440">
            <a:solidFill>
              <a:schemeClr val="tx1"/>
            </a:solidFill>
            <a:round/>
          </a:ln>
        </p:spPr>
        <p:style>
          <a:lnRef idx="1">
            <a:schemeClr val="accent1"/>
          </a:lnRef>
          <a:fillRef idx="0">
            <a:schemeClr val="accent1"/>
          </a:fillRef>
          <a:effectRef idx="0">
            <a:schemeClr val="accent1"/>
          </a:effectRef>
          <a:fontRef idx="minor"/>
        </p:style>
      </p:sp>
      <p:sp>
        <p:nvSpPr>
          <p:cNvPr id="47" name="CustomShape 4"/>
          <p:cNvSpPr/>
          <p:nvPr/>
        </p:nvSpPr>
        <p:spPr>
          <a:xfrm>
            <a:off x="609480" y="1143000"/>
            <a:ext cx="7238160" cy="45626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2060"/>
                </a:solidFill>
                <a:uFill>
                  <a:solidFill>
                    <a:srgbClr val="ffffff"/>
                  </a:solidFill>
                </a:uFill>
                <a:latin typeface="Calibri"/>
                <a:ea typeface="DejaVu Sans"/>
              </a:rPr>
              <a:t>Tidy operations and visualization in R: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2060"/>
                </a:solidFill>
                <a:uFill>
                  <a:solidFill>
                    <a:srgbClr val="ffffff"/>
                  </a:solidFill>
                </a:uFill>
                <a:latin typeface="Calibri"/>
                <a:ea typeface="DejaVu Sans"/>
              </a:rPr>
              <a:t>Soft Skills:</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CSV  containing data for soft skills  was brought into R for tidy operations and analysis.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A soft skill lexicon was created with the words that are typically used to construct and describe soft skill sets, which was compared with the dataset and only the rows with matching combination of words were selected.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since soft skills are a bit descriptive in nature, they are better expressed through combination of words. Therefore trigrams were used to find soft skills.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Since same soft skills can be expressed through different words, rows belong to specific soft skills are combined under  specific categories</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609480" y="380880"/>
            <a:ext cx="7771680" cy="761400"/>
          </a:xfrm>
          <a:prstGeom prst="rect">
            <a:avLst/>
          </a:prstGeom>
          <a:noFill/>
          <a:ln>
            <a:noFill/>
          </a:ln>
        </p:spPr>
        <p:style>
          <a:lnRef idx="0"/>
          <a:fillRef idx="0"/>
          <a:effectRef idx="0"/>
          <a:fontRef idx="minor"/>
        </p:style>
        <p:txBody>
          <a:bodyPr lIns="90000" rIns="90000" tIns="45000" bIns="45000" anchor="ctr"/>
          <a:p>
            <a:r>
              <a:rPr b="0" lang="en-US" sz="2200" spc="-1" strike="noStrike">
                <a:solidFill>
                  <a:srgbClr val="000000"/>
                </a:solidFill>
                <a:uFill>
                  <a:solidFill>
                    <a:srgbClr val="ffffff"/>
                  </a:solidFill>
                </a:uFill>
                <a:latin typeface="Calibri"/>
              </a:rPr>
              <a:t>Data 607, Fall 2017</a:t>
            </a:r>
            <a:endParaRPr b="0" lang="en-US" sz="1800" spc="-1" strike="noStrike">
              <a:solidFill>
                <a:srgbClr val="000000"/>
              </a:solidFill>
              <a:uFill>
                <a:solidFill>
                  <a:srgbClr val="ffffff"/>
                </a:solidFill>
              </a:uFill>
              <a:latin typeface="Arial"/>
            </a:endParaRPr>
          </a:p>
          <a:p>
            <a:r>
              <a:rPr b="1" lang="en-US" sz="2800" spc="-1" strike="noStrike">
                <a:solidFill>
                  <a:srgbClr val="c00000"/>
                </a:solidFill>
                <a:uFill>
                  <a:solidFill>
                    <a:srgbClr val="ffffff"/>
                  </a:solidFill>
                </a:uFill>
                <a:latin typeface="Calibri"/>
              </a:rPr>
              <a:t>Project 3 - </a:t>
            </a:r>
            <a:r>
              <a:rPr b="1" lang="en-US" sz="2400" spc="-1" strike="noStrike">
                <a:solidFill>
                  <a:srgbClr val="c00000"/>
                </a:solidFill>
                <a:uFill>
                  <a:solidFill>
                    <a:srgbClr val="ffffff"/>
                  </a:solidFill>
                </a:uFill>
                <a:latin typeface="Calibri"/>
              </a:rPr>
              <a:t>Most Valued Data Science Skills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49" name="CustomShape 2"/>
          <p:cNvSpPr/>
          <p:nvPr/>
        </p:nvSpPr>
        <p:spPr>
          <a:xfrm>
            <a:off x="2438280" y="6019920"/>
            <a:ext cx="6400080" cy="598680"/>
          </a:xfrm>
          <a:prstGeom prst="rect">
            <a:avLst/>
          </a:prstGeom>
          <a:noFill/>
          <a:ln>
            <a:noFill/>
          </a:ln>
        </p:spPr>
        <p:style>
          <a:lnRef idx="0"/>
          <a:fillRef idx="0"/>
          <a:effectRef idx="0"/>
          <a:fontRef idx="minor"/>
        </p:style>
        <p:txBody>
          <a:bodyPr lIns="90000" rIns="90000" tIns="45000" bIns="45000"/>
          <a:p>
            <a:pPr algn="r">
              <a:lnSpc>
                <a:spcPct val="100000"/>
              </a:lnSpc>
            </a:pPr>
            <a:r>
              <a:rPr b="1" lang="en-US" sz="1400" spc="-1" strike="noStrike">
                <a:solidFill>
                  <a:srgbClr val="8b8b8b"/>
                </a:solidFill>
                <a:uFill>
                  <a:solidFill>
                    <a:srgbClr val="ffffff"/>
                  </a:solidFill>
                </a:uFill>
                <a:latin typeface="Calibri"/>
              </a:rPr>
              <a:t>Group 7</a:t>
            </a:r>
            <a:endParaRPr b="0" lang="en-US" sz="1800" spc="-1" strike="noStrike">
              <a:solidFill>
                <a:srgbClr val="000000"/>
              </a:solidFill>
              <a:uFill>
                <a:solidFill>
                  <a:srgbClr val="ffffff"/>
                </a:solidFill>
              </a:uFill>
              <a:latin typeface="Arial"/>
            </a:endParaRPr>
          </a:p>
          <a:p>
            <a:pPr algn="r">
              <a:lnSpc>
                <a:spcPct val="100000"/>
              </a:lnSpc>
            </a:pPr>
            <a:r>
              <a:rPr b="0" lang="en-US" sz="1300" spc="-1" strike="noStrike">
                <a:solidFill>
                  <a:srgbClr val="8b8b8b"/>
                </a:solidFill>
                <a:uFill>
                  <a:solidFill>
                    <a:srgbClr val="ffffff"/>
                  </a:solidFill>
                </a:uFill>
                <a:latin typeface="Calibri"/>
              </a:rPr>
              <a:t>Albina Gallyavova, John Grando, Mehdi Khan, Olga Fornicheva, Yijian Lu,</a:t>
            </a:r>
            <a:endParaRPr b="0" lang="en-US" sz="1800" spc="-1" strike="noStrike">
              <a:solidFill>
                <a:srgbClr val="000000"/>
              </a:solidFill>
              <a:uFill>
                <a:solidFill>
                  <a:srgbClr val="ffffff"/>
                </a:solidFill>
              </a:uFill>
              <a:latin typeface="Arial"/>
            </a:endParaRPr>
          </a:p>
          <a:p>
            <a:pPr algn="r">
              <a:lnSpc>
                <a:spcPct val="100000"/>
              </a:lnSpc>
            </a:pPr>
            <a:endParaRPr b="0" lang="en-US" sz="1800" spc="-1" strike="noStrike">
              <a:solidFill>
                <a:srgbClr val="000000"/>
              </a:solidFill>
              <a:uFill>
                <a:solidFill>
                  <a:srgbClr val="ffffff"/>
                </a:solidFill>
              </a:uFill>
              <a:latin typeface="Arial"/>
            </a:endParaRPr>
          </a:p>
        </p:txBody>
      </p:sp>
      <p:sp>
        <p:nvSpPr>
          <p:cNvPr id="50" name="Line 3"/>
          <p:cNvSpPr/>
          <p:nvPr/>
        </p:nvSpPr>
        <p:spPr>
          <a:xfrm>
            <a:off x="685800" y="1143000"/>
            <a:ext cx="8001000" cy="360"/>
          </a:xfrm>
          <a:prstGeom prst="line">
            <a:avLst/>
          </a:prstGeom>
          <a:ln w="28440">
            <a:solidFill>
              <a:schemeClr val="tx1"/>
            </a:solidFill>
            <a:round/>
          </a:ln>
        </p:spPr>
        <p:style>
          <a:lnRef idx="1">
            <a:schemeClr val="accent1"/>
          </a:lnRef>
          <a:fillRef idx="0">
            <a:schemeClr val="accent1"/>
          </a:fillRef>
          <a:effectRef idx="0">
            <a:schemeClr val="accent1"/>
          </a:effectRef>
          <a:fontRef idx="minor"/>
        </p:style>
      </p:sp>
      <p:sp>
        <p:nvSpPr>
          <p:cNvPr id="51" name="CustomShape 4"/>
          <p:cNvSpPr/>
          <p:nvPr/>
        </p:nvSpPr>
        <p:spPr>
          <a:xfrm>
            <a:off x="609480" y="1143000"/>
            <a:ext cx="7238160" cy="6386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2060"/>
                </a:solidFill>
                <a:uFill>
                  <a:solidFill>
                    <a:srgbClr val="ffffff"/>
                  </a:solidFill>
                </a:uFill>
                <a:latin typeface="Calibri"/>
                <a:ea typeface="DejaVu Sans"/>
              </a:rPr>
              <a:t>Data frame used for soft skill: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52" name="Picture 2" descr=""/>
          <p:cNvPicPr/>
          <p:nvPr/>
        </p:nvPicPr>
        <p:blipFill>
          <a:blip r:embed="rId1"/>
          <a:stretch/>
        </p:blipFill>
        <p:spPr>
          <a:xfrm>
            <a:off x="2705040" y="1523880"/>
            <a:ext cx="3357000" cy="464760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609480" y="380880"/>
            <a:ext cx="7771680" cy="761400"/>
          </a:xfrm>
          <a:prstGeom prst="rect">
            <a:avLst/>
          </a:prstGeom>
          <a:noFill/>
          <a:ln>
            <a:noFill/>
          </a:ln>
        </p:spPr>
        <p:style>
          <a:lnRef idx="0"/>
          <a:fillRef idx="0"/>
          <a:effectRef idx="0"/>
          <a:fontRef idx="minor"/>
        </p:style>
        <p:txBody>
          <a:bodyPr lIns="90000" rIns="90000" tIns="45000" bIns="45000" anchor="ctr"/>
          <a:p>
            <a:r>
              <a:rPr b="0" lang="en-US" sz="2200" spc="-1" strike="noStrike">
                <a:solidFill>
                  <a:srgbClr val="000000"/>
                </a:solidFill>
                <a:uFill>
                  <a:solidFill>
                    <a:srgbClr val="ffffff"/>
                  </a:solidFill>
                </a:uFill>
                <a:latin typeface="Calibri"/>
              </a:rPr>
              <a:t>Data 607, Fall 2017</a:t>
            </a:r>
            <a:endParaRPr b="0" lang="en-US" sz="1800" spc="-1" strike="noStrike">
              <a:solidFill>
                <a:srgbClr val="000000"/>
              </a:solidFill>
              <a:uFill>
                <a:solidFill>
                  <a:srgbClr val="ffffff"/>
                </a:solidFill>
              </a:uFill>
              <a:latin typeface="Arial"/>
            </a:endParaRPr>
          </a:p>
          <a:p>
            <a:r>
              <a:rPr b="1" lang="en-US" sz="2800" spc="-1" strike="noStrike">
                <a:solidFill>
                  <a:srgbClr val="c00000"/>
                </a:solidFill>
                <a:uFill>
                  <a:solidFill>
                    <a:srgbClr val="ffffff"/>
                  </a:solidFill>
                </a:uFill>
                <a:latin typeface="Calibri"/>
              </a:rPr>
              <a:t>Project 3 - </a:t>
            </a:r>
            <a:r>
              <a:rPr b="1" lang="en-US" sz="2400" spc="-1" strike="noStrike">
                <a:solidFill>
                  <a:srgbClr val="c00000"/>
                </a:solidFill>
                <a:uFill>
                  <a:solidFill>
                    <a:srgbClr val="ffffff"/>
                  </a:solidFill>
                </a:uFill>
                <a:latin typeface="Calibri"/>
              </a:rPr>
              <a:t>Most Valued Data Science Skills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54" name="CustomShape 2"/>
          <p:cNvSpPr/>
          <p:nvPr/>
        </p:nvSpPr>
        <p:spPr>
          <a:xfrm>
            <a:off x="2438280" y="6019920"/>
            <a:ext cx="6400080" cy="598680"/>
          </a:xfrm>
          <a:prstGeom prst="rect">
            <a:avLst/>
          </a:prstGeom>
          <a:noFill/>
          <a:ln>
            <a:noFill/>
          </a:ln>
        </p:spPr>
        <p:style>
          <a:lnRef idx="0"/>
          <a:fillRef idx="0"/>
          <a:effectRef idx="0"/>
          <a:fontRef idx="minor"/>
        </p:style>
        <p:txBody>
          <a:bodyPr lIns="90000" rIns="90000" tIns="45000" bIns="45000"/>
          <a:p>
            <a:pPr algn="r">
              <a:lnSpc>
                <a:spcPct val="100000"/>
              </a:lnSpc>
            </a:pPr>
            <a:r>
              <a:rPr b="1" lang="en-US" sz="1400" spc="-1" strike="noStrike">
                <a:solidFill>
                  <a:srgbClr val="8b8b8b"/>
                </a:solidFill>
                <a:uFill>
                  <a:solidFill>
                    <a:srgbClr val="ffffff"/>
                  </a:solidFill>
                </a:uFill>
                <a:latin typeface="Calibri"/>
              </a:rPr>
              <a:t>Group 7</a:t>
            </a:r>
            <a:endParaRPr b="0" lang="en-US" sz="1800" spc="-1" strike="noStrike">
              <a:solidFill>
                <a:srgbClr val="000000"/>
              </a:solidFill>
              <a:uFill>
                <a:solidFill>
                  <a:srgbClr val="ffffff"/>
                </a:solidFill>
              </a:uFill>
              <a:latin typeface="Arial"/>
            </a:endParaRPr>
          </a:p>
          <a:p>
            <a:pPr algn="r">
              <a:lnSpc>
                <a:spcPct val="100000"/>
              </a:lnSpc>
            </a:pPr>
            <a:r>
              <a:rPr b="0" lang="en-US" sz="1300" spc="-1" strike="noStrike">
                <a:solidFill>
                  <a:srgbClr val="8b8b8b"/>
                </a:solidFill>
                <a:uFill>
                  <a:solidFill>
                    <a:srgbClr val="ffffff"/>
                  </a:solidFill>
                </a:uFill>
                <a:latin typeface="Calibri"/>
              </a:rPr>
              <a:t>Albina Gallyavova, John Grando, Mehdi Khan, Olga Fornicheva, Yijian Lu,</a:t>
            </a:r>
            <a:endParaRPr b="0" lang="en-US" sz="1800" spc="-1" strike="noStrike">
              <a:solidFill>
                <a:srgbClr val="000000"/>
              </a:solidFill>
              <a:uFill>
                <a:solidFill>
                  <a:srgbClr val="ffffff"/>
                </a:solidFill>
              </a:uFill>
              <a:latin typeface="Arial"/>
            </a:endParaRPr>
          </a:p>
          <a:p>
            <a:pPr algn="r">
              <a:lnSpc>
                <a:spcPct val="100000"/>
              </a:lnSpc>
            </a:pPr>
            <a:endParaRPr b="0" lang="en-US" sz="1800" spc="-1" strike="noStrike">
              <a:solidFill>
                <a:srgbClr val="000000"/>
              </a:solidFill>
              <a:uFill>
                <a:solidFill>
                  <a:srgbClr val="ffffff"/>
                </a:solidFill>
              </a:uFill>
              <a:latin typeface="Arial"/>
            </a:endParaRPr>
          </a:p>
        </p:txBody>
      </p:sp>
      <p:sp>
        <p:nvSpPr>
          <p:cNvPr id="55" name="Line 3"/>
          <p:cNvSpPr/>
          <p:nvPr/>
        </p:nvSpPr>
        <p:spPr>
          <a:xfrm>
            <a:off x="685800" y="1143000"/>
            <a:ext cx="8001000" cy="360"/>
          </a:xfrm>
          <a:prstGeom prst="line">
            <a:avLst/>
          </a:prstGeom>
          <a:ln w="28440">
            <a:solidFill>
              <a:schemeClr val="tx1"/>
            </a:solidFill>
            <a:round/>
          </a:ln>
        </p:spPr>
        <p:style>
          <a:lnRef idx="1">
            <a:schemeClr val="accent1"/>
          </a:lnRef>
          <a:fillRef idx="0">
            <a:schemeClr val="accent1"/>
          </a:fillRef>
          <a:effectRef idx="0">
            <a:schemeClr val="accent1"/>
          </a:effectRef>
          <a:fontRef idx="minor"/>
        </p:style>
      </p:sp>
      <p:sp>
        <p:nvSpPr>
          <p:cNvPr id="56" name="CustomShape 4"/>
          <p:cNvSpPr/>
          <p:nvPr/>
        </p:nvSpPr>
        <p:spPr>
          <a:xfrm>
            <a:off x="609480" y="1143000"/>
            <a:ext cx="7238160" cy="3651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2060"/>
                </a:solidFill>
                <a:uFill>
                  <a:solidFill>
                    <a:srgbClr val="ffffff"/>
                  </a:solidFill>
                </a:uFill>
                <a:latin typeface="Calibri"/>
                <a:ea typeface="DejaVu Sans"/>
              </a:rPr>
              <a:t>Tidy operations and visualization in R: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2060"/>
                </a:solidFill>
                <a:uFill>
                  <a:solidFill>
                    <a:srgbClr val="ffffff"/>
                  </a:solidFill>
                </a:uFill>
                <a:latin typeface="Calibri"/>
                <a:ea typeface="DejaVu Sans"/>
              </a:rPr>
              <a:t>Technical Skills:</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CSV  containing data for technical skills was brought into R for tidy operations and analysis.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since  technical skills  can clearly be identified by a single word  (such ‘python’ refers to programming skill in python) unigrams were used to find technical skills.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A data frame was created with columns for all technical skill types and various ngrams </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609480" y="380880"/>
            <a:ext cx="7771680" cy="761400"/>
          </a:xfrm>
          <a:prstGeom prst="rect">
            <a:avLst/>
          </a:prstGeom>
          <a:noFill/>
          <a:ln>
            <a:noFill/>
          </a:ln>
        </p:spPr>
        <p:style>
          <a:lnRef idx="0"/>
          <a:fillRef idx="0"/>
          <a:effectRef idx="0"/>
          <a:fontRef idx="minor"/>
        </p:style>
        <p:txBody>
          <a:bodyPr lIns="90000" rIns="90000" tIns="45000" bIns="45000" anchor="ctr"/>
          <a:p>
            <a:r>
              <a:rPr b="0" lang="en-US" sz="2200" spc="-1" strike="noStrike">
                <a:solidFill>
                  <a:srgbClr val="000000"/>
                </a:solidFill>
                <a:uFill>
                  <a:solidFill>
                    <a:srgbClr val="ffffff"/>
                  </a:solidFill>
                </a:uFill>
                <a:latin typeface="Calibri"/>
              </a:rPr>
              <a:t>Data 607, Fall 2017</a:t>
            </a:r>
            <a:endParaRPr b="0" lang="en-US" sz="1800" spc="-1" strike="noStrike">
              <a:solidFill>
                <a:srgbClr val="000000"/>
              </a:solidFill>
              <a:uFill>
                <a:solidFill>
                  <a:srgbClr val="ffffff"/>
                </a:solidFill>
              </a:uFill>
              <a:latin typeface="Arial"/>
            </a:endParaRPr>
          </a:p>
          <a:p>
            <a:r>
              <a:rPr b="1" lang="en-US" sz="2800" spc="-1" strike="noStrike">
                <a:solidFill>
                  <a:srgbClr val="c00000"/>
                </a:solidFill>
                <a:uFill>
                  <a:solidFill>
                    <a:srgbClr val="ffffff"/>
                  </a:solidFill>
                </a:uFill>
                <a:latin typeface="Calibri"/>
              </a:rPr>
              <a:t>Project 3 - </a:t>
            </a:r>
            <a:r>
              <a:rPr b="1" lang="en-US" sz="2400" spc="-1" strike="noStrike">
                <a:solidFill>
                  <a:srgbClr val="c00000"/>
                </a:solidFill>
                <a:uFill>
                  <a:solidFill>
                    <a:srgbClr val="ffffff"/>
                  </a:solidFill>
                </a:uFill>
                <a:latin typeface="Calibri"/>
              </a:rPr>
              <a:t>Most Valued Data Science Skills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58" name="CustomShape 2"/>
          <p:cNvSpPr/>
          <p:nvPr/>
        </p:nvSpPr>
        <p:spPr>
          <a:xfrm>
            <a:off x="2438280" y="6019920"/>
            <a:ext cx="6400080" cy="598680"/>
          </a:xfrm>
          <a:prstGeom prst="rect">
            <a:avLst/>
          </a:prstGeom>
          <a:noFill/>
          <a:ln>
            <a:noFill/>
          </a:ln>
        </p:spPr>
        <p:style>
          <a:lnRef idx="0"/>
          <a:fillRef idx="0"/>
          <a:effectRef idx="0"/>
          <a:fontRef idx="minor"/>
        </p:style>
        <p:txBody>
          <a:bodyPr lIns="90000" rIns="90000" tIns="45000" bIns="45000"/>
          <a:p>
            <a:pPr algn="r">
              <a:lnSpc>
                <a:spcPct val="100000"/>
              </a:lnSpc>
            </a:pPr>
            <a:r>
              <a:rPr b="1" lang="en-US" sz="1400" spc="-1" strike="noStrike">
                <a:solidFill>
                  <a:srgbClr val="8b8b8b"/>
                </a:solidFill>
                <a:uFill>
                  <a:solidFill>
                    <a:srgbClr val="ffffff"/>
                  </a:solidFill>
                </a:uFill>
                <a:latin typeface="Calibri"/>
              </a:rPr>
              <a:t>Group 7</a:t>
            </a:r>
            <a:endParaRPr b="0" lang="en-US" sz="1800" spc="-1" strike="noStrike">
              <a:solidFill>
                <a:srgbClr val="000000"/>
              </a:solidFill>
              <a:uFill>
                <a:solidFill>
                  <a:srgbClr val="ffffff"/>
                </a:solidFill>
              </a:uFill>
              <a:latin typeface="Arial"/>
            </a:endParaRPr>
          </a:p>
          <a:p>
            <a:pPr algn="r">
              <a:lnSpc>
                <a:spcPct val="100000"/>
              </a:lnSpc>
            </a:pPr>
            <a:r>
              <a:rPr b="0" lang="en-US" sz="1300" spc="-1" strike="noStrike">
                <a:solidFill>
                  <a:srgbClr val="8b8b8b"/>
                </a:solidFill>
                <a:uFill>
                  <a:solidFill>
                    <a:srgbClr val="ffffff"/>
                  </a:solidFill>
                </a:uFill>
                <a:latin typeface="Calibri"/>
              </a:rPr>
              <a:t>Albina Gallyavova, John Grando, Mehdi Khan, Olga Fornicheva, Yijian Lu,</a:t>
            </a:r>
            <a:endParaRPr b="0" lang="en-US" sz="1800" spc="-1" strike="noStrike">
              <a:solidFill>
                <a:srgbClr val="000000"/>
              </a:solidFill>
              <a:uFill>
                <a:solidFill>
                  <a:srgbClr val="ffffff"/>
                </a:solidFill>
              </a:uFill>
              <a:latin typeface="Arial"/>
            </a:endParaRPr>
          </a:p>
          <a:p>
            <a:pPr algn="r">
              <a:lnSpc>
                <a:spcPct val="100000"/>
              </a:lnSpc>
            </a:pPr>
            <a:endParaRPr b="0" lang="en-US" sz="1800" spc="-1" strike="noStrike">
              <a:solidFill>
                <a:srgbClr val="000000"/>
              </a:solidFill>
              <a:uFill>
                <a:solidFill>
                  <a:srgbClr val="ffffff"/>
                </a:solidFill>
              </a:uFill>
              <a:latin typeface="Arial"/>
            </a:endParaRPr>
          </a:p>
        </p:txBody>
      </p:sp>
      <p:sp>
        <p:nvSpPr>
          <p:cNvPr id="59" name="Line 3"/>
          <p:cNvSpPr/>
          <p:nvPr/>
        </p:nvSpPr>
        <p:spPr>
          <a:xfrm>
            <a:off x="685800" y="1143000"/>
            <a:ext cx="8001000" cy="360"/>
          </a:xfrm>
          <a:prstGeom prst="line">
            <a:avLst/>
          </a:prstGeom>
          <a:ln w="28440">
            <a:solidFill>
              <a:schemeClr val="tx1"/>
            </a:solidFill>
            <a:round/>
          </a:ln>
        </p:spPr>
        <p:style>
          <a:lnRef idx="1">
            <a:schemeClr val="accent1"/>
          </a:lnRef>
          <a:fillRef idx="0">
            <a:schemeClr val="accent1"/>
          </a:fillRef>
          <a:effectRef idx="0">
            <a:schemeClr val="accent1"/>
          </a:effectRef>
          <a:fontRef idx="minor"/>
        </p:style>
      </p:sp>
      <p:sp>
        <p:nvSpPr>
          <p:cNvPr id="60" name="CustomShape 4"/>
          <p:cNvSpPr/>
          <p:nvPr/>
        </p:nvSpPr>
        <p:spPr>
          <a:xfrm>
            <a:off x="609480" y="1143000"/>
            <a:ext cx="7238160" cy="6386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2060"/>
                </a:solidFill>
                <a:uFill>
                  <a:solidFill>
                    <a:srgbClr val="ffffff"/>
                  </a:solidFill>
                </a:uFill>
                <a:latin typeface="Calibri"/>
                <a:ea typeface="DejaVu Sans"/>
              </a:rPr>
              <a:t>Data frame used for technical skill: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61" name="Picture 2" descr=""/>
          <p:cNvPicPr/>
          <p:nvPr/>
        </p:nvPicPr>
        <p:blipFill>
          <a:blip r:embed="rId1"/>
          <a:stretch/>
        </p:blipFill>
        <p:spPr>
          <a:xfrm>
            <a:off x="621000" y="1676520"/>
            <a:ext cx="7731360" cy="38570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609480" y="380880"/>
            <a:ext cx="7771680" cy="761400"/>
          </a:xfrm>
          <a:prstGeom prst="rect">
            <a:avLst/>
          </a:prstGeom>
          <a:noFill/>
          <a:ln>
            <a:noFill/>
          </a:ln>
        </p:spPr>
        <p:style>
          <a:lnRef idx="0"/>
          <a:fillRef idx="0"/>
          <a:effectRef idx="0"/>
          <a:fontRef idx="minor"/>
        </p:style>
        <p:txBody>
          <a:bodyPr lIns="90000" rIns="90000" tIns="45000" bIns="45000" anchor="ctr"/>
          <a:p>
            <a:r>
              <a:rPr b="0" lang="en-US" sz="2200" spc="-1" strike="noStrike">
                <a:solidFill>
                  <a:srgbClr val="000000"/>
                </a:solidFill>
                <a:uFill>
                  <a:solidFill>
                    <a:srgbClr val="ffffff"/>
                  </a:solidFill>
                </a:uFill>
                <a:latin typeface="Calibri"/>
              </a:rPr>
              <a:t>Data 607, Fall 2017</a:t>
            </a:r>
            <a:endParaRPr b="0" lang="en-US" sz="1800" spc="-1" strike="noStrike">
              <a:solidFill>
                <a:srgbClr val="000000"/>
              </a:solidFill>
              <a:uFill>
                <a:solidFill>
                  <a:srgbClr val="ffffff"/>
                </a:solidFill>
              </a:uFill>
              <a:latin typeface="Arial"/>
            </a:endParaRPr>
          </a:p>
          <a:p>
            <a:r>
              <a:rPr b="1" lang="en-US" sz="2800" spc="-1" strike="noStrike">
                <a:solidFill>
                  <a:srgbClr val="c00000"/>
                </a:solidFill>
                <a:uFill>
                  <a:solidFill>
                    <a:srgbClr val="ffffff"/>
                  </a:solidFill>
                </a:uFill>
                <a:latin typeface="Calibri"/>
              </a:rPr>
              <a:t>Project 3 - </a:t>
            </a:r>
            <a:r>
              <a:rPr b="1" lang="en-US" sz="2400" spc="-1" strike="noStrike">
                <a:solidFill>
                  <a:srgbClr val="c00000"/>
                </a:solidFill>
                <a:uFill>
                  <a:solidFill>
                    <a:srgbClr val="ffffff"/>
                  </a:solidFill>
                </a:uFill>
                <a:latin typeface="Calibri"/>
              </a:rPr>
              <a:t>Most Valued Data Science Skills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63" name="CustomShape 2"/>
          <p:cNvSpPr/>
          <p:nvPr/>
        </p:nvSpPr>
        <p:spPr>
          <a:xfrm>
            <a:off x="2438280" y="6019920"/>
            <a:ext cx="6400080" cy="598680"/>
          </a:xfrm>
          <a:prstGeom prst="rect">
            <a:avLst/>
          </a:prstGeom>
          <a:noFill/>
          <a:ln>
            <a:noFill/>
          </a:ln>
        </p:spPr>
        <p:style>
          <a:lnRef idx="0"/>
          <a:fillRef idx="0"/>
          <a:effectRef idx="0"/>
          <a:fontRef idx="minor"/>
        </p:style>
        <p:txBody>
          <a:bodyPr lIns="90000" rIns="90000" tIns="45000" bIns="45000"/>
          <a:p>
            <a:pPr algn="r">
              <a:lnSpc>
                <a:spcPct val="100000"/>
              </a:lnSpc>
            </a:pPr>
            <a:r>
              <a:rPr b="1" lang="en-US" sz="1400" spc="-1" strike="noStrike">
                <a:solidFill>
                  <a:srgbClr val="8b8b8b"/>
                </a:solidFill>
                <a:uFill>
                  <a:solidFill>
                    <a:srgbClr val="ffffff"/>
                  </a:solidFill>
                </a:uFill>
                <a:latin typeface="Calibri"/>
              </a:rPr>
              <a:t>Group 7</a:t>
            </a:r>
            <a:endParaRPr b="0" lang="en-US" sz="1800" spc="-1" strike="noStrike">
              <a:solidFill>
                <a:srgbClr val="000000"/>
              </a:solidFill>
              <a:uFill>
                <a:solidFill>
                  <a:srgbClr val="ffffff"/>
                </a:solidFill>
              </a:uFill>
              <a:latin typeface="Arial"/>
            </a:endParaRPr>
          </a:p>
          <a:p>
            <a:pPr algn="r">
              <a:lnSpc>
                <a:spcPct val="100000"/>
              </a:lnSpc>
            </a:pPr>
            <a:r>
              <a:rPr b="0" lang="en-US" sz="1300" spc="-1" strike="noStrike">
                <a:solidFill>
                  <a:srgbClr val="8b8b8b"/>
                </a:solidFill>
                <a:uFill>
                  <a:solidFill>
                    <a:srgbClr val="ffffff"/>
                  </a:solidFill>
                </a:uFill>
                <a:latin typeface="Calibri"/>
              </a:rPr>
              <a:t>Albina Gallyavova, John Grando, Mehdi Khan, Olga Fornicheva, Yijian Lu,</a:t>
            </a:r>
            <a:endParaRPr b="0" lang="en-US" sz="1800" spc="-1" strike="noStrike">
              <a:solidFill>
                <a:srgbClr val="000000"/>
              </a:solidFill>
              <a:uFill>
                <a:solidFill>
                  <a:srgbClr val="ffffff"/>
                </a:solidFill>
              </a:uFill>
              <a:latin typeface="Arial"/>
            </a:endParaRPr>
          </a:p>
          <a:p>
            <a:pPr algn="r">
              <a:lnSpc>
                <a:spcPct val="100000"/>
              </a:lnSpc>
            </a:pPr>
            <a:endParaRPr b="0" lang="en-US" sz="1800" spc="-1" strike="noStrike">
              <a:solidFill>
                <a:srgbClr val="000000"/>
              </a:solidFill>
              <a:uFill>
                <a:solidFill>
                  <a:srgbClr val="ffffff"/>
                </a:solidFill>
              </a:uFill>
              <a:latin typeface="Arial"/>
            </a:endParaRPr>
          </a:p>
        </p:txBody>
      </p:sp>
      <p:sp>
        <p:nvSpPr>
          <p:cNvPr id="64" name="Line 3"/>
          <p:cNvSpPr/>
          <p:nvPr/>
        </p:nvSpPr>
        <p:spPr>
          <a:xfrm>
            <a:off x="685800" y="1188360"/>
            <a:ext cx="8001000" cy="360"/>
          </a:xfrm>
          <a:prstGeom prst="line">
            <a:avLst/>
          </a:prstGeom>
          <a:ln w="28440">
            <a:solidFill>
              <a:schemeClr val="tx1"/>
            </a:solidFill>
            <a:round/>
          </a:ln>
        </p:spPr>
        <p:style>
          <a:lnRef idx="1">
            <a:schemeClr val="accent1"/>
          </a:lnRef>
          <a:fillRef idx="0">
            <a:schemeClr val="accent1"/>
          </a:fillRef>
          <a:effectRef idx="0">
            <a:schemeClr val="accent1"/>
          </a:effectRef>
          <a:fontRef idx="minor"/>
        </p:style>
      </p:sp>
      <p:sp>
        <p:nvSpPr>
          <p:cNvPr id="65" name="CustomShape 4"/>
          <p:cNvSpPr/>
          <p:nvPr/>
        </p:nvSpPr>
        <p:spPr>
          <a:xfrm>
            <a:off x="609480" y="990720"/>
            <a:ext cx="7238160" cy="79056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2060"/>
                </a:solidFill>
                <a:uFill>
                  <a:solidFill>
                    <a:srgbClr val="ffffff"/>
                  </a:solidFill>
                </a:uFill>
                <a:latin typeface="Calibri"/>
                <a:ea typeface="DejaVu Sans"/>
              </a:rPr>
              <a:t>Visualization:</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2060"/>
                </a:solidFill>
                <a:uFill>
                  <a:solidFill>
                    <a:srgbClr val="ffffff"/>
                  </a:solidFill>
                </a:uFill>
                <a:latin typeface="Calibri"/>
                <a:ea typeface="DejaVu Sans"/>
              </a:rPr>
              <a:t>Figure depicts  management and communication are the two most sought after soft skills for data scientist job in general.</a:t>
            </a:r>
            <a:endParaRPr b="0" lang="en-US" sz="1800" spc="-1" strike="noStrike">
              <a:solidFill>
                <a:srgbClr val="000000"/>
              </a:solidFill>
              <a:uFill>
                <a:solidFill>
                  <a:srgbClr val="ffffff"/>
                </a:solidFill>
              </a:uFill>
              <a:latin typeface="Arial"/>
            </a:endParaRPr>
          </a:p>
        </p:txBody>
      </p:sp>
      <p:sp>
        <p:nvSpPr>
          <p:cNvPr id="66" name="CustomShape 5"/>
          <p:cNvSpPr/>
          <p:nvPr/>
        </p:nvSpPr>
        <p:spPr>
          <a:xfrm>
            <a:off x="155520" y="-3070080"/>
            <a:ext cx="6400080" cy="6400080"/>
          </a:xfrm>
          <a:prstGeom prst="rect">
            <a:avLst/>
          </a:prstGeom>
          <a:noFill/>
          <a:ln>
            <a:noFill/>
          </a:ln>
        </p:spPr>
        <p:style>
          <a:lnRef idx="0"/>
          <a:fillRef idx="0"/>
          <a:effectRef idx="0"/>
          <a:fontRef idx="minor"/>
        </p:style>
      </p:sp>
      <p:sp>
        <p:nvSpPr>
          <p:cNvPr id="67" name="CustomShape 6"/>
          <p:cNvSpPr/>
          <p:nvPr/>
        </p:nvSpPr>
        <p:spPr>
          <a:xfrm>
            <a:off x="307800" y="-2917800"/>
            <a:ext cx="6400080" cy="6400080"/>
          </a:xfrm>
          <a:prstGeom prst="rect">
            <a:avLst/>
          </a:prstGeom>
          <a:noFill/>
          <a:ln>
            <a:noFill/>
          </a:ln>
        </p:spPr>
        <p:style>
          <a:lnRef idx="0"/>
          <a:fillRef idx="0"/>
          <a:effectRef idx="0"/>
          <a:fontRef idx="minor"/>
        </p:style>
      </p:sp>
      <p:sp>
        <p:nvSpPr>
          <p:cNvPr id="68" name="CustomShape 7"/>
          <p:cNvSpPr/>
          <p:nvPr/>
        </p:nvSpPr>
        <p:spPr>
          <a:xfrm>
            <a:off x="460440" y="-2765520"/>
            <a:ext cx="6400080" cy="6400080"/>
          </a:xfrm>
          <a:prstGeom prst="rect">
            <a:avLst/>
          </a:prstGeom>
          <a:noFill/>
          <a:ln>
            <a:noFill/>
          </a:ln>
        </p:spPr>
        <p:style>
          <a:lnRef idx="0"/>
          <a:fillRef idx="0"/>
          <a:effectRef idx="0"/>
          <a:fontRef idx="minor"/>
        </p:style>
      </p:sp>
      <p:pic>
        <p:nvPicPr>
          <p:cNvPr id="69" name="Picture 7" descr=""/>
          <p:cNvPicPr/>
          <p:nvPr/>
        </p:nvPicPr>
        <p:blipFill>
          <a:blip r:embed="rId1"/>
          <a:stretch/>
        </p:blipFill>
        <p:spPr>
          <a:xfrm>
            <a:off x="1464840" y="2062800"/>
            <a:ext cx="6033240" cy="40636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1"/>
          <p:cNvSpPr/>
          <p:nvPr/>
        </p:nvSpPr>
        <p:spPr>
          <a:xfrm>
            <a:off x="609480" y="380880"/>
            <a:ext cx="7771680" cy="761400"/>
          </a:xfrm>
          <a:prstGeom prst="rect">
            <a:avLst/>
          </a:prstGeom>
          <a:noFill/>
          <a:ln>
            <a:noFill/>
          </a:ln>
        </p:spPr>
        <p:style>
          <a:lnRef idx="0"/>
          <a:fillRef idx="0"/>
          <a:effectRef idx="0"/>
          <a:fontRef idx="minor"/>
        </p:style>
        <p:txBody>
          <a:bodyPr lIns="90000" rIns="90000" tIns="45000" bIns="45000" anchor="ctr"/>
          <a:p>
            <a:r>
              <a:rPr b="0" lang="en-US" sz="2200" spc="-1" strike="noStrike">
                <a:solidFill>
                  <a:srgbClr val="000000"/>
                </a:solidFill>
                <a:uFill>
                  <a:solidFill>
                    <a:srgbClr val="ffffff"/>
                  </a:solidFill>
                </a:uFill>
                <a:latin typeface="Calibri"/>
              </a:rPr>
              <a:t>Data 607, Fall 2017</a:t>
            </a:r>
            <a:endParaRPr b="0" lang="en-US" sz="1800" spc="-1" strike="noStrike">
              <a:solidFill>
                <a:srgbClr val="000000"/>
              </a:solidFill>
              <a:uFill>
                <a:solidFill>
                  <a:srgbClr val="ffffff"/>
                </a:solidFill>
              </a:uFill>
              <a:latin typeface="Arial"/>
            </a:endParaRPr>
          </a:p>
          <a:p>
            <a:r>
              <a:rPr b="1" lang="en-US" sz="2800" spc="-1" strike="noStrike">
                <a:solidFill>
                  <a:srgbClr val="c00000"/>
                </a:solidFill>
                <a:uFill>
                  <a:solidFill>
                    <a:srgbClr val="ffffff"/>
                  </a:solidFill>
                </a:uFill>
                <a:latin typeface="Calibri"/>
              </a:rPr>
              <a:t>Project 3 - </a:t>
            </a:r>
            <a:r>
              <a:rPr b="1" lang="en-US" sz="2400" spc="-1" strike="noStrike">
                <a:solidFill>
                  <a:srgbClr val="c00000"/>
                </a:solidFill>
                <a:uFill>
                  <a:solidFill>
                    <a:srgbClr val="ffffff"/>
                  </a:solidFill>
                </a:uFill>
                <a:latin typeface="Calibri"/>
              </a:rPr>
              <a:t>Most Valued Data Science Skills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71" name="CustomShape 2"/>
          <p:cNvSpPr/>
          <p:nvPr/>
        </p:nvSpPr>
        <p:spPr>
          <a:xfrm>
            <a:off x="2438280" y="6019920"/>
            <a:ext cx="6400080" cy="598680"/>
          </a:xfrm>
          <a:prstGeom prst="rect">
            <a:avLst/>
          </a:prstGeom>
          <a:noFill/>
          <a:ln>
            <a:noFill/>
          </a:ln>
        </p:spPr>
        <p:style>
          <a:lnRef idx="0"/>
          <a:fillRef idx="0"/>
          <a:effectRef idx="0"/>
          <a:fontRef idx="minor"/>
        </p:style>
        <p:txBody>
          <a:bodyPr lIns="90000" rIns="90000" tIns="45000" bIns="45000"/>
          <a:p>
            <a:pPr algn="r">
              <a:lnSpc>
                <a:spcPct val="100000"/>
              </a:lnSpc>
            </a:pPr>
            <a:r>
              <a:rPr b="1" lang="en-US" sz="1400" spc="-1" strike="noStrike">
                <a:solidFill>
                  <a:srgbClr val="8b8b8b"/>
                </a:solidFill>
                <a:uFill>
                  <a:solidFill>
                    <a:srgbClr val="ffffff"/>
                  </a:solidFill>
                </a:uFill>
                <a:latin typeface="Calibri"/>
              </a:rPr>
              <a:t>Group 7</a:t>
            </a:r>
            <a:endParaRPr b="0" lang="en-US" sz="1800" spc="-1" strike="noStrike">
              <a:solidFill>
                <a:srgbClr val="000000"/>
              </a:solidFill>
              <a:uFill>
                <a:solidFill>
                  <a:srgbClr val="ffffff"/>
                </a:solidFill>
              </a:uFill>
              <a:latin typeface="Arial"/>
            </a:endParaRPr>
          </a:p>
          <a:p>
            <a:pPr algn="r">
              <a:lnSpc>
                <a:spcPct val="100000"/>
              </a:lnSpc>
            </a:pPr>
            <a:r>
              <a:rPr b="0" lang="en-US" sz="1300" spc="-1" strike="noStrike">
                <a:solidFill>
                  <a:srgbClr val="8b8b8b"/>
                </a:solidFill>
                <a:uFill>
                  <a:solidFill>
                    <a:srgbClr val="ffffff"/>
                  </a:solidFill>
                </a:uFill>
                <a:latin typeface="Calibri"/>
              </a:rPr>
              <a:t>Albina Gallyavova, John Grando, Mehdi Khan, Olga Fornicheva, Yijian Lu,</a:t>
            </a:r>
            <a:endParaRPr b="0" lang="en-US" sz="1800" spc="-1" strike="noStrike">
              <a:solidFill>
                <a:srgbClr val="000000"/>
              </a:solidFill>
              <a:uFill>
                <a:solidFill>
                  <a:srgbClr val="ffffff"/>
                </a:solidFill>
              </a:uFill>
              <a:latin typeface="Arial"/>
            </a:endParaRPr>
          </a:p>
          <a:p>
            <a:pPr algn="r">
              <a:lnSpc>
                <a:spcPct val="100000"/>
              </a:lnSpc>
            </a:pPr>
            <a:endParaRPr b="0" lang="en-US" sz="1800" spc="-1" strike="noStrike">
              <a:solidFill>
                <a:srgbClr val="000000"/>
              </a:solidFill>
              <a:uFill>
                <a:solidFill>
                  <a:srgbClr val="ffffff"/>
                </a:solidFill>
              </a:uFill>
              <a:latin typeface="Arial"/>
            </a:endParaRPr>
          </a:p>
        </p:txBody>
      </p:sp>
      <p:sp>
        <p:nvSpPr>
          <p:cNvPr id="72" name="Line 3"/>
          <p:cNvSpPr/>
          <p:nvPr/>
        </p:nvSpPr>
        <p:spPr>
          <a:xfrm>
            <a:off x="685800" y="1188720"/>
            <a:ext cx="8001000" cy="360"/>
          </a:xfrm>
          <a:prstGeom prst="line">
            <a:avLst/>
          </a:prstGeom>
          <a:ln w="28440">
            <a:solidFill>
              <a:schemeClr val="tx1"/>
            </a:solidFill>
            <a:round/>
          </a:ln>
        </p:spPr>
        <p:style>
          <a:lnRef idx="1">
            <a:schemeClr val="accent1"/>
          </a:lnRef>
          <a:fillRef idx="0">
            <a:schemeClr val="accent1"/>
          </a:fillRef>
          <a:effectRef idx="0">
            <a:schemeClr val="accent1"/>
          </a:effectRef>
          <a:fontRef idx="minor"/>
        </p:style>
      </p:sp>
      <p:sp>
        <p:nvSpPr>
          <p:cNvPr id="73" name="CustomShape 4"/>
          <p:cNvSpPr/>
          <p:nvPr/>
        </p:nvSpPr>
        <p:spPr>
          <a:xfrm>
            <a:off x="609480" y="990720"/>
            <a:ext cx="7238160" cy="100368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2060"/>
                </a:solidFill>
                <a:uFill>
                  <a:solidFill>
                    <a:srgbClr val="ffffff"/>
                  </a:solidFill>
                </a:uFill>
                <a:latin typeface="Calibri"/>
                <a:ea typeface="DejaVu Sans"/>
              </a:rPr>
              <a:t>Visualization:</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2060"/>
                </a:solidFill>
                <a:uFill>
                  <a:solidFill>
                    <a:srgbClr val="ffffff"/>
                  </a:solidFill>
                </a:uFill>
                <a:latin typeface="Calibri"/>
                <a:ea typeface="DejaVu Sans"/>
              </a:rPr>
              <a:t>Figure shows different desired soft skills for data scientist in the cities of interest. It is interesting to find that San Diego had a huge emphasis on management skill while San Jose is the only city that focused on social skill. </a:t>
            </a:r>
            <a:endParaRPr b="0" lang="en-US" sz="1800" spc="-1" strike="noStrike">
              <a:solidFill>
                <a:srgbClr val="000000"/>
              </a:solidFill>
              <a:uFill>
                <a:solidFill>
                  <a:srgbClr val="ffffff"/>
                </a:solidFill>
              </a:uFill>
              <a:latin typeface="Arial"/>
            </a:endParaRPr>
          </a:p>
        </p:txBody>
      </p:sp>
      <p:sp>
        <p:nvSpPr>
          <p:cNvPr id="74" name="CustomShape 5"/>
          <p:cNvSpPr/>
          <p:nvPr/>
        </p:nvSpPr>
        <p:spPr>
          <a:xfrm>
            <a:off x="155520" y="-3070080"/>
            <a:ext cx="6400080" cy="6400080"/>
          </a:xfrm>
          <a:prstGeom prst="rect">
            <a:avLst/>
          </a:prstGeom>
          <a:noFill/>
          <a:ln>
            <a:noFill/>
          </a:ln>
        </p:spPr>
        <p:style>
          <a:lnRef idx="0"/>
          <a:fillRef idx="0"/>
          <a:effectRef idx="0"/>
          <a:fontRef idx="minor"/>
        </p:style>
      </p:sp>
      <p:sp>
        <p:nvSpPr>
          <p:cNvPr id="75" name="CustomShape 6"/>
          <p:cNvSpPr/>
          <p:nvPr/>
        </p:nvSpPr>
        <p:spPr>
          <a:xfrm>
            <a:off x="307800" y="-2917800"/>
            <a:ext cx="6400080" cy="6400080"/>
          </a:xfrm>
          <a:prstGeom prst="rect">
            <a:avLst/>
          </a:prstGeom>
          <a:noFill/>
          <a:ln>
            <a:noFill/>
          </a:ln>
        </p:spPr>
        <p:style>
          <a:lnRef idx="0"/>
          <a:fillRef idx="0"/>
          <a:effectRef idx="0"/>
          <a:fontRef idx="minor"/>
        </p:style>
      </p:sp>
      <p:sp>
        <p:nvSpPr>
          <p:cNvPr id="76" name="CustomShape 7"/>
          <p:cNvSpPr/>
          <p:nvPr/>
        </p:nvSpPr>
        <p:spPr>
          <a:xfrm>
            <a:off x="460440" y="-2765520"/>
            <a:ext cx="6400080" cy="6400080"/>
          </a:xfrm>
          <a:prstGeom prst="rect">
            <a:avLst/>
          </a:prstGeom>
          <a:noFill/>
          <a:ln>
            <a:noFill/>
          </a:ln>
        </p:spPr>
        <p:style>
          <a:lnRef idx="0"/>
          <a:fillRef idx="0"/>
          <a:effectRef idx="0"/>
          <a:fontRef idx="minor"/>
        </p:style>
      </p:sp>
      <p:pic>
        <p:nvPicPr>
          <p:cNvPr id="77" name="Picture 2" descr=""/>
          <p:cNvPicPr/>
          <p:nvPr/>
        </p:nvPicPr>
        <p:blipFill>
          <a:blip r:embed="rId1"/>
          <a:srcRect l="0" t="0" r="10941" b="0"/>
          <a:stretch/>
        </p:blipFill>
        <p:spPr>
          <a:xfrm>
            <a:off x="1371600" y="2286000"/>
            <a:ext cx="5610600" cy="390600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609480" y="380880"/>
            <a:ext cx="7771680" cy="761400"/>
          </a:xfrm>
          <a:prstGeom prst="rect">
            <a:avLst/>
          </a:prstGeom>
          <a:noFill/>
          <a:ln>
            <a:noFill/>
          </a:ln>
        </p:spPr>
        <p:style>
          <a:lnRef idx="0"/>
          <a:fillRef idx="0"/>
          <a:effectRef idx="0"/>
          <a:fontRef idx="minor"/>
        </p:style>
        <p:txBody>
          <a:bodyPr lIns="90000" rIns="90000" tIns="45000" bIns="45000" anchor="ctr"/>
          <a:p>
            <a:r>
              <a:rPr b="0" lang="en-US" sz="2200" spc="-1" strike="noStrike">
                <a:solidFill>
                  <a:srgbClr val="000000"/>
                </a:solidFill>
                <a:uFill>
                  <a:solidFill>
                    <a:srgbClr val="ffffff"/>
                  </a:solidFill>
                </a:uFill>
                <a:latin typeface="Calibri"/>
              </a:rPr>
              <a:t>Data 607, Fall 2017</a:t>
            </a:r>
            <a:endParaRPr b="0" lang="en-US" sz="1800" spc="-1" strike="noStrike">
              <a:solidFill>
                <a:srgbClr val="000000"/>
              </a:solidFill>
              <a:uFill>
                <a:solidFill>
                  <a:srgbClr val="ffffff"/>
                </a:solidFill>
              </a:uFill>
              <a:latin typeface="Arial"/>
            </a:endParaRPr>
          </a:p>
          <a:p>
            <a:r>
              <a:rPr b="1" lang="en-US" sz="2800" spc="-1" strike="noStrike">
                <a:solidFill>
                  <a:srgbClr val="c00000"/>
                </a:solidFill>
                <a:uFill>
                  <a:solidFill>
                    <a:srgbClr val="ffffff"/>
                  </a:solidFill>
                </a:uFill>
                <a:latin typeface="Calibri"/>
              </a:rPr>
              <a:t>Project 3 - </a:t>
            </a:r>
            <a:r>
              <a:rPr b="1" lang="en-US" sz="2400" spc="-1" strike="noStrike">
                <a:solidFill>
                  <a:srgbClr val="c00000"/>
                </a:solidFill>
                <a:uFill>
                  <a:solidFill>
                    <a:srgbClr val="ffffff"/>
                  </a:solidFill>
                </a:uFill>
                <a:latin typeface="Calibri"/>
              </a:rPr>
              <a:t>Most Valued Data Science Skills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79" name="CustomShape 2"/>
          <p:cNvSpPr/>
          <p:nvPr/>
        </p:nvSpPr>
        <p:spPr>
          <a:xfrm>
            <a:off x="2438280" y="6019920"/>
            <a:ext cx="6400080" cy="598680"/>
          </a:xfrm>
          <a:prstGeom prst="rect">
            <a:avLst/>
          </a:prstGeom>
          <a:noFill/>
          <a:ln>
            <a:noFill/>
          </a:ln>
        </p:spPr>
        <p:style>
          <a:lnRef idx="0"/>
          <a:fillRef idx="0"/>
          <a:effectRef idx="0"/>
          <a:fontRef idx="minor"/>
        </p:style>
        <p:txBody>
          <a:bodyPr lIns="90000" rIns="90000" tIns="45000" bIns="45000"/>
          <a:p>
            <a:pPr algn="r">
              <a:lnSpc>
                <a:spcPct val="100000"/>
              </a:lnSpc>
            </a:pPr>
            <a:r>
              <a:rPr b="1" lang="en-US" sz="1400" spc="-1" strike="noStrike">
                <a:solidFill>
                  <a:srgbClr val="8b8b8b"/>
                </a:solidFill>
                <a:uFill>
                  <a:solidFill>
                    <a:srgbClr val="ffffff"/>
                  </a:solidFill>
                </a:uFill>
                <a:latin typeface="Calibri"/>
              </a:rPr>
              <a:t>Group 7</a:t>
            </a:r>
            <a:endParaRPr b="0" lang="en-US" sz="1800" spc="-1" strike="noStrike">
              <a:solidFill>
                <a:srgbClr val="000000"/>
              </a:solidFill>
              <a:uFill>
                <a:solidFill>
                  <a:srgbClr val="ffffff"/>
                </a:solidFill>
              </a:uFill>
              <a:latin typeface="Arial"/>
            </a:endParaRPr>
          </a:p>
          <a:p>
            <a:pPr algn="r">
              <a:lnSpc>
                <a:spcPct val="100000"/>
              </a:lnSpc>
            </a:pPr>
            <a:r>
              <a:rPr b="0" lang="en-US" sz="1300" spc="-1" strike="noStrike">
                <a:solidFill>
                  <a:srgbClr val="8b8b8b"/>
                </a:solidFill>
                <a:uFill>
                  <a:solidFill>
                    <a:srgbClr val="ffffff"/>
                  </a:solidFill>
                </a:uFill>
                <a:latin typeface="Calibri"/>
              </a:rPr>
              <a:t>Albina Gallyavova, John Grando, Mehdi Khan, Olga Fornicheva, Yijian Lu,</a:t>
            </a:r>
            <a:endParaRPr b="0" lang="en-US" sz="1800" spc="-1" strike="noStrike">
              <a:solidFill>
                <a:srgbClr val="000000"/>
              </a:solidFill>
              <a:uFill>
                <a:solidFill>
                  <a:srgbClr val="ffffff"/>
                </a:solidFill>
              </a:uFill>
              <a:latin typeface="Arial"/>
            </a:endParaRPr>
          </a:p>
          <a:p>
            <a:pPr algn="r">
              <a:lnSpc>
                <a:spcPct val="100000"/>
              </a:lnSpc>
            </a:pPr>
            <a:endParaRPr b="0" lang="en-US" sz="1800" spc="-1" strike="noStrike">
              <a:solidFill>
                <a:srgbClr val="000000"/>
              </a:solidFill>
              <a:uFill>
                <a:solidFill>
                  <a:srgbClr val="ffffff"/>
                </a:solidFill>
              </a:uFill>
              <a:latin typeface="Arial"/>
            </a:endParaRPr>
          </a:p>
        </p:txBody>
      </p:sp>
      <p:sp>
        <p:nvSpPr>
          <p:cNvPr id="80" name="Line 3"/>
          <p:cNvSpPr/>
          <p:nvPr/>
        </p:nvSpPr>
        <p:spPr>
          <a:xfrm>
            <a:off x="685800" y="1188720"/>
            <a:ext cx="8001000" cy="360"/>
          </a:xfrm>
          <a:prstGeom prst="line">
            <a:avLst/>
          </a:prstGeom>
          <a:ln w="28440">
            <a:solidFill>
              <a:schemeClr val="tx1"/>
            </a:solidFill>
            <a:round/>
          </a:ln>
        </p:spPr>
        <p:style>
          <a:lnRef idx="1">
            <a:schemeClr val="accent1"/>
          </a:lnRef>
          <a:fillRef idx="0">
            <a:schemeClr val="accent1"/>
          </a:fillRef>
          <a:effectRef idx="0">
            <a:schemeClr val="accent1"/>
          </a:effectRef>
          <a:fontRef idx="minor"/>
        </p:style>
      </p:sp>
      <p:sp>
        <p:nvSpPr>
          <p:cNvPr id="81" name="CustomShape 4"/>
          <p:cNvSpPr/>
          <p:nvPr/>
        </p:nvSpPr>
        <p:spPr>
          <a:xfrm>
            <a:off x="609480" y="990720"/>
            <a:ext cx="7238160" cy="79056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2060"/>
                </a:solidFill>
                <a:uFill>
                  <a:solidFill>
                    <a:srgbClr val="ffffff"/>
                  </a:solidFill>
                </a:uFill>
                <a:latin typeface="Calibri"/>
                <a:ea typeface="DejaVu Sans"/>
              </a:rPr>
              <a:t>Visualization:</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2060"/>
                </a:solidFill>
                <a:uFill>
                  <a:solidFill>
                    <a:srgbClr val="ffffff"/>
                  </a:solidFill>
                </a:uFill>
                <a:latin typeface="Calibri"/>
                <a:ea typeface="DejaVu Sans"/>
              </a:rPr>
              <a:t>'machine learning', 'r' and 'python' are the winners for most sought after technical skills for data scientist as depicted in the figure. </a:t>
            </a:r>
            <a:endParaRPr b="0" lang="en-US" sz="1800" spc="-1" strike="noStrike">
              <a:solidFill>
                <a:srgbClr val="000000"/>
              </a:solidFill>
              <a:uFill>
                <a:solidFill>
                  <a:srgbClr val="ffffff"/>
                </a:solidFill>
              </a:uFill>
              <a:latin typeface="Arial"/>
            </a:endParaRPr>
          </a:p>
        </p:txBody>
      </p:sp>
      <p:sp>
        <p:nvSpPr>
          <p:cNvPr id="82" name="CustomShape 5"/>
          <p:cNvSpPr/>
          <p:nvPr/>
        </p:nvSpPr>
        <p:spPr>
          <a:xfrm>
            <a:off x="155520" y="-3070080"/>
            <a:ext cx="6400080" cy="6400080"/>
          </a:xfrm>
          <a:prstGeom prst="rect">
            <a:avLst/>
          </a:prstGeom>
          <a:noFill/>
          <a:ln>
            <a:noFill/>
          </a:ln>
        </p:spPr>
        <p:style>
          <a:lnRef idx="0"/>
          <a:fillRef idx="0"/>
          <a:effectRef idx="0"/>
          <a:fontRef idx="minor"/>
        </p:style>
      </p:sp>
      <p:sp>
        <p:nvSpPr>
          <p:cNvPr id="83" name="CustomShape 6"/>
          <p:cNvSpPr/>
          <p:nvPr/>
        </p:nvSpPr>
        <p:spPr>
          <a:xfrm>
            <a:off x="307800" y="-2917800"/>
            <a:ext cx="6400080" cy="6400080"/>
          </a:xfrm>
          <a:prstGeom prst="rect">
            <a:avLst/>
          </a:prstGeom>
          <a:noFill/>
          <a:ln>
            <a:noFill/>
          </a:ln>
        </p:spPr>
        <p:style>
          <a:lnRef idx="0"/>
          <a:fillRef idx="0"/>
          <a:effectRef idx="0"/>
          <a:fontRef idx="minor"/>
        </p:style>
      </p:sp>
      <p:sp>
        <p:nvSpPr>
          <p:cNvPr id="84" name="CustomShape 7"/>
          <p:cNvSpPr/>
          <p:nvPr/>
        </p:nvSpPr>
        <p:spPr>
          <a:xfrm>
            <a:off x="460440" y="-2765520"/>
            <a:ext cx="6400080" cy="6400080"/>
          </a:xfrm>
          <a:prstGeom prst="rect">
            <a:avLst/>
          </a:prstGeom>
          <a:noFill/>
          <a:ln>
            <a:noFill/>
          </a:ln>
        </p:spPr>
        <p:style>
          <a:lnRef idx="0"/>
          <a:fillRef idx="0"/>
          <a:effectRef idx="0"/>
          <a:fontRef idx="minor"/>
        </p:style>
      </p:sp>
      <p:pic>
        <p:nvPicPr>
          <p:cNvPr id="85" name="Picture 2" descr=""/>
          <p:cNvPicPr/>
          <p:nvPr/>
        </p:nvPicPr>
        <p:blipFill>
          <a:blip r:embed="rId1"/>
          <a:stretch/>
        </p:blipFill>
        <p:spPr>
          <a:xfrm>
            <a:off x="1234440" y="2081160"/>
            <a:ext cx="5897880" cy="413676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84</TotalTime>
  <Application>LibreOffice/5.1.6.2$Linux_X86_64 LibreOffice_project/10m0$Build-2</Application>
  <Words>828</Words>
  <Paragraphs>80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2017-10-22T05:14:26Z</dcterms:created>
  <dc:creator>Windows User</dc:creator>
  <dc:description/>
  <dc:language>en-US</dc:language>
  <cp:lastModifiedBy/>
  <dcterms:modified xsi:type="dcterms:W3CDTF">2017-10-22T21:28:48Z</dcterms:modified>
  <cp:revision>15</cp:revision>
  <dc:subject/>
  <dc:title>Data 607, Fall 2017 Project 3 - Most Valued Data Science Skills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