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9" r:id="rId3"/>
    <p:sldId id="270" r:id="rId4"/>
    <p:sldId id="258" r:id="rId5"/>
    <p:sldId id="266" r:id="rId6"/>
    <p:sldId id="271" r:id="rId7"/>
    <p:sldId id="293" r:id="rId8"/>
    <p:sldId id="290" r:id="rId9"/>
    <p:sldId id="267" r:id="rId10"/>
    <p:sldId id="291" r:id="rId11"/>
    <p:sldId id="292" r:id="rId12"/>
    <p:sldId id="283" r:id="rId13"/>
    <p:sldId id="284" r:id="rId14"/>
    <p:sldId id="294" r:id="rId15"/>
    <p:sldId id="282" r:id="rId16"/>
    <p:sldId id="29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4085" autoAdjust="0"/>
  </p:normalViewPr>
  <p:slideViewPr>
    <p:cSldViewPr>
      <p:cViewPr>
        <p:scale>
          <a:sx n="70" d="100"/>
          <a:sy n="70" d="100"/>
        </p:scale>
        <p:origin x="-132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microsoft.com/office/2007/relationships/hdphoto" Target="../media/hdphoto3.wdp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78939"/>
            <a:ext cx="80648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/>
              <a:t>БЕЛОРУССКИЙ ГОСУДАРСТВЕННЫЙ УНИВЕРСИТЕТ</a:t>
            </a:r>
            <a:endParaRPr lang="ru-RU" dirty="0"/>
          </a:p>
          <a:p>
            <a:pPr algn="ctr"/>
            <a:r>
              <a:rPr lang="ru-RU" b="1" dirty="0"/>
              <a:t>БИОЛОГИЧЕСКИЙ ФАКУЛЬТЕТ</a:t>
            </a:r>
            <a:endParaRPr lang="ru-RU" dirty="0"/>
          </a:p>
          <a:p>
            <a:pPr algn="ctr"/>
            <a:r>
              <a:rPr lang="ru-RU" b="1" dirty="0"/>
              <a:t>Кафедра </a:t>
            </a:r>
            <a:r>
              <a:rPr lang="ru-RU" b="1" dirty="0" smtClean="0"/>
              <a:t>зоологии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0594" y="3356992"/>
            <a:ext cx="56108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/>
              <a:t>Выпускная работа по</a:t>
            </a:r>
          </a:p>
          <a:p>
            <a:r>
              <a:rPr lang="ru-RU" sz="2000" b="1" dirty="0" smtClean="0"/>
              <a:t>«Основам информационных технологий»</a:t>
            </a:r>
            <a:endParaRPr lang="ru-RU" sz="20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5" y="887155"/>
            <a:ext cx="1786519" cy="17865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bio.bsu.by/zoology/files/zo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7155"/>
            <a:ext cx="1785002" cy="178500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59632" y="2846558"/>
            <a:ext cx="6903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ПРИМЕНЕНИЕ  ИТ  В  МОЛЕКУЛЯРНОЙ  ГЕНЕТИКЕ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9415" y="4365104"/>
            <a:ext cx="3228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/>
              <a:t>Соискатель</a:t>
            </a:r>
            <a:r>
              <a:rPr lang="be-BY" sz="2000" dirty="0" smtClean="0"/>
              <a:t> </a:t>
            </a:r>
            <a:r>
              <a:rPr lang="be-BY" sz="2000" dirty="0"/>
              <a:t>– </a:t>
            </a:r>
            <a:r>
              <a:rPr lang="be-BY" sz="2000" dirty="0" smtClean="0"/>
              <a:t>Беляк О.А.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4853510"/>
            <a:ext cx="6759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 Научный </a:t>
            </a:r>
            <a:r>
              <a:rPr lang="ru-RU" dirty="0"/>
              <a:t>руководитель:</a:t>
            </a:r>
            <a:br>
              <a:rPr lang="ru-RU" dirty="0"/>
            </a:br>
            <a:r>
              <a:rPr lang="ru-RU" dirty="0"/>
              <a:t>доцент </a:t>
            </a:r>
            <a:r>
              <a:rPr lang="ru-RU" dirty="0" smtClean="0"/>
              <a:t>кафедры зоологии, кандидат </a:t>
            </a:r>
            <a:r>
              <a:rPr lang="ru-RU" dirty="0"/>
              <a:t>биологических </a:t>
            </a:r>
            <a:r>
              <a:rPr lang="ru-RU" dirty="0" smtClean="0"/>
              <a:t>наук Н.В. Воронова</a:t>
            </a:r>
            <a:endParaRPr lang="ru-RU" dirty="0">
              <a:solidFill>
                <a:schemeClr val="tx2">
                  <a:shade val="75000"/>
                </a:schemeClr>
              </a:solidFill>
            </a:endParaRPr>
          </a:p>
        </p:txBody>
      </p:sp>
      <p:sp>
        <p:nvSpPr>
          <p:cNvPr id="9" name="Управляющая кнопка: домой 8">
            <a:hlinkClick r:id="" action="ppaction://hlinkshowjump?jump=nextslide" highlightClick="1"/>
          </p:cNvPr>
          <p:cNvSpPr/>
          <p:nvPr/>
        </p:nvSpPr>
        <p:spPr>
          <a:xfrm>
            <a:off x="4283968" y="5944886"/>
            <a:ext cx="792088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5652120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t="37261" r="53587" b="34076"/>
          <a:stretch/>
        </p:blipFill>
        <p:spPr bwMode="auto">
          <a:xfrm>
            <a:off x="539552" y="1484784"/>
            <a:ext cx="5472608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6256" y="204205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Рестрикционные  карты </a:t>
            </a:r>
          </a:p>
          <a:p>
            <a:pPr algn="ctr"/>
            <a:r>
              <a:rPr lang="ru-RU" sz="2400" b="1" dirty="0"/>
              <a:t>нуклеотидных последовательностей </a:t>
            </a:r>
            <a:r>
              <a:rPr lang="en-US" sz="2400" b="1" dirty="0"/>
              <a:t>COI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07233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Aphis craccivora</a:t>
            </a:r>
            <a:r>
              <a:rPr lang="ru-RU" sz="2000" dirty="0"/>
              <a:t>, гаплотип 1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17794" r="2767" b="47331"/>
          <a:stretch/>
        </p:blipFill>
        <p:spPr bwMode="auto">
          <a:xfrm>
            <a:off x="2915816" y="3933056"/>
            <a:ext cx="5859225" cy="223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06238" y="3540565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Aphis craccivora</a:t>
            </a:r>
            <a:r>
              <a:rPr lang="ru-RU" sz="2000" dirty="0"/>
              <a:t>, гаплотип 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60691" y="1138011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</a:t>
            </a:r>
            <a:r>
              <a:rPr lang="en-US" dirty="0" smtClean="0"/>
              <a:t>9</a:t>
            </a:r>
            <a:r>
              <a:rPr lang="ru-RU" dirty="0" smtClean="0"/>
              <a:t> </a:t>
            </a:r>
            <a:r>
              <a:rPr lang="ru-RU" dirty="0"/>
              <a:t>рестриктаз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88224" y="3571343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31</a:t>
            </a:r>
            <a:r>
              <a:rPr lang="ru-RU" dirty="0" smtClean="0"/>
              <a:t> рестриктаз</a:t>
            </a:r>
            <a:r>
              <a:rPr lang="ru-RU" dirty="0"/>
              <a:t>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2918419" y="6237312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5724128" y="624170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4" action="ppaction://hlinksldjump" highlightClick="1"/>
          </p:cNvPr>
          <p:cNvSpPr/>
          <p:nvPr/>
        </p:nvSpPr>
        <p:spPr>
          <a:xfrm>
            <a:off x="4283968" y="6237312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8" t="18150" r="4769" b="56939"/>
          <a:stretch/>
        </p:blipFill>
        <p:spPr bwMode="auto">
          <a:xfrm>
            <a:off x="125184" y="764704"/>
            <a:ext cx="5670952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47864" y="214875"/>
            <a:ext cx="2286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Aphis </a:t>
            </a:r>
            <a:r>
              <a:rPr lang="en-US" sz="2400" b="1" i="1" dirty="0" smtClean="0"/>
              <a:t>gossypii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8" t="18150" r="6169" b="62633"/>
          <a:stretch/>
        </p:blipFill>
        <p:spPr bwMode="auto">
          <a:xfrm>
            <a:off x="125184" y="2636912"/>
            <a:ext cx="5670952" cy="136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583478" y="2798408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гаплотип </a:t>
            </a:r>
            <a:r>
              <a:rPr lang="ru-RU" sz="2000" b="1" dirty="0"/>
              <a:t>2</a:t>
            </a:r>
            <a:r>
              <a:rPr lang="ru-RU" sz="2400" b="1" dirty="0"/>
              <a:t> 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8" t="18150" r="4769" b="56939"/>
          <a:stretch/>
        </p:blipFill>
        <p:spPr bwMode="auto">
          <a:xfrm>
            <a:off x="125184" y="4221088"/>
            <a:ext cx="5670951" cy="1660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583478" y="4509120"/>
            <a:ext cx="164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гаплотип </a:t>
            </a:r>
            <a:r>
              <a:rPr lang="ru-RU" sz="2000" b="1" dirty="0" smtClean="0"/>
              <a:t>3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7354" y="996696"/>
            <a:ext cx="22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г</a:t>
            </a:r>
            <a:r>
              <a:rPr lang="ru-RU" sz="2000" b="1" dirty="0" smtClean="0"/>
              <a:t>аплотипы 1 и 4 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22306" y="1520578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26 рестриктаз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34273" y="3260073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25 </a:t>
            </a:r>
            <a:r>
              <a:rPr lang="ru-RU" dirty="0"/>
              <a:t>рестриктаз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410046" y="5059155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28 </a:t>
            </a:r>
            <a:r>
              <a:rPr lang="ru-RU" dirty="0"/>
              <a:t>рестриктаз </a:t>
            </a:r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rId4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59523"/>
            <a:ext cx="889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ea typeface="Calibri" pitchFamily="34" charset="0"/>
                <a:cs typeface="Times New Roman" pitchFamily="18" charset="0"/>
              </a:rPr>
              <a:t>ПЦР-ПДРФ-ключ  для видовой </a:t>
            </a:r>
            <a:r>
              <a:rPr lang="ru-RU" altLang="ru-RU" sz="2400" b="1" dirty="0" smtClean="0">
                <a:ea typeface="Calibri" pitchFamily="34" charset="0"/>
                <a:cs typeface="Times New Roman" pitchFamily="18" charset="0"/>
              </a:rPr>
              <a:t>идентификации </a:t>
            </a:r>
            <a:r>
              <a:rPr lang="en-US" altLang="ru-RU" sz="2400" b="1" i="1" dirty="0" smtClean="0">
                <a:ea typeface="Calibri" pitchFamily="34" charset="0"/>
                <a:cs typeface="Times New Roman" pitchFamily="18" charset="0"/>
              </a:rPr>
              <a:t>Aphis</a:t>
            </a:r>
            <a:r>
              <a:rPr lang="en-US" altLang="ru-RU" sz="2400" b="1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sz="2400" b="1" i="1" dirty="0" smtClean="0">
                <a:ea typeface="Times New Roman" pitchFamily="18" charset="0"/>
                <a:cs typeface="Arial" pitchFamily="34" charset="0"/>
              </a:rPr>
              <a:t>sp</a:t>
            </a:r>
            <a:r>
              <a:rPr lang="ru-RU" altLang="ru-RU" sz="2400" b="1" i="1" dirty="0">
                <a:ea typeface="Times New Roman" pitchFamily="18" charset="0"/>
                <a:cs typeface="Arial" pitchFamily="34" charset="0"/>
              </a:rPr>
              <a:t>.</a:t>
            </a:r>
            <a:endParaRPr lang="ru-RU" altLang="ru-RU" sz="2400" b="1" dirty="0"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63859"/>
              </p:ext>
            </p:extLst>
          </p:nvPr>
        </p:nvGraphicFramePr>
        <p:xfrm>
          <a:off x="1003818" y="1143196"/>
          <a:ext cx="7560842" cy="401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618"/>
                <a:gridCol w="1198618"/>
                <a:gridCol w="1413419"/>
                <a:gridCol w="1193135"/>
                <a:gridCol w="1278526"/>
                <a:gridCol w="1278526"/>
              </a:tblGrid>
              <a:tr h="29300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Фермент рестрик-ции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Название вида и количество сайтов рестрикции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3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Гаплотипы 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. craccivora</a:t>
                      </a:r>
                      <a:endParaRPr lang="ru-RU" sz="16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Гаплотипы  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ru-RU" sz="1600" b="1" i="1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gossypii</a:t>
                      </a:r>
                      <a:endParaRPr lang="ru-RU" sz="16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3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 и 4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AccI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BfmI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Bse1I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Bsu6I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CviRI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Hin4II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MaeI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MunI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PfeI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SspI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564" y="5346794"/>
            <a:ext cx="8357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Примечание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400" b="1" cap="small" dirty="0"/>
              <a:t>–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«*» обозначены варианты, в случае которых локализация сайтов рестрикции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одного и того же фермента у разных </a:t>
            </a:r>
            <a:r>
              <a:rPr lang="ru-RU" altLang="ru-RU" sz="1400" dirty="0" smtClean="0">
                <a:latin typeface="+mj-lt"/>
                <a:ea typeface="Calibri" pitchFamily="34" charset="0"/>
                <a:cs typeface="Times New Roman" pitchFamily="18" charset="0"/>
              </a:rPr>
              <a:t>гаплотипов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одинакова.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6021288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6025682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4283968" y="6021288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124" y="188640"/>
            <a:ext cx="834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cs typeface="Times New Roman" pitchFamily="18" charset="0"/>
              </a:rPr>
              <a:t>Положения, выносимые на защиту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058" y="1124744"/>
            <a:ext cx="8784121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межвидовой диагностики исследуемых видов </a:t>
            </a:r>
            <a:r>
              <a:rPr lang="en-US" i="1" dirty="0"/>
              <a:t>Aphis</a:t>
            </a:r>
            <a:r>
              <a:rPr lang="ru-RU" i="1" dirty="0"/>
              <a:t> с</a:t>
            </a:r>
            <a:r>
              <a:rPr lang="en-US" i="1" dirty="0" smtClean="0"/>
              <a:t>raccivora</a:t>
            </a:r>
            <a:r>
              <a:rPr lang="ru-RU" i="1" dirty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Aphis</a:t>
            </a:r>
            <a:r>
              <a:rPr lang="ru-RU" i="1" dirty="0"/>
              <a:t> </a:t>
            </a:r>
            <a:r>
              <a:rPr lang="en-US" i="1" dirty="0" smtClean="0"/>
              <a:t>gossypii</a:t>
            </a:r>
            <a:r>
              <a:rPr lang="ru-RU" dirty="0" smtClean="0"/>
              <a:t> </a:t>
            </a:r>
            <a:r>
              <a:rPr lang="ru-RU" dirty="0"/>
              <a:t>можно использовать следующие ферменты рестрикции: </a:t>
            </a:r>
            <a:r>
              <a:rPr lang="en-US" dirty="0"/>
              <a:t>AccI</a:t>
            </a:r>
            <a:r>
              <a:rPr lang="ru-RU" dirty="0"/>
              <a:t>, </a:t>
            </a:r>
            <a:r>
              <a:rPr lang="en-US" dirty="0"/>
              <a:t>AlwI</a:t>
            </a:r>
            <a:r>
              <a:rPr lang="ru-RU" dirty="0"/>
              <a:t>, </a:t>
            </a:r>
            <a:r>
              <a:rPr lang="en-US" dirty="0"/>
              <a:t>BfmI</a:t>
            </a:r>
            <a:r>
              <a:rPr lang="ru-RU" dirty="0"/>
              <a:t>, </a:t>
            </a:r>
            <a:r>
              <a:rPr lang="en-US" dirty="0"/>
              <a:t>Bse</a:t>
            </a:r>
            <a:r>
              <a:rPr lang="ru-RU" dirty="0"/>
              <a:t>1</a:t>
            </a:r>
            <a:r>
              <a:rPr lang="en-US" dirty="0"/>
              <a:t>I</a:t>
            </a:r>
            <a:r>
              <a:rPr lang="ru-RU" dirty="0"/>
              <a:t>, </a:t>
            </a:r>
            <a:r>
              <a:rPr lang="en-US" dirty="0"/>
              <a:t>BseYI</a:t>
            </a:r>
            <a:r>
              <a:rPr lang="ru-RU" dirty="0"/>
              <a:t>, </a:t>
            </a:r>
            <a:r>
              <a:rPr lang="en-US" dirty="0" smtClean="0"/>
              <a:t>Bsu</a:t>
            </a:r>
            <a:r>
              <a:rPr lang="ru-RU" dirty="0" smtClean="0"/>
              <a:t>6</a:t>
            </a:r>
            <a:r>
              <a:rPr lang="en-US" dirty="0"/>
              <a:t>I</a:t>
            </a:r>
            <a:r>
              <a:rPr lang="ru-RU" dirty="0"/>
              <a:t>, </a:t>
            </a:r>
            <a:r>
              <a:rPr lang="en-US" dirty="0" smtClean="0"/>
              <a:t>CviRI</a:t>
            </a:r>
            <a:r>
              <a:rPr lang="ru-RU" dirty="0"/>
              <a:t>, </a:t>
            </a:r>
            <a:r>
              <a:rPr lang="en-US" dirty="0"/>
              <a:t>GsaI</a:t>
            </a:r>
            <a:r>
              <a:rPr lang="ru-RU" dirty="0"/>
              <a:t>, </a:t>
            </a:r>
            <a:r>
              <a:rPr lang="en-US" dirty="0" smtClean="0"/>
              <a:t>Hin </a:t>
            </a:r>
            <a:r>
              <a:rPr lang="ru-RU" dirty="0" smtClean="0"/>
              <a:t>4</a:t>
            </a:r>
            <a:r>
              <a:rPr lang="en-US" dirty="0"/>
              <a:t>II</a:t>
            </a:r>
            <a:r>
              <a:rPr lang="ru-RU" dirty="0"/>
              <a:t>, </a:t>
            </a:r>
            <a:r>
              <a:rPr lang="en-US" dirty="0"/>
              <a:t>Hpy</a:t>
            </a:r>
            <a:r>
              <a:rPr lang="ru-RU" dirty="0"/>
              <a:t>178</a:t>
            </a:r>
            <a:r>
              <a:rPr lang="en-US" dirty="0"/>
              <a:t>III</a:t>
            </a:r>
            <a:r>
              <a:rPr lang="ru-RU" dirty="0"/>
              <a:t>, </a:t>
            </a:r>
            <a:r>
              <a:rPr lang="en-US" dirty="0"/>
              <a:t>MboII</a:t>
            </a:r>
            <a:r>
              <a:rPr lang="ru-RU" dirty="0"/>
              <a:t>, </a:t>
            </a:r>
            <a:r>
              <a:rPr lang="en-US" dirty="0"/>
              <a:t>MnlI</a:t>
            </a:r>
            <a:r>
              <a:rPr lang="ru-RU" dirty="0"/>
              <a:t>, </a:t>
            </a:r>
            <a:r>
              <a:rPr lang="en-US" dirty="0"/>
              <a:t>MunI</a:t>
            </a:r>
            <a:r>
              <a:rPr lang="ru-RU" dirty="0"/>
              <a:t>, </a:t>
            </a:r>
            <a:r>
              <a:rPr lang="en-US" dirty="0"/>
              <a:t>PfeI</a:t>
            </a:r>
            <a:r>
              <a:rPr lang="ru-RU" dirty="0"/>
              <a:t>, </a:t>
            </a:r>
            <a:r>
              <a:rPr lang="en-US" dirty="0"/>
              <a:t>SimI</a:t>
            </a:r>
            <a:r>
              <a:rPr lang="ru-RU" dirty="0"/>
              <a:t>, </a:t>
            </a:r>
            <a:r>
              <a:rPr lang="en-US" dirty="0"/>
              <a:t>SspI</a:t>
            </a:r>
            <a:r>
              <a:rPr lang="ru-RU" dirty="0"/>
              <a:t>, </a:t>
            </a:r>
            <a:r>
              <a:rPr lang="en-US" dirty="0"/>
              <a:t>TaqI </a:t>
            </a:r>
            <a:r>
              <a:rPr lang="ru-RU" dirty="0"/>
              <a:t>и </a:t>
            </a:r>
            <a:r>
              <a:rPr lang="en-US" dirty="0" smtClean="0"/>
              <a:t>XhoII</a:t>
            </a: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различия гаплотипов </a:t>
            </a:r>
            <a:r>
              <a:rPr lang="en-US" i="1" dirty="0"/>
              <a:t>A</a:t>
            </a:r>
            <a:r>
              <a:rPr lang="ru-RU" i="1" dirty="0"/>
              <a:t>.</a:t>
            </a:r>
            <a:r>
              <a:rPr lang="en-US" i="1" dirty="0"/>
              <a:t>craccivora</a:t>
            </a:r>
            <a:r>
              <a:rPr lang="en-US" dirty="0"/>
              <a:t> </a:t>
            </a:r>
            <a:r>
              <a:rPr lang="ru-RU" dirty="0"/>
              <a:t>методом ПЦР-ПДРФ-анализа </a:t>
            </a:r>
            <a:r>
              <a:rPr lang="ru-RU" dirty="0" smtClean="0"/>
              <a:t>следует использовать рестриктазу </a:t>
            </a:r>
            <a:r>
              <a:rPr lang="en-US" dirty="0" smtClean="0"/>
              <a:t>MaeI</a:t>
            </a:r>
            <a:r>
              <a:rPr lang="ru-RU" dirty="0" smtClean="0"/>
              <a:t>. </a:t>
            </a:r>
            <a:r>
              <a:rPr lang="ru-RU" dirty="0"/>
              <a:t>Д</a:t>
            </a:r>
            <a:r>
              <a:rPr lang="ru-RU" dirty="0" smtClean="0"/>
              <a:t>лина образующихся фрагментов составляет 230 и 328 нуклеотидов</a:t>
            </a:r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азличить гаплотипы </a:t>
            </a:r>
            <a:r>
              <a:rPr lang="ru-RU" dirty="0"/>
              <a:t>2, 3 и группу гаплотипов 1 и </a:t>
            </a:r>
            <a:r>
              <a:rPr lang="ru-RU" dirty="0" smtClean="0"/>
              <a:t>4 </a:t>
            </a:r>
            <a:r>
              <a:rPr lang="en-US" i="1" dirty="0" smtClean="0"/>
              <a:t>A</a:t>
            </a:r>
            <a:r>
              <a:rPr lang="ru-RU" i="1" dirty="0" smtClean="0"/>
              <a:t>. </a:t>
            </a:r>
            <a:r>
              <a:rPr lang="en-US" i="1" dirty="0" smtClean="0"/>
              <a:t>gossypii</a:t>
            </a:r>
            <a:r>
              <a:rPr lang="ru-RU" dirty="0" smtClean="0"/>
              <a:t> позволяет рестриктаза AlwI</a:t>
            </a:r>
            <a:r>
              <a:rPr lang="ru-RU" dirty="0"/>
              <a:t>:</a:t>
            </a:r>
            <a:r>
              <a:rPr lang="ru-RU" dirty="0" smtClean="0"/>
              <a:t> сайт </a:t>
            </a:r>
            <a:r>
              <a:rPr lang="ru-RU" dirty="0"/>
              <a:t>узнавания </a:t>
            </a:r>
            <a:r>
              <a:rPr lang="ru-RU" dirty="0" smtClean="0"/>
              <a:t>отсутствует у </a:t>
            </a:r>
            <a:r>
              <a:rPr lang="ru-RU" dirty="0"/>
              <a:t>гаплотипа 2, нуклеотидную последовательность образцов 1 и 4 режет на два фрагмента длиной 50 и 608 нуклеотидов, а гаплотип 3 – на три фрагмента длиной 21, 50 и 587 нуклеотидов</a:t>
            </a:r>
            <a:r>
              <a:rPr lang="ru-RU" dirty="0" smtClean="0"/>
              <a:t>.</a:t>
            </a:r>
          </a:p>
          <a:p>
            <a:pPr marL="457200" indent="-457200">
              <a:buFontTx/>
              <a:buAutoNum type="arabicPeriod"/>
            </a:pPr>
            <a:endParaRPr lang="ru-RU" dirty="0"/>
          </a:p>
          <a:p>
            <a:pPr marL="457200" indent="-457200">
              <a:buFontTx/>
              <a:buAutoNum type="arabicPeriod"/>
            </a:pPr>
            <a:r>
              <a:rPr lang="ru-RU" dirty="0"/>
              <a:t>Проделанная работа доказывает возможность использования метода ПЦР-ПДРФ-анализа для идентификации инвазивных видов тлей фауны Беларуси</a:t>
            </a:r>
          </a:p>
          <a:p>
            <a:pPr marL="457200" indent="-457200">
              <a:buFontTx/>
              <a:buAutoNum type="arabicPeriod"/>
            </a:pPr>
            <a:endParaRPr lang="ru-RU" sz="2000" dirty="0" smtClean="0"/>
          </a:p>
          <a:p>
            <a:pPr marL="457200" indent="-457200">
              <a:buFontTx/>
              <a:buAutoNum type="arabicPeriod"/>
            </a:pPr>
            <a:endParaRPr lang="ru-RU" sz="2000" dirty="0"/>
          </a:p>
          <a:p>
            <a:pPr marL="457200" indent="-457200">
              <a:buFontTx/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endParaRPr lang="ru-RU" sz="2000" dirty="0" smtClean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059" y="5169162"/>
            <a:ext cx="8784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3204" y="548680"/>
            <a:ext cx="4665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cs typeface="Times New Roman" pitchFamily="18" charset="0"/>
              </a:rPr>
              <a:t>Научная новизна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556792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 основе результатов анализа рестрикционных карт подобран соответствующий набор </a:t>
            </a:r>
            <a:r>
              <a:rPr lang="ru-RU" sz="2000" dirty="0" smtClean="0"/>
              <a:t>рестриктаз и сконструирован ПЦР-ПДРФ-ключ </a:t>
            </a:r>
            <a:r>
              <a:rPr lang="ru-RU" sz="2000" dirty="0"/>
              <a:t>для молекулярно-видовой диагностики исследуемых видов тлей, в том числе и для выявленных </a:t>
            </a:r>
            <a:r>
              <a:rPr lang="ru-RU" sz="2000" dirty="0" smtClean="0"/>
              <a:t>гаплотипов.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068960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ПЦР-ПДРФ-ключи </a:t>
            </a:r>
            <a:r>
              <a:rPr lang="ru-RU" sz="2000" dirty="0" smtClean="0"/>
              <a:t>несут </a:t>
            </a:r>
            <a:r>
              <a:rPr lang="ru-RU" sz="2000" dirty="0"/>
              <a:t>информацию о ферментах рестрикции, а также о наличии либо отсутствии сайтов узнавания в нуклеотидных последовательностях конкретного вида исследуемой тли.	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Составление </a:t>
            </a:r>
            <a:r>
              <a:rPr lang="ru-RU" sz="2000" dirty="0"/>
              <a:t>подобного рода ключей является важным этапом в ходе установления видовой принадлежности животного методом ПЦР-ПДРФ-анализа.</a:t>
            </a: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237838"/>
            <a:ext cx="3451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cs typeface="Times New Roman" pitchFamily="18" charset="0"/>
              </a:rPr>
              <a:t>Публикации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24339" r="16138" b="20635"/>
          <a:stretch/>
        </p:blipFill>
        <p:spPr>
          <a:xfrm>
            <a:off x="6948264" y="237838"/>
            <a:ext cx="2159414" cy="31191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2" t="23704" r="16137" b="17672"/>
          <a:stretch/>
        </p:blipFill>
        <p:spPr>
          <a:xfrm>
            <a:off x="35496" y="3429000"/>
            <a:ext cx="2158588" cy="30786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741410"/>
            <a:ext cx="66247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ru-RU" b="1" cap="small" dirty="0" smtClean="0"/>
          </a:p>
          <a:p>
            <a:pPr algn="just"/>
            <a:r>
              <a:rPr lang="ru-RU" sz="1600" dirty="0" smtClean="0"/>
              <a:t>1. Изучение </a:t>
            </a:r>
            <a:r>
              <a:rPr lang="ru-RU" sz="1600" dirty="0"/>
              <a:t>внутривидового полиморфизма </a:t>
            </a:r>
            <a:r>
              <a:rPr lang="en-US" sz="1600" i="1" dirty="0"/>
              <a:t>Aphis gossypii</a:t>
            </a:r>
            <a:r>
              <a:rPr lang="en-US" sz="1600" dirty="0"/>
              <a:t> Glover</a:t>
            </a:r>
            <a:r>
              <a:rPr lang="ru-RU" sz="1600" dirty="0"/>
              <a:t>, 1877 методом </a:t>
            </a:r>
            <a:r>
              <a:rPr lang="ru-RU" sz="1600" dirty="0" smtClean="0"/>
              <a:t>ПЦР-ПДРФ-анализа: материалы </a:t>
            </a:r>
            <a:r>
              <a:rPr lang="en-US" sz="1600" dirty="0" smtClean="0"/>
              <a:t>XII</a:t>
            </a:r>
            <a:r>
              <a:rPr lang="ru-RU" sz="1600" dirty="0" smtClean="0"/>
              <a:t> Междунар. </a:t>
            </a:r>
            <a:r>
              <a:rPr lang="ru-RU" sz="1600" dirty="0"/>
              <a:t>н</a:t>
            </a:r>
            <a:r>
              <a:rPr lang="ru-RU" sz="1600" dirty="0" smtClean="0"/>
              <a:t>ауч. </a:t>
            </a:r>
            <a:r>
              <a:rPr lang="ru-RU" sz="1600" dirty="0"/>
              <a:t>к</a:t>
            </a:r>
            <a:r>
              <a:rPr lang="ru-RU" sz="1600" dirty="0" smtClean="0"/>
              <a:t>онф. «Молодежь в науке </a:t>
            </a:r>
            <a:r>
              <a:rPr lang="ru-RU" sz="1600" b="1" cap="small" dirty="0" smtClean="0"/>
              <a:t>–</a:t>
            </a:r>
            <a:r>
              <a:rPr lang="ru-RU" sz="1600" dirty="0" smtClean="0"/>
              <a:t> 2015», Минск, 1</a:t>
            </a:r>
            <a:r>
              <a:rPr lang="ru-RU" sz="1600" b="1" cap="small" dirty="0"/>
              <a:t>–</a:t>
            </a:r>
            <a:r>
              <a:rPr lang="ru-RU" sz="1600" dirty="0" smtClean="0"/>
              <a:t>4 декабря 2015 г.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8462" y="2086560"/>
            <a:ext cx="6625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2. Разработка </a:t>
            </a:r>
            <a:r>
              <a:rPr lang="ru-RU" sz="1600" dirty="0"/>
              <a:t>ПЦР-ПДРФ-ключей для идентификации тлей </a:t>
            </a:r>
            <a:r>
              <a:rPr lang="en-US" sz="1600" i="1" dirty="0"/>
              <a:t>Aphis pomi </a:t>
            </a:r>
            <a:r>
              <a:rPr lang="en-US" sz="1600" dirty="0"/>
              <a:t>Deg</a:t>
            </a:r>
            <a:r>
              <a:rPr lang="ru-RU" sz="1600" dirty="0"/>
              <a:t>. и </a:t>
            </a:r>
            <a:r>
              <a:rPr lang="en-US" sz="1600" i="1" dirty="0"/>
              <a:t>Aphis spiraecola </a:t>
            </a:r>
            <a:r>
              <a:rPr lang="en-US" sz="1600" dirty="0"/>
              <a:t>Patch </a:t>
            </a:r>
            <a:r>
              <a:rPr lang="ru-RU" sz="1600" dirty="0"/>
              <a:t>в </a:t>
            </a:r>
            <a:r>
              <a:rPr lang="ru-RU" sz="1600" dirty="0" smtClean="0"/>
              <a:t>Беларуси: материалы Междунар. науч.-практич. </a:t>
            </a:r>
            <a:r>
              <a:rPr lang="ru-RU" sz="1600" dirty="0"/>
              <a:t>к</a:t>
            </a:r>
            <a:r>
              <a:rPr lang="ru-RU" sz="1600" dirty="0" smtClean="0"/>
              <a:t>онф. «Х Машеровские чтения», Витебск, 14 октября 2016 г.</a:t>
            </a:r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9259" r="4645" b="11747"/>
          <a:stretch/>
        </p:blipFill>
        <p:spPr>
          <a:xfrm>
            <a:off x="6948040" y="3644505"/>
            <a:ext cx="2154004" cy="29528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6000" y="335699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smtClean="0"/>
              <a:t>3. Молекулярно-видовая </a:t>
            </a:r>
            <a:r>
              <a:rPr lang="ru-RU" sz="1600" dirty="0"/>
              <a:t>диагностика инвазивных видов тлей </a:t>
            </a:r>
            <a:r>
              <a:rPr lang="en-US" sz="1600" i="1" dirty="0"/>
              <a:t>Aphis pomi </a:t>
            </a:r>
            <a:r>
              <a:rPr lang="en-US" sz="1600" dirty="0"/>
              <a:t>Deg</a:t>
            </a:r>
            <a:r>
              <a:rPr lang="ru-RU" sz="1600" dirty="0"/>
              <a:t>., 1773 и </a:t>
            </a:r>
            <a:r>
              <a:rPr lang="en-US" sz="1600" i="1" dirty="0"/>
              <a:t>Aphis spiraecola </a:t>
            </a:r>
            <a:r>
              <a:rPr lang="en-US" sz="1600" dirty="0"/>
              <a:t>Patch</a:t>
            </a:r>
            <a:r>
              <a:rPr lang="ru-RU" sz="1600" dirty="0"/>
              <a:t>, </a:t>
            </a:r>
            <a:r>
              <a:rPr lang="ru-RU" sz="1600" dirty="0" smtClean="0"/>
              <a:t>1914: материалы </a:t>
            </a:r>
            <a:r>
              <a:rPr lang="en-US" sz="1600" dirty="0" smtClean="0"/>
              <a:t>XIII</a:t>
            </a:r>
            <a:r>
              <a:rPr lang="ru-RU" sz="1600" dirty="0" smtClean="0"/>
              <a:t> </a:t>
            </a:r>
            <a:r>
              <a:rPr lang="ru-RU" sz="1600" dirty="0"/>
              <a:t>Междунар. науч. конф. «Молодежь в науке </a:t>
            </a:r>
            <a:r>
              <a:rPr lang="ru-RU" sz="1600" b="1" cap="small" dirty="0"/>
              <a:t>–</a:t>
            </a:r>
            <a:r>
              <a:rPr lang="ru-RU" sz="1600" dirty="0"/>
              <a:t> </a:t>
            </a:r>
            <a:r>
              <a:rPr lang="ru-RU" sz="1600" dirty="0" smtClean="0"/>
              <a:t>201</a:t>
            </a:r>
            <a:r>
              <a:rPr lang="en-US" sz="1600" dirty="0" smtClean="0"/>
              <a:t>6</a:t>
            </a:r>
            <a:r>
              <a:rPr lang="ru-RU" sz="1600" dirty="0" smtClean="0"/>
              <a:t>», </a:t>
            </a:r>
            <a:r>
              <a:rPr lang="ru-RU" sz="1600" dirty="0"/>
              <a:t>Минск, </a:t>
            </a:r>
            <a:r>
              <a:rPr lang="en-US" sz="1600" dirty="0" smtClean="0"/>
              <a:t>22</a:t>
            </a:r>
            <a:r>
              <a:rPr lang="ru-RU" sz="1600" b="1" cap="small" dirty="0" smtClean="0"/>
              <a:t>–</a:t>
            </a:r>
            <a:r>
              <a:rPr lang="en-US" sz="1600" dirty="0" smtClean="0"/>
              <a:t>25</a:t>
            </a:r>
            <a:r>
              <a:rPr lang="ru-RU" sz="1600" dirty="0" smtClean="0"/>
              <a:t> ноября 2016 </a:t>
            </a:r>
            <a:r>
              <a:rPr lang="ru-RU" sz="1600" dirty="0"/>
              <a:t>г.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86000" y="4797152"/>
            <a:ext cx="4518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4. Разработка ПЦР-ПДРФ-ключей для идентификации тлей </a:t>
            </a:r>
            <a:r>
              <a:rPr lang="en-US" sz="1600" dirty="0" smtClean="0"/>
              <a:t>Brachycaudus sp. </a:t>
            </a:r>
            <a:r>
              <a:rPr lang="ru-RU" sz="1600" dirty="0" smtClean="0"/>
              <a:t>в Беларуси: материалы </a:t>
            </a:r>
            <a:r>
              <a:rPr lang="en-US" sz="1600" dirty="0" smtClean="0"/>
              <a:t>IV</a:t>
            </a:r>
            <a:r>
              <a:rPr lang="ru-RU" sz="1600" dirty="0" smtClean="0"/>
              <a:t> Регион. науч.-практич. </a:t>
            </a:r>
            <a:r>
              <a:rPr lang="ru-RU" sz="1600" dirty="0"/>
              <a:t>к</a:t>
            </a:r>
            <a:r>
              <a:rPr lang="ru-RU" sz="1600" dirty="0" smtClean="0"/>
              <a:t>онф. «Природа, человек и экология», Брест, 20 апреля 2017 г.</a:t>
            </a:r>
            <a:endParaRPr lang="ru-RU" sz="1600" dirty="0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</p:cNvPr>
          <p:cNvSpPr/>
          <p:nvPr/>
        </p:nvSpPr>
        <p:spPr>
          <a:xfrm>
            <a:off x="2918419" y="6165304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далее 12">
            <a:hlinkClick r:id="" action="ppaction://hlinkshowjump?jump=nextslide" highlightClick="1"/>
          </p:cNvPr>
          <p:cNvSpPr/>
          <p:nvPr/>
        </p:nvSpPr>
        <p:spPr>
          <a:xfrm>
            <a:off x="5724128" y="6169698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rId8" action="ppaction://hlinksldjump" highlightClick="1"/>
          </p:cNvPr>
          <p:cNvSpPr/>
          <p:nvPr/>
        </p:nvSpPr>
        <p:spPr>
          <a:xfrm>
            <a:off x="4283968" y="6165304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48464" cy="1152128"/>
          </a:xfrm>
        </p:spPr>
        <p:txBody>
          <a:bodyPr/>
          <a:lstStyle/>
          <a:p>
            <a:pPr algn="ctr"/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95" r="1739" b="35933"/>
          <a:stretch/>
        </p:blipFill>
        <p:spPr bwMode="auto">
          <a:xfrm>
            <a:off x="323528" y="1412776"/>
            <a:ext cx="8588588" cy="4608512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4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8419" y="318784"/>
            <a:ext cx="3445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Содержание</a:t>
            </a:r>
            <a:endParaRPr lang="ru-RU" sz="4000" dirty="0"/>
          </a:p>
        </p:txBody>
      </p: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683568" y="1124744"/>
            <a:ext cx="32403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Тема и руководитель</a:t>
            </a:r>
            <a:endParaRPr lang="ru-RU" sz="2000" u="sng" dirty="0"/>
          </a:p>
        </p:txBody>
      </p:sp>
      <p:sp>
        <p:nvSpPr>
          <p:cNvPr id="5" name="Управляющая кнопка: домой 4">
            <a:hlinkClick r:id="" action="ppaction://hlinkshowjump?jump=nextslide" highlightClick="1"/>
          </p:cNvPr>
          <p:cNvSpPr/>
          <p:nvPr/>
        </p:nvSpPr>
        <p:spPr>
          <a:xfrm>
            <a:off x="4283968" y="5944886"/>
            <a:ext cx="792088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652120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412034" y="1484784"/>
            <a:ext cx="286382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Актуальность</a:t>
            </a:r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683568" y="1916832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Поставленные цели и задачи</a:t>
            </a:r>
            <a:endParaRPr lang="ru-RU" sz="2000" u="sng" dirty="0"/>
          </a:p>
        </p:txBody>
      </p:sp>
      <p:sp>
        <p:nvSpPr>
          <p:cNvPr id="10" name="Прямоугольник 9">
            <a:hlinkClick r:id="rId5" action="ppaction://hlinksldjump"/>
          </p:cNvPr>
          <p:cNvSpPr/>
          <p:nvPr/>
        </p:nvSpPr>
        <p:spPr>
          <a:xfrm>
            <a:off x="683568" y="2276872"/>
            <a:ext cx="46085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Объект и предмет исследования</a:t>
            </a:r>
            <a:endParaRPr lang="ru-RU" sz="2000" u="sng" dirty="0"/>
          </a:p>
        </p:txBody>
      </p:sp>
      <p:sp>
        <p:nvSpPr>
          <p:cNvPr id="11" name="Прямоугольник 10">
            <a:hlinkClick r:id="rId6" action="ppaction://hlinksldjump"/>
          </p:cNvPr>
          <p:cNvSpPr/>
          <p:nvPr/>
        </p:nvSpPr>
        <p:spPr>
          <a:xfrm>
            <a:off x="755576" y="2636912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Методика исследования</a:t>
            </a:r>
            <a:endParaRPr lang="ru-RU" sz="2000" u="sng" dirty="0"/>
          </a:p>
        </p:txBody>
      </p:sp>
      <p:sp>
        <p:nvSpPr>
          <p:cNvPr id="12" name="Прямоугольник 11">
            <a:hlinkClick r:id="rId7" action="ppaction://hlinksldjump"/>
          </p:cNvPr>
          <p:cNvSpPr/>
          <p:nvPr/>
        </p:nvSpPr>
        <p:spPr>
          <a:xfrm>
            <a:off x="539552" y="299695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Научная гипотеза</a:t>
            </a:r>
            <a:endParaRPr lang="ru-RU" sz="2000" u="sng" dirty="0"/>
          </a:p>
        </p:txBody>
      </p:sp>
      <p:sp>
        <p:nvSpPr>
          <p:cNvPr id="13" name="Прямоугольник 12">
            <a:hlinkClick r:id="rId8" action="ppaction://hlinksldjump"/>
          </p:cNvPr>
          <p:cNvSpPr/>
          <p:nvPr/>
        </p:nvSpPr>
        <p:spPr>
          <a:xfrm>
            <a:off x="755576" y="3356992"/>
            <a:ext cx="32763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Основные результаты</a:t>
            </a:r>
            <a:endParaRPr lang="ru-RU" sz="2000" u="sng" dirty="0"/>
          </a:p>
        </p:txBody>
      </p:sp>
      <p:sp>
        <p:nvSpPr>
          <p:cNvPr id="14" name="Прямоугольник 13">
            <a:hlinkClick r:id="rId9" action="ppaction://hlinksldjump"/>
          </p:cNvPr>
          <p:cNvSpPr/>
          <p:nvPr/>
        </p:nvSpPr>
        <p:spPr>
          <a:xfrm>
            <a:off x="683568" y="3645024"/>
            <a:ext cx="49685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Положения, выносимые на защиту</a:t>
            </a:r>
            <a:endParaRPr lang="ru-RU" sz="2000" u="sng" dirty="0"/>
          </a:p>
        </p:txBody>
      </p:sp>
      <p:sp>
        <p:nvSpPr>
          <p:cNvPr id="15" name="Прямоугольник 14">
            <a:hlinkClick r:id="rId10" action="ppaction://hlinksldjump"/>
          </p:cNvPr>
          <p:cNvSpPr/>
          <p:nvPr/>
        </p:nvSpPr>
        <p:spPr>
          <a:xfrm>
            <a:off x="467544" y="4005064"/>
            <a:ext cx="32403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Научная новизна</a:t>
            </a:r>
            <a:endParaRPr lang="ru-RU" sz="2000" u="sng" dirty="0"/>
          </a:p>
        </p:txBody>
      </p:sp>
      <p:sp>
        <p:nvSpPr>
          <p:cNvPr id="16" name="Прямоугольник 15">
            <a:hlinkClick r:id="rId11" action="ppaction://hlinksldjump"/>
          </p:cNvPr>
          <p:cNvSpPr/>
          <p:nvPr/>
        </p:nvSpPr>
        <p:spPr>
          <a:xfrm>
            <a:off x="611560" y="4365104"/>
            <a:ext cx="245687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Публикации</a:t>
            </a:r>
            <a:endParaRPr lang="ru-RU" sz="2000" u="sng" dirty="0"/>
          </a:p>
        </p:txBody>
      </p:sp>
      <p:sp>
        <p:nvSpPr>
          <p:cNvPr id="17" name="Прямоугольник 16">
            <a:hlinkClick r:id="rId12" action="ppaction://hlinksldjump"/>
          </p:cNvPr>
          <p:cNvSpPr/>
          <p:nvPr/>
        </p:nvSpPr>
        <p:spPr>
          <a:xfrm>
            <a:off x="539552" y="4653136"/>
            <a:ext cx="36364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Спасибо за внимание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36028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88" y="1700808"/>
            <a:ext cx="9153153" cy="504056"/>
          </a:xfrm>
        </p:spPr>
        <p:txBody>
          <a:bodyPr/>
          <a:lstStyle/>
          <a:p>
            <a:pPr algn="ctr"/>
            <a:r>
              <a:rPr lang="ru-RU" sz="2800" b="1" dirty="0">
                <a:effectLst/>
              </a:rPr>
              <a:t>У</a:t>
            </a:r>
            <a:r>
              <a:rPr lang="ru-RU" sz="2800" b="1" dirty="0" smtClean="0">
                <a:effectLst/>
              </a:rPr>
              <a:t>грозы от </a:t>
            </a:r>
            <a:r>
              <a:rPr lang="ru-RU" sz="2800" b="1" dirty="0">
                <a:effectLst/>
              </a:rPr>
              <a:t>инвазионных </a:t>
            </a:r>
            <a:r>
              <a:rPr lang="ru-RU" sz="2800" b="1" dirty="0" smtClean="0">
                <a:effectLst/>
              </a:rPr>
              <a:t>процессов</a:t>
            </a:r>
            <a:br>
              <a:rPr lang="ru-RU" sz="2800" b="1" dirty="0" smtClean="0">
                <a:effectLst/>
              </a:rPr>
            </a:b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36234"/>
              </p:ext>
            </p:extLst>
          </p:nvPr>
        </p:nvGraphicFramePr>
        <p:xfrm>
          <a:off x="611560" y="1916832"/>
          <a:ext cx="8064897" cy="3032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5669"/>
                <a:gridCol w="3519228"/>
              </a:tblGrid>
              <a:tr h="42128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Экономические угрозы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Экологические угрозы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630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Снижение продуктивности </a:t>
                      </a:r>
                      <a:endParaRPr lang="ru-RU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bg1"/>
                          </a:solidFill>
                          <a:effectLst/>
                        </a:rPr>
                        <a:t>популяций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и экосистем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Снижение биоразнообразия экосистем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79924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Прямой ущерб </a:t>
                      </a:r>
                      <a:r>
                        <a:rPr lang="ru-RU" sz="1600" b="0" dirty="0" smtClean="0">
                          <a:solidFill>
                            <a:schemeClr val="bg1"/>
                          </a:solidFill>
                          <a:effectLst/>
                        </a:rPr>
                        <a:t>предприятиям (энергетика,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рыбное, сельское и лесное хозяйство)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Межвидовая гибридизация и трансгенные переносы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630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Перенос паразитарных и инфекционных заболеваний растений и животных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Подавление или вытеснение аборигенных видов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9052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Угрозы здоровью населения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Трансформация флористических и фаунистических комплексов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47664" y="5085184"/>
            <a:ext cx="5755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Конвенция о биологическом разнообразии </a:t>
            </a:r>
          </a:p>
          <a:p>
            <a:pPr algn="ctr"/>
            <a:r>
              <a:rPr lang="ru-RU" sz="2000" dirty="0"/>
              <a:t> </a:t>
            </a:r>
            <a:r>
              <a:rPr lang="ru-RU" sz="2000" dirty="0" smtClean="0"/>
              <a:t>   (5 июня 1992 г., Рио-де-Жанейро)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20" y="5301208"/>
            <a:ext cx="1439796" cy="143979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15816" y="332656"/>
            <a:ext cx="3796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/>
              <a:t>А</a:t>
            </a:r>
            <a:r>
              <a:rPr lang="ru-RU" sz="4000" b="1" dirty="0" smtClean="0"/>
              <a:t>ктуальность</a:t>
            </a:r>
            <a:endParaRPr lang="ru-RU" sz="4000" b="1" dirty="0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556792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3200" b="1" dirty="0" smtClean="0"/>
              <a:t>Цель</a:t>
            </a:r>
            <a:r>
              <a:rPr lang="ru-RU" sz="3200" b="1" dirty="0"/>
              <a:t>:</a:t>
            </a:r>
            <a:r>
              <a:rPr lang="ru-RU" sz="2400" dirty="0"/>
              <a:t> </a:t>
            </a:r>
            <a:r>
              <a:rPr lang="ru-RU" sz="2400" dirty="0" smtClean="0"/>
              <a:t>изучение </a:t>
            </a:r>
            <a:r>
              <a:rPr lang="ru-RU" sz="2400" dirty="0"/>
              <a:t>возможности применения метода ПЦР-ПДРФ-анализа для видовой идентификации </a:t>
            </a:r>
            <a:r>
              <a:rPr lang="ru-RU" sz="2400" dirty="0" smtClean="0"/>
              <a:t>тлей и установления </a:t>
            </a:r>
            <a:r>
              <a:rPr lang="ru-RU" sz="2400" dirty="0"/>
              <a:t>степени внутривидовой </a:t>
            </a:r>
            <a:r>
              <a:rPr lang="ru-RU" sz="2400" dirty="0" smtClean="0"/>
              <a:t>вариабельности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	</a:t>
            </a:r>
            <a:r>
              <a:rPr lang="ru-RU" sz="3200" b="1" dirty="0" smtClean="0"/>
              <a:t>Задачи</a:t>
            </a:r>
            <a:r>
              <a:rPr lang="ru-RU" sz="3200" b="1" dirty="0"/>
              <a:t>: </a:t>
            </a:r>
            <a:endParaRPr lang="ru-RU" sz="3200" b="1" dirty="0" smtClean="0"/>
          </a:p>
          <a:p>
            <a:endParaRPr lang="ru-RU" sz="2400" dirty="0"/>
          </a:p>
          <a:p>
            <a:pPr lvl="0"/>
            <a:r>
              <a:rPr lang="ru-RU" sz="2400" dirty="0" smtClean="0"/>
              <a:t>1. Статистический анализ нуклеотидных последовательностей исследуемых видов тлей</a:t>
            </a:r>
            <a:endParaRPr lang="ru-RU" sz="2400" dirty="0"/>
          </a:p>
          <a:p>
            <a:pPr lvl="0"/>
            <a:r>
              <a:rPr lang="ru-RU" sz="2400" dirty="0" smtClean="0"/>
              <a:t>2. Построение, обработка и анализ рестрикционных карт</a:t>
            </a:r>
            <a:endParaRPr lang="ru-RU" sz="2400" dirty="0"/>
          </a:p>
          <a:p>
            <a:pPr lvl="0"/>
            <a:r>
              <a:rPr lang="ru-RU" sz="2400" dirty="0" smtClean="0"/>
              <a:t>3. </a:t>
            </a:r>
            <a:r>
              <a:rPr lang="ru-RU" sz="2400" dirty="0"/>
              <a:t>Построение идентификационных </a:t>
            </a:r>
            <a:r>
              <a:rPr lang="ru-RU" sz="2400" dirty="0" smtClean="0"/>
              <a:t>ПЦР-ПДРФ-таблиц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6230" y="476672"/>
            <a:ext cx="8211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Поставленные цели и задачи</a:t>
            </a: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омой 8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684584" y="1208946"/>
            <a:ext cx="89706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Объект </a:t>
            </a:r>
            <a:r>
              <a:rPr lang="en-US" sz="2000" dirty="0" smtClean="0"/>
              <a:t>–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нуклеотидные </a:t>
            </a:r>
            <a:r>
              <a:rPr lang="ru-RU" altLang="ru-RU" sz="2000" b="1" dirty="0">
                <a:latin typeface="+mj-lt"/>
                <a:ea typeface="Times New Roman" pitchFamily="18" charset="0"/>
                <a:cs typeface="Arial" pitchFamily="34" charset="0"/>
              </a:rPr>
              <a:t>последовательности </a:t>
            </a:r>
            <a:endParaRPr lang="ru-RU" altLang="ru-RU" sz="2000" b="1" dirty="0" smtClean="0">
              <a:latin typeface="+mj-lt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latin typeface="+mj-lt"/>
                <a:ea typeface="Times New Roman" pitchFamily="18" charset="0"/>
                <a:cs typeface="Arial" pitchFamily="34" charset="0"/>
              </a:rPr>
              <a:t>инвазивных видов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тлей Республики Беларусь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5591"/>
              </p:ext>
            </p:extLst>
          </p:nvPr>
        </p:nvGraphicFramePr>
        <p:xfrm>
          <a:off x="323528" y="1916832"/>
          <a:ext cx="6696744" cy="3204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3355"/>
                <a:gridCol w="1759053"/>
                <a:gridCol w="3024336"/>
              </a:tblGrid>
              <a:tr h="9858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Инвазивный вид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Растение-хозяин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Родственные европейские виды, </a:t>
                      </a:r>
                      <a:r>
                        <a:rPr lang="ru-RU" sz="1600" b="1" dirty="0" smtClean="0">
                          <a:effectLst/>
                        </a:rPr>
                        <a:t>питающиеся </a:t>
                      </a:r>
                      <a:r>
                        <a:rPr lang="ru-RU" sz="1600" b="1" dirty="0">
                          <a:effectLst/>
                        </a:rPr>
                        <a:t>на </a:t>
                      </a:r>
                      <a:endParaRPr lang="ru-RU" sz="1600" b="1" dirty="0" smtClean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том </a:t>
                      </a:r>
                      <a:r>
                        <a:rPr lang="ru-RU" sz="1600" b="1" dirty="0">
                          <a:effectLst/>
                        </a:rPr>
                        <a:t>же растении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6471">
                <a:tc rowSpan="6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600" i="1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</a:rPr>
                        <a:t>Aphis </a:t>
                      </a:r>
                      <a:r>
                        <a:rPr lang="en-US" sz="1600" b="1" i="1" dirty="0" smtClean="0">
                          <a:effectLst/>
                        </a:rPr>
                        <a:t>craccivora</a:t>
                      </a:r>
                      <a:endParaRPr lang="ru-RU" sz="1600" b="1" i="1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Koch</a:t>
                      </a:r>
                      <a:r>
                        <a:rPr lang="ru-RU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1854</a:t>
                      </a:r>
                      <a:endParaRPr lang="ru-RU" sz="1600" b="1" i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Aloe vera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A. gossypii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</a:rPr>
                        <a:t>Robinia pseudacacia</a:t>
                      </a:r>
                      <a:endParaRPr lang="ru-RU" sz="1600" i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ts val="1800"/>
                        </a:lnSpc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1600" i="1" dirty="0" smtClean="0">
                          <a:effectLst/>
                        </a:rPr>
                        <a:t>fabae</a:t>
                      </a:r>
                      <a:r>
                        <a:rPr lang="en-US" sz="1600" i="1" dirty="0">
                          <a:effectLst/>
                        </a:rPr>
                        <a:t>, A. gossypii, </a:t>
                      </a:r>
                      <a:endParaRPr lang="ru-RU" sz="1600" i="1" dirty="0" smtClean="0">
                        <a:effectLst/>
                      </a:endParaRPr>
                    </a:p>
                    <a:p>
                      <a:pPr marL="0"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</a:t>
                      </a:r>
                      <a:r>
                        <a:rPr lang="en-US" sz="1600" i="1" dirty="0">
                          <a:effectLst/>
                        </a:rPr>
                        <a:t>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64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Citrus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A. fabae, A. gossypii, A.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64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Ficus</a:t>
                      </a:r>
                      <a:r>
                        <a:rPr lang="en-US" sz="1600" i="1" dirty="0">
                          <a:effectLst/>
                        </a:rPr>
                        <a:t>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A. gossypii, A.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Hibiscus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ts val="1800"/>
                        </a:lnSpc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1600" i="1" dirty="0" smtClean="0">
                          <a:effectLst/>
                        </a:rPr>
                        <a:t>fabae</a:t>
                      </a:r>
                      <a:r>
                        <a:rPr lang="en-US" sz="1600" i="1" dirty="0">
                          <a:effectLst/>
                        </a:rPr>
                        <a:t>, A. gossypii, </a:t>
                      </a:r>
                      <a:endParaRPr lang="ru-RU" sz="1600" i="1" dirty="0" smtClean="0">
                        <a:effectLst/>
                      </a:endParaRPr>
                    </a:p>
                    <a:p>
                      <a:pPr marL="0"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</a:t>
                      </a:r>
                      <a:r>
                        <a:rPr lang="en-US" sz="1600" i="1" dirty="0">
                          <a:effectLst/>
                        </a:rPr>
                        <a:t>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Prunus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ts val="1800"/>
                        </a:lnSpc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1600" i="1" dirty="0" smtClean="0">
                          <a:effectLst/>
                        </a:rPr>
                        <a:t>fabae</a:t>
                      </a:r>
                      <a:r>
                        <a:rPr lang="en-US" sz="1600" i="1" dirty="0">
                          <a:effectLst/>
                        </a:rPr>
                        <a:t>, A. gossypii, A. pomi, </a:t>
                      </a:r>
                      <a:endParaRPr lang="en-US" sz="1600" i="1" dirty="0" smtClean="0">
                        <a:effectLst/>
                      </a:endParaRPr>
                    </a:p>
                    <a:p>
                      <a:pPr marL="0"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</a:t>
                      </a:r>
                      <a:r>
                        <a:rPr lang="en-US" sz="1600" i="1" dirty="0">
                          <a:effectLst/>
                        </a:rPr>
                        <a:t>. </a:t>
                      </a:r>
                      <a:r>
                        <a:rPr lang="en-US" sz="1600" i="1" dirty="0" smtClean="0">
                          <a:effectLst/>
                        </a:rPr>
                        <a:t>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35481"/>
            <a:ext cx="167172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1662311" cy="21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87624" y="5235767"/>
            <a:ext cx="55627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ea typeface="Times New Roman" pitchFamily="18" charset="0"/>
                <a:cs typeface="Arial" pitchFamily="34" charset="0"/>
              </a:rPr>
              <a:t>Предмет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altLang="ru-RU" sz="2000" b="1" dirty="0" smtClean="0">
                <a:ea typeface="Times New Roman" pitchFamily="18" charset="0"/>
                <a:cs typeface="Arial" pitchFamily="34" charset="0"/>
              </a:rPr>
              <a:t>генетическая вариабельность,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cs typeface="Arial" pitchFamily="34" charset="0"/>
              </a:rPr>
              <a:t> </a:t>
            </a:r>
            <a:r>
              <a:rPr lang="ru-RU" altLang="ru-RU" sz="2000" b="1" dirty="0" smtClean="0">
                <a:cs typeface="Arial" pitchFamily="34" charset="0"/>
              </a:rPr>
              <a:t>         видовая идентификация</a:t>
            </a:r>
            <a:endParaRPr lang="ru-RU" altLang="ru-RU" sz="2000" b="1" dirty="0"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769" y="332656"/>
            <a:ext cx="8597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Объект и предмет исследования</a:t>
            </a:r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2918419" y="6021288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5724128" y="6025682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4" action="ppaction://hlinksldjump" highlightClick="1"/>
          </p:cNvPr>
          <p:cNvSpPr/>
          <p:nvPr/>
        </p:nvSpPr>
        <p:spPr>
          <a:xfrm>
            <a:off x="4283968" y="6021288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711" y="2204864"/>
            <a:ext cx="8892480" cy="914400"/>
          </a:xfrm>
        </p:spPr>
        <p:txBody>
          <a:bodyPr/>
          <a:lstStyle/>
          <a:p>
            <a:pPr algn="ctr"/>
            <a:r>
              <a:rPr lang="ru-RU" sz="4000" b="1" dirty="0" smtClean="0"/>
              <a:t>Методика исследования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dirty="0" smtClean="0">
                <a:effectLst/>
              </a:rPr>
              <a:t/>
            </a:r>
            <a:br>
              <a:rPr lang="ru-RU" sz="3200" dirty="0" smtClean="0">
                <a:effectLst/>
              </a:rPr>
            </a:br>
            <a:r>
              <a:rPr lang="ru-RU" sz="5400" dirty="0" smtClean="0">
                <a:effectLst/>
              </a:rPr>
              <a:t/>
            </a:r>
            <a:br>
              <a:rPr lang="ru-RU" sz="5400" dirty="0" smtClean="0">
                <a:effectLst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32" y="2060848"/>
            <a:ext cx="8964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smtClean="0"/>
              <a:t>1.  Выравнивание последовательностей</a:t>
            </a:r>
          </a:p>
          <a:p>
            <a:pPr indent="457200"/>
            <a:r>
              <a:rPr lang="ru-RU" sz="2000" dirty="0" smtClean="0"/>
              <a:t>(с использованием </a:t>
            </a:r>
            <a:r>
              <a:rPr lang="ru-RU" sz="2000" dirty="0"/>
              <a:t>алгоритма </a:t>
            </a:r>
            <a:r>
              <a:rPr lang="en-GB" sz="2000" dirty="0" smtClean="0"/>
              <a:t>Muscle</a:t>
            </a:r>
            <a:r>
              <a:rPr lang="ru-RU" sz="2000" dirty="0" smtClean="0"/>
              <a:t>)</a:t>
            </a:r>
          </a:p>
          <a:p>
            <a:pPr indent="457200"/>
            <a:r>
              <a:rPr lang="ru-RU" sz="2000" dirty="0" smtClean="0"/>
              <a:t>2. Выявление внутривидового полиморфизма</a:t>
            </a:r>
            <a:r>
              <a:rPr lang="en-US" sz="2000" dirty="0" smtClean="0"/>
              <a:t> </a:t>
            </a:r>
          </a:p>
          <a:p>
            <a:pPr indent="457200"/>
            <a:r>
              <a:rPr lang="ru-RU" sz="2000" dirty="0" smtClean="0"/>
              <a:t>(в </a:t>
            </a:r>
            <a:r>
              <a:rPr lang="ru-RU" sz="2000" dirty="0"/>
              <a:t>программе </a:t>
            </a:r>
            <a:r>
              <a:rPr lang="en-GB" sz="2000" dirty="0" smtClean="0"/>
              <a:t>MEGA</a:t>
            </a:r>
            <a:r>
              <a:rPr lang="en-US" sz="2000" dirty="0" smtClean="0"/>
              <a:t>7</a:t>
            </a:r>
            <a:r>
              <a:rPr lang="ru-RU" sz="2000" dirty="0" smtClean="0"/>
              <a:t>)</a:t>
            </a:r>
          </a:p>
          <a:p>
            <a:pPr indent="457200"/>
            <a:r>
              <a:rPr lang="ru-RU" sz="2000" dirty="0" smtClean="0"/>
              <a:t>3. Построение  графических </a:t>
            </a:r>
            <a:r>
              <a:rPr lang="en-US" sz="2000" dirty="0" smtClean="0"/>
              <a:t> </a:t>
            </a:r>
            <a:r>
              <a:rPr lang="ru-RU" sz="2000" dirty="0" smtClean="0"/>
              <a:t>рестрикционных </a:t>
            </a:r>
            <a:r>
              <a:rPr lang="ru-RU" sz="2000" dirty="0"/>
              <a:t>карт </a:t>
            </a:r>
            <a:endParaRPr lang="en-US" sz="2000" dirty="0"/>
          </a:p>
          <a:p>
            <a:pPr indent="457200"/>
            <a:r>
              <a:rPr lang="ru-RU" sz="2000" dirty="0" smtClean="0"/>
              <a:t>(</a:t>
            </a:r>
            <a:r>
              <a:rPr lang="ru-RU" sz="2000" dirty="0"/>
              <a:t>в программе </a:t>
            </a:r>
            <a:r>
              <a:rPr lang="en-US" sz="2000" dirty="0" smtClean="0"/>
              <a:t>Codon Code </a:t>
            </a:r>
            <a:r>
              <a:rPr lang="en-US" sz="2000" dirty="0"/>
              <a:t>Aligner</a:t>
            </a:r>
            <a:r>
              <a:rPr lang="ru-RU" sz="2000" dirty="0"/>
              <a:t> 4.2.7</a:t>
            </a:r>
            <a:r>
              <a:rPr lang="ru-RU" sz="2000" dirty="0" smtClean="0"/>
              <a:t>.)</a:t>
            </a:r>
          </a:p>
          <a:p>
            <a:pPr indent="457200"/>
            <a:endParaRPr lang="ru-RU" sz="2400" dirty="0"/>
          </a:p>
          <a:p>
            <a:pPr indent="457200"/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40775"/>
            <a:ext cx="2352521" cy="235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3373"/>
            <a:ext cx="5472608" cy="15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4" y="1411535"/>
            <a:ext cx="7077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 smtClean="0"/>
              <a:t>Анализ нуклеотидных последовательностей:</a:t>
            </a:r>
            <a:endParaRPr lang="ru-RU" sz="2400" dirty="0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2918419" y="6021288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5724128" y="6025682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4" action="ppaction://hlinksldjump" highlightClick="1"/>
          </p:cNvPr>
          <p:cNvSpPr/>
          <p:nvPr/>
        </p:nvSpPr>
        <p:spPr>
          <a:xfrm>
            <a:off x="4283968" y="6021288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590" y="-5680"/>
            <a:ext cx="8460940" cy="914400"/>
          </a:xfrm>
        </p:spPr>
        <p:txBody>
          <a:bodyPr/>
          <a:lstStyle/>
          <a:p>
            <a:pPr algn="ctr"/>
            <a:r>
              <a:rPr lang="ru-RU" sz="4000" b="1" dirty="0" smtClean="0"/>
              <a:t>ПЦР-ПДРФ-анализ</a:t>
            </a:r>
            <a:endParaRPr lang="ru-RU" sz="4000" b="1" dirty="0"/>
          </a:p>
        </p:txBody>
      </p:sp>
      <p:grpSp>
        <p:nvGrpSpPr>
          <p:cNvPr id="3" name="Группа 37"/>
          <p:cNvGrpSpPr/>
          <p:nvPr/>
        </p:nvGrpSpPr>
        <p:grpSpPr>
          <a:xfrm>
            <a:off x="2071670" y="980728"/>
            <a:ext cx="5114079" cy="5049852"/>
            <a:chOff x="2367884" y="1096616"/>
            <a:chExt cx="5114079" cy="4876847"/>
          </a:xfrm>
          <a:effectLst/>
        </p:grpSpPr>
        <p:sp>
          <p:nvSpPr>
            <p:cNvPr id="4" name="Стрелка вниз 3"/>
            <p:cNvSpPr/>
            <p:nvPr/>
          </p:nvSpPr>
          <p:spPr>
            <a:xfrm rot="10800000" flipV="1">
              <a:off x="4655371" y="5269079"/>
              <a:ext cx="517806" cy="252323"/>
            </a:xfrm>
            <a:prstGeom prst="downArrow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Стрелка вниз 4"/>
            <p:cNvSpPr/>
            <p:nvPr/>
          </p:nvSpPr>
          <p:spPr>
            <a:xfrm>
              <a:off x="4655371" y="4504127"/>
              <a:ext cx="517806" cy="252219"/>
            </a:xfrm>
            <a:prstGeom prst="downArrow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7884" y="1096616"/>
              <a:ext cx="5000660" cy="35667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>
                  <a:solidFill>
                    <a:schemeClr val="bg1"/>
                  </a:solidFill>
                  <a:ea typeface="Cambria Math" pitchFamily="18" charset="0"/>
                  <a:cs typeface="Times New Roman" pitchFamily="18" charset="0"/>
                </a:rPr>
                <a:t>Выделение ДНК  из единичных особей</a:t>
              </a:r>
              <a:endParaRPr lang="ru-RU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8144" y="1861567"/>
              <a:ext cx="5000660" cy="38640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/>
                  </a:solidFill>
                  <a:ea typeface="Cambria Math" pitchFamily="18" charset="0"/>
                  <a:cs typeface="Times New Roman" pitchFamily="18" charset="0"/>
                </a:rPr>
                <a:t>Полимеразная цепная реакция            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1563" y="5616784"/>
              <a:ext cx="5000400" cy="356679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b="1" dirty="0" smtClean="0">
                  <a:solidFill>
                    <a:schemeClr val="bg1"/>
                  </a:solidFill>
                  <a:ea typeface="Cambria Math" pitchFamily="18" charset="0"/>
                  <a:cs typeface="Times New Roman" pitchFamily="18" charset="0"/>
                </a:rPr>
                <a:t>Обработка полученных результатов </a:t>
              </a:r>
            </a:p>
          </p:txBody>
        </p:sp>
        <p:sp>
          <p:nvSpPr>
            <p:cNvPr id="10" name="Стрелка вниз 9"/>
            <p:cNvSpPr/>
            <p:nvPr/>
          </p:nvSpPr>
          <p:spPr>
            <a:xfrm>
              <a:off x="4647733" y="1513862"/>
              <a:ext cx="500066" cy="245204"/>
            </a:xfrm>
            <a:prstGeom prst="downArrow">
              <a:avLst/>
            </a:prstGeom>
            <a:solidFill>
              <a:srgbClr val="00B050">
                <a:alpha val="69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82712" y="4869160"/>
            <a:ext cx="4237679" cy="369332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Электрофорез в агарозном  геле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57373"/>
              </p:ext>
            </p:extLst>
          </p:nvPr>
        </p:nvGraphicFramePr>
        <p:xfrm>
          <a:off x="357899" y="2348880"/>
          <a:ext cx="8428202" cy="129771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66394"/>
                <a:gridCol w="6461808"/>
              </a:tblGrid>
              <a:tr h="33295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/>
                        <a:t>ПРАЙМЕРЫ, ИСПОЛЬЗОВАННЫЕ ДЛЯ ПОЛУЧЕНИЯ ФРАГМЕНТА </a:t>
                      </a:r>
                      <a:r>
                        <a:rPr lang="en-US" sz="1400" b="1" dirty="0" smtClean="0"/>
                        <a:t>COI</a:t>
                      </a:r>
                      <a:endParaRPr lang="ru-RU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9D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2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Название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9D2E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/>
                        <a:t>Последовательность, 5'–3'</a:t>
                      </a:r>
                      <a:endParaRPr lang="ru-RU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9D2E5">
                        <a:alpha val="80000"/>
                      </a:srgbClr>
                    </a:solidFill>
                  </a:tcPr>
                </a:tc>
              </a:tr>
              <a:tr h="271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LepR</a:t>
                      </a:r>
                      <a:endParaRPr lang="ru-RU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ATTCAACCAATCATAAAGATATTGG</a:t>
                      </a:r>
                    </a:p>
                  </a:txBody>
                  <a:tcPr marL="68580" marR="68580" marT="0" marB="0" anchor="ctr"/>
                </a:tc>
              </a:tr>
              <a:tr h="360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LepF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/>
                        <a:t>TAAACTTCTGGATGTCCAAAAAATCA</a:t>
                      </a:r>
                      <a:endParaRPr lang="ru-RU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11864" y="4077072"/>
            <a:ext cx="6147370" cy="369332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Обработка </a:t>
            </a:r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ПЦР-продукта</a:t>
            </a:r>
            <a:r>
              <a:rPr lang="en-US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ДНК </a:t>
            </a:r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рестриктазой</a:t>
            </a:r>
          </a:p>
        </p:txBody>
      </p:sp>
      <p:sp>
        <p:nvSpPr>
          <p:cNvPr id="13" name="Стрелка вниз 12"/>
          <p:cNvSpPr/>
          <p:nvPr/>
        </p:nvSpPr>
        <p:spPr>
          <a:xfrm>
            <a:off x="4359157" y="3717032"/>
            <a:ext cx="517806" cy="261166"/>
          </a:xfrm>
          <a:prstGeom prst="downArrow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Управляющая кнопка: назад 16">
            <a:hlinkClick r:id="" action="ppaction://hlinkshowjump?jump=previousslide" highlightClick="1"/>
          </p:cNvPr>
          <p:cNvSpPr/>
          <p:nvPr/>
        </p:nvSpPr>
        <p:spPr>
          <a:xfrm>
            <a:off x="2918419" y="6165304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далее 17">
            <a:hlinkClick r:id="" action="ppaction://hlinkshowjump?jump=nextslide" highlightClick="1"/>
          </p:cNvPr>
          <p:cNvSpPr/>
          <p:nvPr/>
        </p:nvSpPr>
        <p:spPr>
          <a:xfrm>
            <a:off x="5724128" y="6169698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омой 18">
            <a:hlinkClick r:id="rId2" action="ppaction://hlinksldjump" highlightClick="1"/>
          </p:cNvPr>
          <p:cNvSpPr/>
          <p:nvPr/>
        </p:nvSpPr>
        <p:spPr>
          <a:xfrm>
            <a:off x="4283968" y="6165304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620688"/>
            <a:ext cx="4836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Научная гипотеза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9550" y="1700808"/>
            <a:ext cx="84249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Критерием </a:t>
            </a:r>
            <a:r>
              <a:rPr lang="ru-RU" sz="2000" dirty="0"/>
              <a:t>полиморфизма </a:t>
            </a:r>
            <a:r>
              <a:rPr lang="ru-RU" sz="2000" dirty="0" smtClean="0"/>
              <a:t>ДНК служит </a:t>
            </a:r>
            <a:r>
              <a:rPr lang="ru-RU" sz="2000" dirty="0"/>
              <a:t>изменение в характере </a:t>
            </a:r>
            <a:r>
              <a:rPr lang="ru-RU" sz="2000" dirty="0" smtClean="0"/>
              <a:t>расположения </a:t>
            </a:r>
            <a:r>
              <a:rPr lang="ru-RU" sz="2000" dirty="0"/>
              <a:t>фрагментов, образованных в результате расщепления ферментом рестрикции. Обнаруживаемый полиморфизм, как по рестрикционным фрагментам, так и по последовательностям нуклеотидов, представлен тесно сцепленными (гаплоидными) наборами мутаций ­– гаплотипам. В нуклеотидных последовательностях разных гаплотипов локализация сайта узнавания для одной и той же рестриктазы может отличаться, что связано с наличием однонуклеотидной замены. Анализируя длину рестрикционных фрагментов ДНК при использовании определенного фермента, можно определить наличие полиморфизма по конкретному сайту узнавания.</a:t>
            </a:r>
          </a:p>
          <a:p>
            <a:endParaRPr lang="ru-RU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899" y="421286"/>
            <a:ext cx="878497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dirty="0" smtClean="0"/>
              <a:t>Проанализировано </a:t>
            </a:r>
            <a:r>
              <a:rPr lang="ru-RU" b="1" u="sng" dirty="0" smtClean="0"/>
              <a:t>907</a:t>
            </a:r>
            <a:r>
              <a:rPr lang="ru-RU" dirty="0" smtClean="0"/>
              <a:t> последовательностей гена </a:t>
            </a:r>
            <a:r>
              <a:rPr lang="en-US" dirty="0" smtClean="0"/>
              <a:t>COI</a:t>
            </a:r>
            <a:r>
              <a:rPr lang="ru-RU" dirty="0" smtClean="0"/>
              <a:t>: 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pPr lvl="0" fontAlgn="base"/>
            <a:endParaRPr lang="ru-RU" dirty="0" smtClean="0"/>
          </a:p>
          <a:p>
            <a:pPr lvl="0" fontAlgn="base"/>
            <a:endParaRPr lang="ru-RU" dirty="0" smtClean="0"/>
          </a:p>
          <a:p>
            <a:pPr lvl="0" fontAlgn="base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07704" y="56818"/>
            <a:ext cx="5894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Основные результаты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2303"/>
              </p:ext>
            </p:extLst>
          </p:nvPr>
        </p:nvGraphicFramePr>
        <p:xfrm>
          <a:off x="1273019" y="1220641"/>
          <a:ext cx="6624736" cy="112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9202"/>
                <a:gridCol w="3145534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Вид исследуемой тли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Количество нуклеотидных последовательностей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76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effectLst/>
                        </a:rPr>
                        <a:t>Аphis craccivora</a:t>
                      </a:r>
                      <a:endParaRPr lang="ru-RU" sz="1600" b="0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291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76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effectLst/>
                        </a:rPr>
                        <a:t>Aphis gossypii</a:t>
                      </a:r>
                      <a:endParaRPr lang="ru-RU" sz="1600" b="0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616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2577" y="2551837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Выявленные гаплотипы </a:t>
            </a:r>
            <a:r>
              <a:rPr lang="ru-RU" altLang="ru-RU" b="1" i="1" dirty="0" smtClean="0">
                <a:ea typeface="Calibri" pitchFamily="34" charset="0"/>
                <a:cs typeface="Times New Roman" pitchFamily="18" charset="0"/>
              </a:rPr>
              <a:t>Aphis</a:t>
            </a:r>
            <a:r>
              <a:rPr lang="ru-RU" altLang="ru-RU" b="1" i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b="1" i="1" dirty="0" smtClean="0">
                <a:ea typeface="Calibri" pitchFamily="34" charset="0"/>
                <a:cs typeface="Times New Roman" pitchFamily="18" charset="0"/>
              </a:rPr>
              <a:t>craccivora</a:t>
            </a:r>
            <a:r>
              <a:rPr lang="ru-RU" altLang="ru-RU" b="1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в мировой фауне</a:t>
            </a:r>
            <a:endParaRPr lang="ru-RU" altLang="ru-RU" b="1" dirty="0"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95126"/>
              </p:ext>
            </p:extLst>
          </p:nvPr>
        </p:nvGraphicFramePr>
        <p:xfrm>
          <a:off x="1331640" y="2941002"/>
          <a:ext cx="6639949" cy="783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771"/>
                <a:gridCol w="4926178"/>
              </a:tblGrid>
              <a:tr h="228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№ гаплотипа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Нуклеотидные замены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9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 [</a:t>
                      </a:r>
                      <a:r>
                        <a:rPr lang="en-US" sz="1600" dirty="0">
                          <a:effectLst/>
                        </a:rPr>
                        <a:t>HM</a:t>
                      </a:r>
                      <a:r>
                        <a:rPr lang="ru-RU" sz="1600" dirty="0">
                          <a:effectLst/>
                        </a:rPr>
                        <a:t>062944.1]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Референсный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 [</a:t>
                      </a:r>
                      <a:r>
                        <a:rPr lang="en-US" sz="1600" dirty="0">
                          <a:effectLst/>
                        </a:rPr>
                        <a:t>KJ</a:t>
                      </a:r>
                      <a:r>
                        <a:rPr lang="ru-RU" sz="1600" dirty="0">
                          <a:effectLst/>
                        </a:rPr>
                        <a:t>814962.1]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428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ru-RU" sz="1600" dirty="0">
                          <a:effectLst/>
                        </a:rPr>
                        <a:t>→С, 556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→С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331640" y="4053049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Выявленные гаплотипы </a:t>
            </a:r>
            <a:r>
              <a:rPr lang="ru-RU" altLang="ru-RU" b="1" i="1" dirty="0">
                <a:ea typeface="Calibri" pitchFamily="34" charset="0"/>
                <a:cs typeface="Times New Roman" pitchFamily="18" charset="0"/>
              </a:rPr>
              <a:t>Aphis </a:t>
            </a:r>
            <a:r>
              <a:rPr lang="en-US" altLang="ru-RU" b="1" i="1" dirty="0">
                <a:ea typeface="Calibri" pitchFamily="34" charset="0"/>
                <a:cs typeface="Times New Roman" pitchFamily="18" charset="0"/>
              </a:rPr>
              <a:t>gossypii</a:t>
            </a: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 в мировой фауне</a:t>
            </a:r>
            <a:endParaRPr lang="ru-RU" altLang="ru-RU" b="1" dirty="0"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5872"/>
              </p:ext>
            </p:extLst>
          </p:nvPr>
        </p:nvGraphicFramePr>
        <p:xfrm>
          <a:off x="782240" y="4443770"/>
          <a:ext cx="7776864" cy="150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7227"/>
                <a:gridCol w="5789637"/>
              </a:tblGrid>
              <a:tr h="222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№ гаплотипа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Нуклеотидные замены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 [</a:t>
                      </a:r>
                      <a:r>
                        <a:rPr lang="en-US" sz="1600">
                          <a:effectLst/>
                        </a:rPr>
                        <a:t>KR</a:t>
                      </a:r>
                      <a:r>
                        <a:rPr lang="ru-RU" sz="1600">
                          <a:effectLst/>
                        </a:rPr>
                        <a:t>044070.1]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Референсный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2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[</a:t>
                      </a:r>
                      <a:r>
                        <a:rPr lang="en-US" sz="1600">
                          <a:effectLst/>
                        </a:rPr>
                        <a:t>KJ</a:t>
                      </a:r>
                      <a:r>
                        <a:rPr lang="ru-RU" sz="1600">
                          <a:effectLst/>
                        </a:rPr>
                        <a:t>195650.1]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43Т→С, 217А→G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5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 [</a:t>
                      </a:r>
                      <a:r>
                        <a:rPr lang="en-US" sz="1600" dirty="0">
                          <a:effectLst/>
                        </a:rPr>
                        <a:t>KR</a:t>
                      </a:r>
                      <a:r>
                        <a:rPr lang="ru-RU" sz="1600" dirty="0">
                          <a:effectLst/>
                        </a:rPr>
                        <a:t>856186.1]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31А→С, 32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ru-RU" sz="1600" dirty="0">
                          <a:effectLst/>
                        </a:rPr>
                        <a:t>, 34Т→С, 35А→С, 39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r>
                        <a:rPr lang="ru-RU" sz="1600" dirty="0">
                          <a:effectLst/>
                        </a:rPr>
                        <a:t>, 50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, 62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ru-RU" sz="1600" dirty="0">
                          <a:effectLst/>
                        </a:rPr>
                        <a:t>,                                                                                                                                                      89Т→С, 93Т→С, 99А→С, 569А→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29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 </a:t>
                      </a:r>
                      <a:r>
                        <a:rPr lang="ru-RU" sz="1600">
                          <a:effectLst/>
                        </a:rPr>
                        <a:t>[</a:t>
                      </a:r>
                      <a:r>
                        <a:rPr lang="en-US" sz="1600">
                          <a:effectLst/>
                        </a:rPr>
                        <a:t>AB</a:t>
                      </a:r>
                      <a:r>
                        <a:rPr lang="ru-RU" sz="1600">
                          <a:effectLst/>
                        </a:rPr>
                        <a:t>506731.1]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268А→G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2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4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3218</TotalTime>
  <Words>832</Words>
  <Application>Microsoft Office PowerPoint</Application>
  <PresentationFormat>Экран (4:3)</PresentationFormat>
  <Paragraphs>240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Базовая</vt:lpstr>
      <vt:lpstr>Презентация PowerPoint</vt:lpstr>
      <vt:lpstr>Презентация PowerPoint</vt:lpstr>
      <vt:lpstr>Угрозы от инвазионных процессов </vt:lpstr>
      <vt:lpstr>Презентация PowerPoint</vt:lpstr>
      <vt:lpstr>Презентация PowerPoint</vt:lpstr>
      <vt:lpstr>Методика исследования   </vt:lpstr>
      <vt:lpstr>ПЦР-ПДРФ-анализ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инвазивных видов тлей</dc:title>
  <dc:creator>Малая</dc:creator>
  <cp:lastModifiedBy>Малая</cp:lastModifiedBy>
  <cp:revision>283</cp:revision>
  <dcterms:created xsi:type="dcterms:W3CDTF">2015-09-14T20:45:16Z</dcterms:created>
  <dcterms:modified xsi:type="dcterms:W3CDTF">2017-12-04T16:05:55Z</dcterms:modified>
</cp:coreProperties>
</file>