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63" r:id="rId4"/>
    <p:sldId id="264" r:id="rId5"/>
    <p:sldId id="265" r:id="rId6"/>
    <p:sldId id="261" r:id="rId7"/>
    <p:sldId id="266" r:id="rId8"/>
    <p:sldId id="267" r:id="rId9"/>
    <p:sldId id="269" r:id="rId10"/>
    <p:sldId id="270" r:id="rId11"/>
    <p:sldId id="272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1ED28-7136-45C4-8BAA-0441BE6D167C}" v="3777" dt="2021-02-18T21:47:58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Φωτεινό στυ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Σκούρο στυλ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Μεσαίο στυλ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Σκούρο στυλ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3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8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4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8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2/18/2021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694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6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8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19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74" r:id="rId7"/>
    <p:sldLayoutId id="2147483673" r:id="rId8"/>
    <p:sldLayoutId id="2147483672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40E1A1B-ACD7-42AA-B57A-8B5BA20E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31" r="2" b="2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003" y="771174"/>
            <a:ext cx="5274860" cy="3066706"/>
          </a:xfrm>
        </p:spPr>
        <p:txBody>
          <a:bodyPr anchor="b">
            <a:normAutofit/>
          </a:bodyPr>
          <a:lstStyle/>
          <a:p>
            <a:r>
              <a:rPr lang="el-GR" sz="4700" b="1">
                <a:ea typeface="+mj-lt"/>
                <a:cs typeface="+mj-lt"/>
              </a:rPr>
              <a:t>ΕΞΑΜΗΝΙΑΙΕΣ ΕΡΓΑΣΙΕΣ</a:t>
            </a:r>
            <a:endParaRPr lang="en-US" sz="470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589" y="4111050"/>
            <a:ext cx="4866847" cy="1576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l-GR" sz="1500" b="1">
                <a:ea typeface="+mn-lt"/>
                <a:cs typeface="+mn-lt"/>
              </a:rPr>
              <a:t>Μάθημα: Μικροεπεξεργαστές</a:t>
            </a:r>
          </a:p>
          <a:p>
            <a:pPr>
              <a:lnSpc>
                <a:spcPct val="120000"/>
              </a:lnSpc>
            </a:pPr>
            <a:r>
              <a:rPr lang="el-GR" sz="1500" b="1">
                <a:ea typeface="+mn-lt"/>
                <a:cs typeface="+mn-lt"/>
              </a:rPr>
              <a:t>Ονοματεπώνυμο: Όλγα Βασιλείου</a:t>
            </a:r>
            <a:endParaRPr lang="el-GR" sz="150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l-GR" sz="1500" b="1">
                <a:ea typeface="+mn-lt"/>
                <a:cs typeface="+mn-lt"/>
              </a:rPr>
              <a:t>Πανεπιστήμιο Θεσσαλίας, 2020-2021</a:t>
            </a:r>
            <a:endParaRPr lang="el-GR" sz="150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5592" y="-5272"/>
            <a:ext cx="4962760" cy="1214199"/>
          </a:xfrm>
        </p:spPr>
        <p:txBody>
          <a:bodyPr anchor="b">
            <a:normAutofit/>
          </a:bodyPr>
          <a:lstStyle/>
          <a:p>
            <a:r>
              <a:rPr lang="el-GR" dirty="0" err="1">
                <a:solidFill>
                  <a:schemeClr val="tx1"/>
                </a:solidFill>
                <a:ea typeface="Meiryo"/>
              </a:rPr>
              <a:t>Main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1917" y="1208928"/>
            <a:ext cx="6854246" cy="53922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Meiryo"/>
              </a:rPr>
              <a:t>Skip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rjmp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if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PINB0=1 (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if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switch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is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pressed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l-GR" sz="1600" dirty="0">
                <a:solidFill>
                  <a:schemeClr val="tx1"/>
                </a:solidFill>
                <a:ea typeface="Meiryo"/>
              </a:rPr>
              <a:t>PC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jmp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to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check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if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PINB1 of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switch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is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pressed</a:t>
            </a:r>
            <a:endParaRPr lang="el-GR" sz="1600" dirty="0">
              <a:solidFill>
                <a:schemeClr val="tx1"/>
              </a:solidFill>
              <a:ea typeface="Meiryo"/>
            </a:endParaRPr>
          </a:p>
          <a:p>
            <a:pPr>
              <a:lnSpc>
                <a:spcPct val="150000"/>
              </a:lnSpc>
            </a:pPr>
            <a:r>
              <a:rPr lang="el-GR" sz="1600" dirty="0">
                <a:solidFill>
                  <a:schemeClr val="tx1"/>
                </a:solidFill>
                <a:ea typeface="Meiryo"/>
              </a:rPr>
              <a:t>R16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contains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high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byte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of OCR1A</a:t>
            </a:r>
          </a:p>
          <a:p>
            <a:pPr>
              <a:lnSpc>
                <a:spcPct val="150000"/>
              </a:lnSpc>
            </a:pPr>
            <a:r>
              <a:rPr lang="el-GR" sz="1600" dirty="0">
                <a:solidFill>
                  <a:schemeClr val="tx1"/>
                </a:solidFill>
                <a:ea typeface="Meiryo"/>
              </a:rPr>
              <a:t>R17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contains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low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byte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of OCR1A</a:t>
            </a: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Meiryo"/>
              </a:rPr>
              <a:t>Compare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high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bytes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(OCR1AH and HIGH(MAX))</a:t>
            </a: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Meiryo"/>
              </a:rPr>
              <a:t>Compare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low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bytes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(OCR1AL and LOW(MAX))</a:t>
            </a: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Meiryo"/>
              </a:rPr>
              <a:t>If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we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have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max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duty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cycle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,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branch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to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scan1</a:t>
            </a: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Meiryo"/>
              </a:rPr>
              <a:t>Load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0x64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to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R18 and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add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step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to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 R16-R17</a:t>
            </a: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Meiryo"/>
              </a:rPr>
              <a:t>Store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R17 in 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high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byte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of OCR1A</a:t>
            </a: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Meiryo"/>
              </a:rPr>
              <a:t>Store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R16 in 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low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byte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of OCR1A</a:t>
            </a: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Meiryo"/>
              </a:rPr>
              <a:t>Jump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to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move</a:t>
            </a:r>
            <a:r>
              <a:rPr lang="el-GR" sz="1600" dirty="0">
                <a:solidFill>
                  <a:schemeClr val="tx1"/>
                </a:solidFill>
                <a:ea typeface="Meiryo"/>
              </a:rPr>
              <a:t> the </a:t>
            </a:r>
            <a:r>
              <a:rPr lang="el-GR" sz="1600" dirty="0" err="1">
                <a:solidFill>
                  <a:schemeClr val="tx1"/>
                </a:solidFill>
                <a:ea typeface="Meiryo"/>
              </a:rPr>
              <a:t>servo</a:t>
            </a:r>
            <a:endParaRPr lang="el-GR" sz="1600">
              <a:solidFill>
                <a:schemeClr val="tx1"/>
              </a:solidFill>
              <a:ea typeface="Meiryo"/>
            </a:endParaRPr>
          </a:p>
          <a:p>
            <a:pPr>
              <a:lnSpc>
                <a:spcPct val="120000"/>
              </a:lnSpc>
            </a:pPr>
            <a:endParaRPr lang="el-GR" sz="1300" b="1" dirty="0">
              <a:solidFill>
                <a:schemeClr val="tx1"/>
              </a:solidFill>
              <a:ea typeface="Meiryo"/>
            </a:endParaRPr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40E1A1B-ACD7-42AA-B57A-8B5BA20E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8" r="16593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Freeform: Shape 3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C9547-8CA5-45F1-95FF-E5929A9EAD3C}"/>
              </a:ext>
            </a:extLst>
          </p:cNvPr>
          <p:cNvSpPr txBox="1"/>
          <p:nvPr/>
        </p:nvSpPr>
        <p:spPr>
          <a:xfrm>
            <a:off x="871268" y="856892"/>
            <a:ext cx="3275161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scan0:</a:t>
            </a:r>
          </a:p>
          <a:p>
            <a:endParaRPr lang="el-GR" sz="2000" b="1" dirty="0">
              <a:solidFill>
                <a:schemeClr val="bg1"/>
              </a:solidFill>
              <a:ea typeface="Meiryo"/>
            </a:endParaRP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SBIS PINB, 0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RJMP scan1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LDI R16, OCR1AH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LDI R17, OCR1AL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CPI R16, HIGH(MAX)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CPI R17, LOW(MAX)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BREQ scan1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LDI R18, STEP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ADD R16, R18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LDI R18, 0X00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ADD R17, R18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STS OCR1AH, R17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STS OCR1AL, R16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RJMP </a:t>
            </a:r>
            <a:r>
              <a:rPr lang="el-GR" sz="2000" b="1" dirty="0" err="1">
                <a:solidFill>
                  <a:schemeClr val="bg1"/>
                </a:solidFill>
                <a:ea typeface="Meiryo"/>
              </a:rPr>
              <a:t>move</a:t>
            </a:r>
            <a:endParaRPr lang="el-GR" sz="2000" b="1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5144395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1275" y="863870"/>
            <a:ext cx="6667340" cy="661433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Skip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rjmp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if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PINB1=1 (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if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switch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is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pressed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PC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jmp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to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check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if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PINB0 of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switch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is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pressed</a:t>
            </a:r>
            <a:endParaRPr lang="el-GR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R16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contains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high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byte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of OCR1A</a:t>
            </a: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R17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contains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low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byte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of OCR1A</a:t>
            </a:r>
            <a:endParaRPr lang="en-US" sz="16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Compare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high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bytes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(OCR1AH and HIGH(MIN))</a:t>
            </a: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Compare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low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bytes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(OCR1AL and LOW(MIN))</a:t>
            </a: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If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we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have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max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duty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cycle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branch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to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scan0</a:t>
            </a: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Load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0x64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to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R18 and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substract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step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from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R16-R17</a:t>
            </a:r>
            <a:endParaRPr lang="en-US" sz="16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Store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R17 in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high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byte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of OCR1A</a:t>
            </a:r>
            <a:endParaRPr lang="en-US" sz="16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Store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R16 in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low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byte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of OCR1A</a:t>
            </a:r>
            <a:endParaRPr lang="en-US" sz="16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Jump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to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move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the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servo</a:t>
            </a:r>
            <a:endParaRPr lang="el-GR" sz="1600" dirty="0" err="1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el-GR" sz="16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l-GR" sz="1600" dirty="0">
              <a:solidFill>
                <a:schemeClr val="tx1"/>
              </a:solidFill>
              <a:ea typeface="Meiryo"/>
            </a:endParaRPr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40E1A1B-ACD7-42AA-B57A-8B5BA20E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8" r="16593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Freeform: Shape 3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C9547-8CA5-45F1-95FF-E5929A9EAD3C}"/>
              </a:ext>
            </a:extLst>
          </p:cNvPr>
          <p:cNvSpPr txBox="1"/>
          <p:nvPr/>
        </p:nvSpPr>
        <p:spPr>
          <a:xfrm>
            <a:off x="871268" y="856892"/>
            <a:ext cx="3275161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scan1:</a:t>
            </a:r>
          </a:p>
          <a:p>
            <a:endParaRPr lang="el-GR" sz="2000" b="1" dirty="0">
              <a:solidFill>
                <a:schemeClr val="bg1"/>
              </a:solidFill>
              <a:ea typeface="Meiryo"/>
            </a:endParaRP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SBIS PINB, 1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RJMP scan0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LDI R16, OCR1AH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LDI R17, OCR1AL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CPI R16, HIGH(MIN)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CPI R17, LOW(MIN)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BREQ scan0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LDI R18, STEP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SUB R16, R18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LDI R18, 0X00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SUB R17, R18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STS OCR1AH, R17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STS OCR1AL, R16</a:t>
            </a:r>
          </a:p>
          <a:p>
            <a:r>
              <a:rPr lang="el-GR" sz="2000" b="1" dirty="0">
                <a:solidFill>
                  <a:schemeClr val="bg1"/>
                </a:solidFill>
                <a:ea typeface="Meiryo"/>
              </a:rPr>
              <a:t>RJMP </a:t>
            </a:r>
            <a:r>
              <a:rPr lang="el-GR" sz="2000" b="1" dirty="0" err="1">
                <a:solidFill>
                  <a:schemeClr val="bg1"/>
                </a:solidFill>
                <a:ea typeface="Meiryo"/>
              </a:rPr>
              <a:t>move</a:t>
            </a:r>
            <a:endParaRPr lang="el-GR" sz="2000" b="1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5103943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3275" y="389416"/>
            <a:ext cx="5704057" cy="62836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sz="1600" dirty="0" err="1">
                <a:ea typeface="+mn-lt"/>
                <a:cs typeface="+mn-lt"/>
              </a:rPr>
              <a:t>Time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delay</a:t>
            </a:r>
            <a:r>
              <a:rPr lang="el-GR" sz="1600" dirty="0">
                <a:ea typeface="+mn-lt"/>
                <a:cs typeface="+mn-lt"/>
              </a:rPr>
              <a:t> in </a:t>
            </a:r>
            <a:r>
              <a:rPr lang="el-GR" sz="1600" dirty="0" err="1">
                <a:ea typeface="+mn-lt"/>
                <a:cs typeface="+mn-lt"/>
              </a:rPr>
              <a:t>order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ot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move</a:t>
            </a:r>
            <a:r>
              <a:rPr lang="el-GR" sz="1600" dirty="0">
                <a:ea typeface="+mn-lt"/>
                <a:cs typeface="+mn-lt"/>
              </a:rPr>
              <a:t> the </a:t>
            </a:r>
            <a:r>
              <a:rPr lang="el-GR" sz="1600" dirty="0" err="1">
                <a:ea typeface="+mn-lt"/>
                <a:cs typeface="+mn-lt"/>
              </a:rPr>
              <a:t>servo</a:t>
            </a:r>
            <a:r>
              <a:rPr lang="el-GR" sz="1600" dirty="0">
                <a:ea typeface="+mn-lt"/>
                <a:cs typeface="+mn-lt"/>
              </a:rPr>
              <a:t>:</a:t>
            </a:r>
          </a:p>
          <a:p>
            <a:r>
              <a:rPr lang="el-GR" sz="1600" dirty="0" err="1">
                <a:ea typeface="Meiryo"/>
              </a:rPr>
              <a:t>Total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delay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time</a:t>
            </a:r>
            <a:r>
              <a:rPr lang="el-GR" sz="1600" dirty="0">
                <a:ea typeface="Meiryo"/>
              </a:rPr>
              <a:t>=DL1*DL2=100*1ms=100ms</a:t>
            </a:r>
          </a:p>
          <a:p>
            <a:r>
              <a:rPr lang="el-GR" sz="1600" dirty="0">
                <a:ea typeface="Meiryo"/>
              </a:rPr>
              <a:t>DL2=250(</a:t>
            </a:r>
            <a:r>
              <a:rPr lang="el-GR" sz="1600" dirty="0" err="1">
                <a:ea typeface="Meiryo"/>
              </a:rPr>
              <a:t>hex</a:t>
            </a:r>
            <a:r>
              <a:rPr lang="el-GR" sz="1600" dirty="0">
                <a:ea typeface="Meiryo"/>
              </a:rPr>
              <a:t>)=1(</a:t>
            </a:r>
            <a:r>
              <a:rPr lang="el-GR" sz="1600" dirty="0" err="1">
                <a:ea typeface="Meiryo"/>
              </a:rPr>
              <a:t>decimal</a:t>
            </a:r>
            <a:r>
              <a:rPr lang="el-GR" sz="1600" dirty="0">
                <a:ea typeface="Meiryo"/>
              </a:rPr>
              <a:t>) </a:t>
            </a:r>
            <a:r>
              <a:rPr lang="el-GR" sz="1600" dirty="0" err="1">
                <a:ea typeface="Meiryo"/>
              </a:rPr>
              <a:t>so</a:t>
            </a:r>
            <a:r>
              <a:rPr lang="el-GR" sz="1600" dirty="0">
                <a:ea typeface="Meiryo"/>
              </a:rPr>
              <a:t> DL2=1ms</a:t>
            </a:r>
          </a:p>
          <a:p>
            <a:endParaRPr lang="el-GR" sz="1600" dirty="0">
              <a:ea typeface="Meiryo"/>
            </a:endParaRPr>
          </a:p>
          <a:p>
            <a:r>
              <a:rPr lang="el-GR" sz="1600" dirty="0">
                <a:ea typeface="Meiryo"/>
              </a:rPr>
              <a:t>1 </a:t>
            </a:r>
            <a:r>
              <a:rPr lang="el-GR" sz="1600" dirty="0" err="1">
                <a:ea typeface="Meiryo"/>
              </a:rPr>
              <a:t>clock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cycle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wait</a:t>
            </a:r>
            <a:endParaRPr lang="el-GR" sz="1600" dirty="0">
              <a:ea typeface="Meiryo"/>
            </a:endParaRPr>
          </a:p>
          <a:p>
            <a:r>
              <a:rPr lang="el-GR" sz="1600" dirty="0">
                <a:ea typeface="Meiryo"/>
              </a:rPr>
              <a:t>1 </a:t>
            </a:r>
            <a:r>
              <a:rPr lang="el-GR" sz="1600" dirty="0" err="1">
                <a:ea typeface="Meiryo"/>
              </a:rPr>
              <a:t>clock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cycle</a:t>
            </a:r>
            <a:r>
              <a:rPr lang="el-GR" sz="1600" dirty="0">
                <a:ea typeface="Meiryo"/>
              </a:rPr>
              <a:t> (DL2-=1)</a:t>
            </a:r>
          </a:p>
          <a:p>
            <a:r>
              <a:rPr lang="el-GR" sz="1600" dirty="0">
                <a:ea typeface="Meiryo"/>
              </a:rPr>
              <a:t>2 </a:t>
            </a:r>
            <a:r>
              <a:rPr lang="el-GR" sz="1600" dirty="0" err="1">
                <a:ea typeface="Meiryo"/>
              </a:rPr>
              <a:t>clock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cycles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if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true</a:t>
            </a:r>
            <a:r>
              <a:rPr lang="el-GR" sz="1600" dirty="0">
                <a:ea typeface="Meiryo"/>
              </a:rPr>
              <a:t>, 1 </a:t>
            </a:r>
            <a:r>
              <a:rPr lang="el-GR" sz="1600" dirty="0" err="1">
                <a:ea typeface="Meiryo"/>
              </a:rPr>
              <a:t>c.c</a:t>
            </a:r>
            <a:r>
              <a:rPr lang="el-GR" sz="1600" dirty="0">
                <a:ea typeface="Meiryo"/>
              </a:rPr>
              <a:t>. </a:t>
            </a:r>
            <a:r>
              <a:rPr lang="el-GR" sz="1600" dirty="0" err="1">
                <a:ea typeface="Meiryo"/>
              </a:rPr>
              <a:t>if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false</a:t>
            </a:r>
            <a:endParaRPr lang="el-GR" sz="1600" dirty="0">
              <a:ea typeface="Meiryo"/>
            </a:endParaRPr>
          </a:p>
          <a:p>
            <a:r>
              <a:rPr lang="el-GR" sz="1600" dirty="0" err="1">
                <a:ea typeface="Meiryo"/>
              </a:rPr>
              <a:t>Repeat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until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counter</a:t>
            </a:r>
            <a:r>
              <a:rPr lang="el-GR" sz="1600" dirty="0">
                <a:ea typeface="Meiryo"/>
              </a:rPr>
              <a:t> DL2=0</a:t>
            </a:r>
          </a:p>
          <a:p>
            <a:endParaRPr lang="el-GR" sz="1600" dirty="0">
              <a:ea typeface="Meiryo"/>
            </a:endParaRPr>
          </a:p>
          <a:p>
            <a:r>
              <a:rPr lang="el-GR" sz="1600" dirty="0">
                <a:ea typeface="Meiryo"/>
              </a:rPr>
              <a:t>1 </a:t>
            </a:r>
            <a:r>
              <a:rPr lang="el-GR" sz="1600" dirty="0" err="1">
                <a:ea typeface="Meiryo"/>
              </a:rPr>
              <a:t>c.c</a:t>
            </a:r>
            <a:r>
              <a:rPr lang="el-GR" sz="1600" dirty="0">
                <a:ea typeface="Meiryo"/>
              </a:rPr>
              <a:t> (DL1-=1)</a:t>
            </a:r>
          </a:p>
          <a:p>
            <a:r>
              <a:rPr lang="el-GR" sz="1600" dirty="0">
                <a:ea typeface="Meiryo"/>
              </a:rPr>
              <a:t>2 </a:t>
            </a:r>
            <a:r>
              <a:rPr lang="el-GR" sz="1600" dirty="0" err="1">
                <a:ea typeface="Meiryo"/>
              </a:rPr>
              <a:t>c.c</a:t>
            </a:r>
            <a:r>
              <a:rPr lang="el-GR" sz="1600" dirty="0">
                <a:ea typeface="Meiryo"/>
              </a:rPr>
              <a:t>. </a:t>
            </a:r>
            <a:r>
              <a:rPr lang="el-GR" sz="1600" dirty="0" err="1">
                <a:ea typeface="Meiryo"/>
              </a:rPr>
              <a:t>if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true</a:t>
            </a:r>
            <a:r>
              <a:rPr lang="el-GR" sz="1600" dirty="0">
                <a:ea typeface="Meiryo"/>
              </a:rPr>
              <a:t>, 1 </a:t>
            </a:r>
            <a:r>
              <a:rPr lang="el-GR" sz="1600" dirty="0" err="1">
                <a:ea typeface="Meiryo"/>
              </a:rPr>
              <a:t>c.c</a:t>
            </a:r>
            <a:r>
              <a:rPr lang="el-GR" sz="1600" dirty="0">
                <a:ea typeface="Meiryo"/>
              </a:rPr>
              <a:t>. </a:t>
            </a:r>
            <a:r>
              <a:rPr lang="el-GR" sz="1600" dirty="0" err="1">
                <a:ea typeface="Meiryo"/>
              </a:rPr>
              <a:t>if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false</a:t>
            </a:r>
            <a:endParaRPr lang="el-GR" sz="1600" dirty="0">
              <a:ea typeface="Meiryo"/>
            </a:endParaRPr>
          </a:p>
          <a:p>
            <a:r>
              <a:rPr lang="el-GR" sz="1600" dirty="0" err="1">
                <a:ea typeface="Meiryo"/>
              </a:rPr>
              <a:t>Repeat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until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counter</a:t>
            </a:r>
            <a:r>
              <a:rPr lang="el-GR" sz="1600" dirty="0">
                <a:ea typeface="Meiryo"/>
              </a:rPr>
              <a:t> DL1=0</a:t>
            </a:r>
          </a:p>
          <a:p>
            <a:endParaRPr lang="el-GR" sz="1600" dirty="0">
              <a:ea typeface="Meiryo"/>
            </a:endParaRPr>
          </a:p>
          <a:p>
            <a:r>
              <a:rPr lang="el-GR" sz="1600" dirty="0" err="1">
                <a:ea typeface="Meiryo"/>
              </a:rPr>
              <a:t>Jump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back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to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beginning</a:t>
            </a:r>
            <a:r>
              <a:rPr lang="el-GR" sz="1600" dirty="0">
                <a:ea typeface="Meiryo"/>
              </a:rPr>
              <a:t> of </a:t>
            </a:r>
            <a:r>
              <a:rPr lang="el-GR" sz="1600" dirty="0" err="1">
                <a:ea typeface="Meiryo"/>
              </a:rPr>
              <a:t>main</a:t>
            </a:r>
            <a:r>
              <a:rPr lang="el-GR" sz="1600" dirty="0">
                <a:ea typeface="Meiryo"/>
              </a:rPr>
              <a:t> </a:t>
            </a:r>
            <a:r>
              <a:rPr lang="el-GR" sz="1600" dirty="0" err="1">
                <a:ea typeface="Meiryo"/>
              </a:rPr>
              <a:t>loop</a:t>
            </a:r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3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40E1A1B-ACD7-42AA-B57A-8B5BA20E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8" r="16593"/>
          <a:stretch/>
        </p:blipFill>
        <p:spPr>
          <a:xfrm>
            <a:off x="152" y="-589462"/>
            <a:ext cx="6096947" cy="8036933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C9547-8CA5-45F1-95FF-E5929A9EAD3C}"/>
              </a:ext>
            </a:extLst>
          </p:cNvPr>
          <p:cNvSpPr txBox="1"/>
          <p:nvPr/>
        </p:nvSpPr>
        <p:spPr>
          <a:xfrm>
            <a:off x="1043796" y="914401"/>
            <a:ext cx="4799160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000" b="1" dirty="0" err="1">
                <a:solidFill>
                  <a:schemeClr val="bg1"/>
                </a:solidFill>
                <a:ea typeface="+mn-lt"/>
                <a:cs typeface="+mn-lt"/>
              </a:rPr>
              <a:t>move</a:t>
            </a:r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l-GR" sz="2000" dirty="0">
              <a:ea typeface="+mn-lt"/>
              <a:cs typeface="+mn-lt"/>
            </a:endParaRP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LDI DL1, 100</a:t>
            </a:r>
            <a:endParaRPr lang="en-US" dirty="0">
              <a:solidFill>
                <a:schemeClr val="bg1"/>
              </a:solidFill>
            </a:endParaRPr>
          </a:p>
          <a:p>
            <a:endParaRPr lang="el-GR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delay1:</a:t>
            </a: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LDI DL2, 250</a:t>
            </a:r>
          </a:p>
          <a:p>
            <a:endParaRPr lang="el-GR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delay2:</a:t>
            </a: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NOP</a:t>
            </a: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DEC DL2</a:t>
            </a: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BRNE delay2</a:t>
            </a:r>
          </a:p>
          <a:p>
            <a:endParaRPr lang="el-GR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DEC DL1</a:t>
            </a: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BRNE delay1</a:t>
            </a:r>
          </a:p>
          <a:p>
            <a:endParaRPr lang="el-GR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l-GR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RJMP </a:t>
            </a:r>
            <a:r>
              <a:rPr lang="el-GR" sz="2000" b="1" dirty="0" err="1">
                <a:solidFill>
                  <a:schemeClr val="bg1"/>
                </a:solidFill>
                <a:ea typeface="+mn-lt"/>
                <a:cs typeface="+mn-lt"/>
              </a:rPr>
              <a:t>main</a:t>
            </a:r>
            <a:endParaRPr lang="el-GR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455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40E1A1B-ACD7-42AA-B57A-8B5BA20E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40" b="13111"/>
          <a:stretch/>
        </p:blipFill>
        <p:spPr>
          <a:xfrm>
            <a:off x="28775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791" y="138570"/>
            <a:ext cx="5589677" cy="1085471"/>
          </a:xfrm>
        </p:spPr>
        <p:txBody>
          <a:bodyPr>
            <a:normAutofit/>
          </a:bodyPr>
          <a:lstStyle/>
          <a:p>
            <a:r>
              <a:rPr lang="el-GR" sz="5000" dirty="0">
                <a:solidFill>
                  <a:schemeClr val="bg1"/>
                </a:solidFill>
                <a:ea typeface="Meiryo"/>
              </a:rPr>
              <a:t>Βιβλιογραφία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230" y="1123399"/>
            <a:ext cx="10491028" cy="57365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Per.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Christensson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Pipeline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Definition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TechTerms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Sharpened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Productions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 2006 </a:t>
            </a:r>
            <a:endParaRPr lang="el-GR">
              <a:solidFill>
                <a:schemeClr val="bg1"/>
              </a:solidFill>
              <a:ea typeface="Meiryo"/>
            </a:endParaRP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Αριστείδης Ευθυμίου, 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Αρχιτεκτονική Υπολογιστών,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Τμήμα Μηχανικών Ηλεκτρονικών Υπολογιστών και Πληροφορικής, Πανεπιστήμιο Ιωαννίνων, 2014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Δημήτριος Β. </a:t>
            </a:r>
            <a:r>
              <a:rPr lang="en-GB" sz="1600" dirty="0" err="1">
                <a:solidFill>
                  <a:schemeClr val="bg1"/>
                </a:solidFill>
                <a:ea typeface="+mn-lt"/>
                <a:cs typeface="+mn-lt"/>
              </a:rPr>
              <a:t>Νικολός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GB" sz="1600" i="1" dirty="0" err="1">
                <a:solidFill>
                  <a:schemeClr val="bg1"/>
                </a:solidFill>
                <a:ea typeface="+mn-lt"/>
                <a:cs typeface="+mn-lt"/>
              </a:rPr>
              <a:t>Αρχιτεκτονική</a:t>
            </a:r>
            <a:r>
              <a:rPr lang="en-GB" sz="1600" i="1" dirty="0">
                <a:solidFill>
                  <a:schemeClr val="bg1"/>
                </a:solidFill>
                <a:ea typeface="+mn-lt"/>
                <a:cs typeface="+mn-lt"/>
              </a:rPr>
              <a:t> Υπ</a:t>
            </a:r>
            <a:r>
              <a:rPr lang="en-GB" sz="1600" i="1" dirty="0" err="1">
                <a:solidFill>
                  <a:schemeClr val="bg1"/>
                </a:solidFill>
                <a:ea typeface="+mn-lt"/>
                <a:cs typeface="+mn-lt"/>
              </a:rPr>
              <a:t>ολογιστών</a:t>
            </a:r>
            <a:r>
              <a:rPr lang="en-GB" sz="1600" i="1" dirty="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GB" sz="1600" dirty="0" err="1">
                <a:solidFill>
                  <a:schemeClr val="bg1"/>
                </a:solidFill>
                <a:ea typeface="+mn-lt"/>
                <a:cs typeface="+mn-lt"/>
              </a:rPr>
              <a:t>Εκδόσεις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 Β. </a:t>
            </a:r>
            <a:r>
              <a:rPr lang="en-GB" sz="1600" dirty="0" err="1">
                <a:solidFill>
                  <a:schemeClr val="bg1"/>
                </a:solidFill>
                <a:ea typeface="+mn-lt"/>
                <a:cs typeface="+mn-lt"/>
              </a:rPr>
              <a:t>Γκιούρδ</a:t>
            </a: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ας, 2008</a:t>
            </a:r>
            <a:endParaRPr lang="el-GR" sz="16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Sarah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L.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Harris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David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Money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Harris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Digital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Design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and Computer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Architecture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: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Arm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Edition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 Εκδόσεις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Morgan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Kaufmann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 2016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Nishant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Kumar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Ekta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Aggrawal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General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Purpose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Six-Stage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Pipelined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Processor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International Journal of Scientific &amp;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Engineering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Research, 2013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Robert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D.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Christ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Robert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L.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Wernli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The ROV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Manual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(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Second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Edition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 2014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Pulse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Width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Modulation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in AVR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Microcontroller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JavaTpoint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 2011-2018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AVR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Microcontrollers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ScienceProg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2006-2020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Controlling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a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Hobby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Servo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using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an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Arduino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PHD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Robotics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NewbieHack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 2020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Atmel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Corporation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ATmega328P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Datasheet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San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Jose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 USA, 2015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Grant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M.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Hill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Ph.D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., 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AVR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Control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Transfer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– AVR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Looping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California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State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University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 USA, 2009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M.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Ali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Mazidi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S.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Naimi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Se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r>
              <a:rPr lang="el-GR" sz="1600" err="1">
                <a:solidFill>
                  <a:schemeClr val="bg1"/>
                </a:solidFill>
                <a:ea typeface="+mn-lt"/>
                <a:cs typeface="+mn-lt"/>
              </a:rPr>
              <a:t>Naimi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Τhe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AVR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MicrocontroIIer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and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Embedded</a:t>
            </a:r>
            <a:r>
              <a:rPr lang="el-GR" sz="1600" i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i="1" err="1">
                <a:solidFill>
                  <a:schemeClr val="bg1"/>
                </a:solidFill>
                <a:ea typeface="+mn-lt"/>
                <a:cs typeface="+mn-lt"/>
              </a:rPr>
              <a:t>System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, 2011</a:t>
            </a:r>
          </a:p>
          <a:p>
            <a:pPr marL="285750" indent="-285750">
              <a:lnSpc>
                <a:spcPct val="100000"/>
              </a:lnSpc>
              <a:buFont typeface="Arial" panose="020B0503020204020204" pitchFamily="34" charset="0"/>
              <a:buChar char="•"/>
            </a:pPr>
            <a:endParaRPr lang="el-GR" sz="1600" b="1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48689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40E1A1B-ACD7-42AA-B57A-8B5BA20E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40" b="13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71650"/>
            <a:ext cx="4731739" cy="1026916"/>
          </a:xfrm>
        </p:spPr>
        <p:txBody>
          <a:bodyPr>
            <a:normAutofit fontScale="90000"/>
          </a:bodyPr>
          <a:lstStyle/>
          <a:p>
            <a:r>
              <a:rPr lang="el-GR" sz="5000" dirty="0">
                <a:solidFill>
                  <a:schemeClr val="bg1"/>
                </a:solidFill>
                <a:ea typeface="+mj-lt"/>
                <a:cs typeface="+mj-lt"/>
              </a:rPr>
              <a:t>Εργασία 1Α </a:t>
            </a:r>
            <a:endParaRPr lang="el-GR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807" y="1167839"/>
            <a:ext cx="10742240" cy="221490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l-GR" b="1" dirty="0" err="1">
                <a:solidFill>
                  <a:schemeClr val="bg1"/>
                </a:solidFill>
                <a:ea typeface="+mn-lt"/>
                <a:cs typeface="+mn-lt"/>
              </a:rPr>
              <a:t>Pipeline</a:t>
            </a:r>
            <a:r>
              <a:rPr lang="el-GR" sz="1800" b="1" dirty="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l-GR" sz="1900" dirty="0">
                <a:solidFill>
                  <a:schemeClr val="bg1"/>
                </a:solidFill>
                <a:ea typeface="+mn-lt"/>
                <a:cs typeface="+mn-lt"/>
              </a:rPr>
              <a:t>Τεχνική διοχέτευσης που επιτρέπει την ταυτόχρονη επεξεργασία πολλαπλών εντολών.</a:t>
            </a:r>
            <a:r>
              <a:rPr lang="el-GR" sz="19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900" dirty="0">
                <a:solidFill>
                  <a:schemeClr val="bg1"/>
                </a:solidFill>
                <a:ea typeface="+mn-lt"/>
                <a:cs typeface="+mn-lt"/>
              </a:rPr>
              <a:t>Καθώς ο υπολογιστής επεξεργάζεται μία εντολή, μπορεί ταυτόχρονα να βρίσκεται στο στάδιο επεξεργασίας και άλλων εντολών</a:t>
            </a:r>
            <a:endParaRPr lang="el-GR" sz="1900" dirty="0">
              <a:solidFill>
                <a:schemeClr val="bg1"/>
              </a:solidFill>
              <a:ea typeface="Meiryo"/>
            </a:endParaRPr>
          </a:p>
          <a:p>
            <a:pPr>
              <a:lnSpc>
                <a:spcPct val="160000"/>
              </a:lnSpc>
            </a:pPr>
            <a:r>
              <a:rPr lang="el-GR" b="1" dirty="0">
                <a:solidFill>
                  <a:schemeClr val="bg1"/>
                </a:solidFill>
                <a:ea typeface="+mn-lt"/>
                <a:cs typeface="+mn-lt"/>
              </a:rPr>
              <a:t>Σύγκριση διοχέτευσης 5 σταδίων με τεχνική διοχέτευσης 6 σταδίων:</a:t>
            </a:r>
          </a:p>
        </p:txBody>
      </p:sp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E520C711-C4A1-4D37-9767-14079701E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65364"/>
              </p:ext>
            </p:extLst>
          </p:nvPr>
        </p:nvGraphicFramePr>
        <p:xfrm>
          <a:off x="2013771" y="3491978"/>
          <a:ext cx="8168640" cy="27127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465830447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86996511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l-GR" dirty="0" err="1"/>
                        <a:t>Pipeline</a:t>
                      </a:r>
                      <a:r>
                        <a:rPr lang="el-GR" dirty="0"/>
                        <a:t> 5 σταδίων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800" b="1" i="0" u="none" strike="noStrike" noProof="0" dirty="0" err="1">
                          <a:latin typeface="Meiryo"/>
                        </a:rPr>
                        <a:t>Pipeline</a:t>
                      </a:r>
                      <a:r>
                        <a:rPr lang="el-GR" sz="1800" b="1" i="0" u="none" strike="noStrike" noProof="0" dirty="0">
                          <a:latin typeface="Meiryo"/>
                        </a:rPr>
                        <a:t> 6 σταδίων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82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err="1"/>
                        <a:t>Instruction</a:t>
                      </a:r>
                      <a:r>
                        <a:rPr lang="el-GR" dirty="0"/>
                        <a:t> </a:t>
                      </a:r>
                      <a:r>
                        <a:rPr lang="el-GR" dirty="0" err="1"/>
                        <a:t>Fetch</a:t>
                      </a:r>
                      <a:r>
                        <a:rPr lang="el-GR" dirty="0"/>
                        <a:t> - IF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800" b="0" i="0" u="none" strike="noStrike" noProof="0" dirty="0" err="1">
                          <a:latin typeface="Meiryo"/>
                        </a:rPr>
                        <a:t>Instruction</a:t>
                      </a:r>
                      <a:r>
                        <a:rPr lang="el-GR" sz="1800" b="0" i="0" u="none" strike="noStrike" noProof="0" dirty="0">
                          <a:latin typeface="Meiryo"/>
                        </a:rPr>
                        <a:t> </a:t>
                      </a:r>
                      <a:r>
                        <a:rPr lang="el-GR" sz="1800" b="0" i="0" u="none" strike="noStrike" noProof="0" dirty="0" err="1">
                          <a:latin typeface="Meiryo"/>
                        </a:rPr>
                        <a:t>Fetch</a:t>
                      </a:r>
                      <a:r>
                        <a:rPr lang="el-GR" sz="1800" b="0" i="0" u="none" strike="noStrike" noProof="0" dirty="0">
                          <a:latin typeface="Meiryo"/>
                        </a:rPr>
                        <a:t> - IF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err="1"/>
                        <a:t>Instruction</a:t>
                      </a:r>
                      <a:r>
                        <a:rPr lang="el-GR" dirty="0"/>
                        <a:t> </a:t>
                      </a:r>
                      <a:r>
                        <a:rPr lang="el-GR" dirty="0" err="1"/>
                        <a:t>Decode</a:t>
                      </a:r>
                      <a:r>
                        <a:rPr lang="el-GR" dirty="0"/>
                        <a:t> - ID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800" b="0" i="0" u="none" strike="noStrike" noProof="0" dirty="0" err="1">
                          <a:latin typeface="Meiryo"/>
                        </a:rPr>
                        <a:t>Instruction</a:t>
                      </a:r>
                      <a:r>
                        <a:rPr lang="el-GR" sz="1800" b="0" i="0" u="none" strike="noStrike" noProof="0" dirty="0">
                          <a:latin typeface="Meiryo"/>
                        </a:rPr>
                        <a:t> </a:t>
                      </a:r>
                      <a:r>
                        <a:rPr lang="el-GR" sz="1800" b="0" i="0" u="none" strike="noStrike" noProof="0" dirty="0" err="1">
                          <a:latin typeface="Meiryo"/>
                        </a:rPr>
                        <a:t>Decode</a:t>
                      </a:r>
                      <a:r>
                        <a:rPr lang="el-GR" sz="1800" b="0" i="0" u="none" strike="noStrike" noProof="0" dirty="0">
                          <a:latin typeface="Meiryo"/>
                        </a:rPr>
                        <a:t> - ID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6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err="1"/>
                        <a:t>Execute</a:t>
                      </a:r>
                      <a:r>
                        <a:rPr lang="el-GR" dirty="0"/>
                        <a:t> - EX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err="1"/>
                        <a:t>Register</a:t>
                      </a:r>
                      <a:r>
                        <a:rPr lang="el-GR" dirty="0"/>
                        <a:t> </a:t>
                      </a:r>
                      <a:r>
                        <a:rPr lang="el-GR" dirty="0" err="1"/>
                        <a:t>Read</a:t>
                      </a:r>
                      <a:r>
                        <a:rPr lang="el-GR" dirty="0"/>
                        <a:t> - RR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0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Memory </a:t>
                      </a:r>
                      <a:r>
                        <a:rPr lang="el-GR" dirty="0" err="1"/>
                        <a:t>access</a:t>
                      </a:r>
                      <a:r>
                        <a:rPr lang="el-GR" dirty="0"/>
                        <a:t> - MEM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800" b="0" i="0" u="none" strike="noStrike" noProof="0" dirty="0" err="1">
                          <a:latin typeface="Meiryo"/>
                        </a:rPr>
                        <a:t>Execute</a:t>
                      </a:r>
                      <a:r>
                        <a:rPr lang="el-GR" sz="1800" b="0" i="0" u="none" strike="noStrike" noProof="0" dirty="0">
                          <a:latin typeface="Meiryo"/>
                        </a:rPr>
                        <a:t> - EX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7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err="1"/>
                        <a:t>Write</a:t>
                      </a:r>
                      <a:r>
                        <a:rPr lang="el-GR" dirty="0"/>
                        <a:t> </a:t>
                      </a:r>
                      <a:r>
                        <a:rPr lang="el-GR" dirty="0" err="1"/>
                        <a:t>Back</a:t>
                      </a:r>
                      <a:r>
                        <a:rPr lang="el-GR" dirty="0"/>
                        <a:t> - WB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800" b="0" i="0" u="none" strike="noStrike" noProof="0" dirty="0">
                          <a:latin typeface="Meiryo"/>
                        </a:rPr>
                        <a:t>Memory </a:t>
                      </a:r>
                      <a:r>
                        <a:rPr lang="el-GR" sz="1800" b="0" i="0" u="none" strike="noStrike" noProof="0" dirty="0" err="1">
                          <a:latin typeface="Meiryo"/>
                        </a:rPr>
                        <a:t>access</a:t>
                      </a:r>
                      <a:r>
                        <a:rPr lang="el-GR" sz="1800" b="0" i="0" u="none" strike="noStrike" noProof="0" dirty="0">
                          <a:latin typeface="Meiryo"/>
                        </a:rPr>
                        <a:t> - MEM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6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l-GR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800" b="0" i="0" u="none" strike="noStrike" noProof="0" dirty="0" err="1"/>
                        <a:t>Write</a:t>
                      </a:r>
                      <a:r>
                        <a:rPr lang="el-GR" sz="1800" b="0" i="0" u="none" strike="noStrike" noProof="0" dirty="0"/>
                        <a:t> </a:t>
                      </a:r>
                      <a:r>
                        <a:rPr lang="el-GR" sz="1800" b="0" i="0" u="none" strike="noStrike" noProof="0" dirty="0" err="1"/>
                        <a:t>Back</a:t>
                      </a:r>
                      <a:r>
                        <a:rPr lang="el-GR" sz="1800" b="0" i="0" u="none" strike="noStrike" noProof="0" dirty="0"/>
                        <a:t> - WB</a:t>
                      </a:r>
                      <a:endParaRPr lang="el-GR" sz="1800" b="0" i="0" u="none" strike="noStrike" noProof="0" dirty="0">
                        <a:latin typeface="Meiryo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9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5457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40E1A1B-ACD7-42AA-B57A-8B5BA20E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40" b="13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7" y="140923"/>
            <a:ext cx="7613483" cy="846807"/>
          </a:xfrm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l-GR" sz="3200" dirty="0">
                <a:solidFill>
                  <a:schemeClr val="bg1"/>
                </a:solidFill>
                <a:ea typeface="+mj-lt"/>
                <a:cs typeface="+mj-lt"/>
              </a:rPr>
              <a:t>Τεχνική διοχέτευσης 6 σταδίων:</a:t>
            </a:r>
            <a:endParaRPr lang="el-GR" sz="3200" b="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E520C711-C4A1-4D37-9767-14079701E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1994"/>
              </p:ext>
            </p:extLst>
          </p:nvPr>
        </p:nvGraphicFramePr>
        <p:xfrm>
          <a:off x="360217" y="1274617"/>
          <a:ext cx="7414224" cy="481862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81753">
                  <a:extLst>
                    <a:ext uri="{9D8B030D-6E8A-4147-A177-3AD203B41FA5}">
                      <a16:colId xmlns:a16="http://schemas.microsoft.com/office/drawing/2014/main" val="3465830447"/>
                    </a:ext>
                  </a:extLst>
                </a:gridCol>
                <a:gridCol w="3932471">
                  <a:extLst>
                    <a:ext uri="{9D8B030D-6E8A-4147-A177-3AD203B41FA5}">
                      <a16:colId xmlns:a16="http://schemas.microsoft.com/office/drawing/2014/main" val="869965111"/>
                    </a:ext>
                  </a:extLst>
                </a:gridCol>
              </a:tblGrid>
              <a:tr h="5840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 dirty="0"/>
                        <a:t>Πλεονεκτήματα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800" b="1" i="0" u="none" strike="noStrike" noProof="0" dirty="0">
                          <a:latin typeface="Meiryo"/>
                        </a:rPr>
                        <a:t>Μειονεκτήματα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827780"/>
                  </a:ext>
                </a:extLst>
              </a:tr>
              <a:tr h="1581876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Κάθε στάδιο περιέχει λιγότερη λογική, επομένως εκτελείται γρηγορότερα.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800" b="0" i="0" u="none" strike="noStrike" noProof="0" dirty="0">
                          <a:solidFill>
                            <a:schemeClr val="tx1"/>
                          </a:solidFill>
                        </a:rPr>
                        <a:t>Περισσότερα στάδια επιφέρουν περισσότερες</a:t>
                      </a:r>
                      <a:endParaRPr lang="el-GR" sz="1800" b="0" i="0" u="none" strike="noStrike" noProof="0" dirty="0">
                        <a:solidFill>
                          <a:schemeClr val="tx1"/>
                        </a:solidFill>
                        <a:latin typeface="Meiryo"/>
                      </a:endParaRPr>
                    </a:p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800" b="0" i="0" u="none" strike="noStrike" noProof="0" dirty="0">
                          <a:solidFill>
                            <a:schemeClr val="tx1"/>
                          </a:solidFill>
                        </a:rPr>
                        <a:t>εξαρτήσεις.</a:t>
                      </a:r>
                      <a:endParaRPr lang="el-GR" sz="1800" b="0" i="0" u="none" strike="noStrike" noProof="0" dirty="0">
                        <a:solidFill>
                          <a:schemeClr val="tx1"/>
                        </a:solidFill>
                        <a:latin typeface="Meiryo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56826"/>
                  </a:ext>
                </a:extLst>
              </a:tr>
              <a:tr h="2652674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800" b="0" i="0" u="none" strike="noStrike" noProof="0" dirty="0">
                          <a:solidFill>
                            <a:schemeClr val="tx1"/>
                          </a:solidFill>
                        </a:rPr>
                        <a:t>Παραπάνω στάδια συνεπάγονται παραπάνω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800" b="0" i="0" u="none" strike="noStrike" noProof="0" dirty="0" err="1">
                          <a:solidFill>
                            <a:schemeClr val="tx1"/>
                          </a:solidFill>
                        </a:rPr>
                        <a:t>καταχωρητές</a:t>
                      </a:r>
                      <a:r>
                        <a:rPr lang="el-GR" sz="1800" b="0" i="0" u="none" strike="noStrike" noProof="0" dirty="0">
                          <a:solidFill>
                            <a:schemeClr val="tx1"/>
                          </a:solidFill>
                        </a:rPr>
                        <a:t> και υλικό (</a:t>
                      </a:r>
                      <a:r>
                        <a:rPr lang="el-GR" sz="1800" b="0" i="0" u="none" strike="noStrike" noProof="0" dirty="0" err="1">
                          <a:solidFill>
                            <a:schemeClr val="tx1"/>
                          </a:solidFill>
                        </a:rPr>
                        <a:t>hardware</a:t>
                      </a:r>
                      <a:r>
                        <a:rPr lang="el-GR" sz="1800" b="0" i="0" u="none" strike="noStrike" noProof="0" dirty="0">
                          <a:solidFill>
                            <a:schemeClr val="tx1"/>
                          </a:solidFill>
                        </a:rPr>
                        <a:t>), ώστε να αντιμετωπιστούν οι εξαρτήσεις (</a:t>
                      </a:r>
                      <a:r>
                        <a:rPr lang="el-GR" sz="1800" b="0" i="0" u="none" strike="noStrike" noProof="0" dirty="0" err="1">
                          <a:solidFill>
                            <a:schemeClr val="tx1"/>
                          </a:solidFill>
                        </a:rPr>
                        <a:t>hazards</a:t>
                      </a:r>
                      <a:r>
                        <a:rPr lang="el-GR" sz="1800" b="0" i="0" u="none" strike="noStrike" noProof="0" dirty="0">
                          <a:solidFill>
                            <a:schemeClr val="tx1"/>
                          </a:solidFill>
                        </a:rPr>
                        <a:t>).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68095"/>
                  </a:ext>
                </a:extLst>
              </a:tr>
            </a:tbl>
          </a:graphicData>
        </a:graphic>
      </p:graphicFrame>
      <p:pic>
        <p:nvPicPr>
          <p:cNvPr id="6" name="Εικόνα 6">
            <a:extLst>
              <a:ext uri="{FF2B5EF4-FFF2-40B4-BE49-F238E27FC236}">
                <a16:creationId xmlns:a16="http://schemas.microsoft.com/office/drawing/2014/main" id="{7F1A1497-3393-4ACB-B0F5-70AC44B2C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492" y="2659895"/>
            <a:ext cx="3740727" cy="1829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428D3A-C52C-4D57-9BED-413CAF2DC995}"/>
              </a:ext>
            </a:extLst>
          </p:cNvPr>
          <p:cNvSpPr txBox="1"/>
          <p:nvPr/>
        </p:nvSpPr>
        <p:spPr>
          <a:xfrm>
            <a:off x="8285018" y="4641273"/>
            <a:ext cx="33389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Συνάρτηση αριθμού σταδίων διοχέτευσης - χρόνου ρολογιού</a:t>
            </a:r>
            <a:endParaRPr lang="el-GR" sz="160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2116243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40E1A1B-ACD7-42AA-B57A-8B5BA20E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40" b="13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81" y="113214"/>
            <a:ext cx="9705519" cy="846807"/>
          </a:xfrm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l-GR" sz="3200" dirty="0">
                <a:solidFill>
                  <a:schemeClr val="bg1"/>
                </a:solidFill>
                <a:ea typeface="+mj-lt"/>
                <a:cs typeface="+mj-lt"/>
              </a:rPr>
              <a:t>Τεχνική διοχέτευσης 5 σταδίων (8cc):</a:t>
            </a:r>
            <a:endParaRPr lang="el-GR" sz="3200" b="0">
              <a:solidFill>
                <a:schemeClr val="bg1"/>
              </a:solidFill>
              <a:ea typeface="+mj-lt"/>
              <a:cs typeface="+mj-lt"/>
            </a:endParaRPr>
          </a:p>
        </p:txBody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633AC01D-E635-44F9-8FE8-9E63300F1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58520"/>
              </p:ext>
            </p:extLst>
          </p:nvPr>
        </p:nvGraphicFramePr>
        <p:xfrm>
          <a:off x="849889" y="1188027"/>
          <a:ext cx="10013468" cy="16968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28936">
                  <a:extLst>
                    <a:ext uri="{9D8B030D-6E8A-4147-A177-3AD203B41FA5}">
                      <a16:colId xmlns:a16="http://schemas.microsoft.com/office/drawing/2014/main" val="3531677374"/>
                    </a:ext>
                  </a:extLst>
                </a:gridCol>
                <a:gridCol w="752184">
                  <a:extLst>
                    <a:ext uri="{9D8B030D-6E8A-4147-A177-3AD203B41FA5}">
                      <a16:colId xmlns:a16="http://schemas.microsoft.com/office/drawing/2014/main" val="659971085"/>
                    </a:ext>
                  </a:extLst>
                </a:gridCol>
                <a:gridCol w="736514">
                  <a:extLst>
                    <a:ext uri="{9D8B030D-6E8A-4147-A177-3AD203B41FA5}">
                      <a16:colId xmlns:a16="http://schemas.microsoft.com/office/drawing/2014/main" val="262308560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3042716799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3300335435"/>
                    </a:ext>
                  </a:extLst>
                </a:gridCol>
                <a:gridCol w="846208">
                  <a:extLst>
                    <a:ext uri="{9D8B030D-6E8A-4147-A177-3AD203B41FA5}">
                      <a16:colId xmlns:a16="http://schemas.microsoft.com/office/drawing/2014/main" val="2858905555"/>
                    </a:ext>
                  </a:extLst>
                </a:gridCol>
                <a:gridCol w="830537">
                  <a:extLst>
                    <a:ext uri="{9D8B030D-6E8A-4147-A177-3AD203B41FA5}">
                      <a16:colId xmlns:a16="http://schemas.microsoft.com/office/drawing/2014/main" val="241596005"/>
                    </a:ext>
                  </a:extLst>
                </a:gridCol>
                <a:gridCol w="1128278">
                  <a:extLst>
                    <a:ext uri="{9D8B030D-6E8A-4147-A177-3AD203B41FA5}">
                      <a16:colId xmlns:a16="http://schemas.microsoft.com/office/drawing/2014/main" val="880028235"/>
                    </a:ext>
                  </a:extLst>
                </a:gridCol>
                <a:gridCol w="877549">
                  <a:extLst>
                    <a:ext uri="{9D8B030D-6E8A-4147-A177-3AD203B41FA5}">
                      <a16:colId xmlns:a16="http://schemas.microsoft.com/office/drawing/2014/main" val="3521601174"/>
                    </a:ext>
                  </a:extLst>
                </a:gridCol>
              </a:tblGrid>
              <a:tr h="848441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1" dirty="0">
                          <a:effectLst/>
                        </a:rPr>
                        <a:t>LDI R1, 0(R(11))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IF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ID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EX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MEM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WB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l-GR" sz="1400" b="0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l-GR" sz="1400" b="0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l-GR" sz="1400" b="0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104341"/>
                  </a:ext>
                </a:extLst>
              </a:tr>
              <a:tr h="848441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1" dirty="0">
                          <a:effectLst/>
                        </a:rPr>
                        <a:t>ADDI R2, R1, 10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l-GR" sz="1400" b="0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IF 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solidFill>
                            <a:srgbClr val="C00000"/>
                          </a:solidFill>
                          <a:effectLst/>
                        </a:rPr>
                        <a:t>STALL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solidFill>
                            <a:srgbClr val="C00000"/>
                          </a:solidFill>
                          <a:effectLst/>
                        </a:rPr>
                        <a:t>STALL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ID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EX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MEM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WB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38451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7637869-CC18-4190-BB55-5EEEB1628C36}"/>
              </a:ext>
            </a:extLst>
          </p:cNvPr>
          <p:cNvSpPr txBox="1">
            <a:spLocks/>
          </p:cNvSpPr>
          <p:nvPr/>
        </p:nvSpPr>
        <p:spPr>
          <a:xfrm>
            <a:off x="249381" y="3382887"/>
            <a:ext cx="9760936" cy="846807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5400" b="1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sz="3200" dirty="0">
                <a:solidFill>
                  <a:schemeClr val="bg1"/>
                </a:solidFill>
                <a:ea typeface="+mj-lt"/>
                <a:cs typeface="+mj-lt"/>
              </a:rPr>
              <a:t>Τεχνική διοχέτευσης 6 σταδίων (9cc):</a:t>
            </a:r>
            <a:endParaRPr lang="el-GR" sz="3200" b="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graphicFrame>
        <p:nvGraphicFramePr>
          <p:cNvPr id="13" name="Πίνακας 12">
            <a:extLst>
              <a:ext uri="{FF2B5EF4-FFF2-40B4-BE49-F238E27FC236}">
                <a16:creationId xmlns:a16="http://schemas.microsoft.com/office/drawing/2014/main" id="{C55506C7-D901-4296-A12E-E62B45CD7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586787"/>
              </p:ext>
            </p:extLst>
          </p:nvPr>
        </p:nvGraphicFramePr>
        <p:xfrm>
          <a:off x="822180" y="4416136"/>
          <a:ext cx="10089545" cy="16968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84195">
                  <a:extLst>
                    <a:ext uri="{9D8B030D-6E8A-4147-A177-3AD203B41FA5}">
                      <a16:colId xmlns:a16="http://schemas.microsoft.com/office/drawing/2014/main" val="3531677374"/>
                    </a:ext>
                  </a:extLst>
                </a:gridCol>
                <a:gridCol w="742602">
                  <a:extLst>
                    <a:ext uri="{9D8B030D-6E8A-4147-A177-3AD203B41FA5}">
                      <a16:colId xmlns:a16="http://schemas.microsoft.com/office/drawing/2014/main" val="659971085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262308560"/>
                    </a:ext>
                  </a:extLst>
                </a:gridCol>
                <a:gridCol w="860949">
                  <a:extLst>
                    <a:ext uri="{9D8B030D-6E8A-4147-A177-3AD203B41FA5}">
                      <a16:colId xmlns:a16="http://schemas.microsoft.com/office/drawing/2014/main" val="3779671705"/>
                    </a:ext>
                  </a:extLst>
                </a:gridCol>
                <a:gridCol w="1085050">
                  <a:extLst>
                    <a:ext uri="{9D8B030D-6E8A-4147-A177-3AD203B41FA5}">
                      <a16:colId xmlns:a16="http://schemas.microsoft.com/office/drawing/2014/main" val="3042716799"/>
                    </a:ext>
                  </a:extLst>
                </a:gridCol>
                <a:gridCol w="1085050">
                  <a:extLst>
                    <a:ext uri="{9D8B030D-6E8A-4147-A177-3AD203B41FA5}">
                      <a16:colId xmlns:a16="http://schemas.microsoft.com/office/drawing/2014/main" val="3300335435"/>
                    </a:ext>
                  </a:extLst>
                </a:gridCol>
                <a:gridCol w="760943">
                  <a:extLst>
                    <a:ext uri="{9D8B030D-6E8A-4147-A177-3AD203B41FA5}">
                      <a16:colId xmlns:a16="http://schemas.microsoft.com/office/drawing/2014/main" val="2858905555"/>
                    </a:ext>
                  </a:extLst>
                </a:gridCol>
                <a:gridCol w="746851">
                  <a:extLst>
                    <a:ext uri="{9D8B030D-6E8A-4147-A177-3AD203B41FA5}">
                      <a16:colId xmlns:a16="http://schemas.microsoft.com/office/drawing/2014/main" val="241596005"/>
                    </a:ext>
                  </a:extLst>
                </a:gridCol>
                <a:gridCol w="1014592">
                  <a:extLst>
                    <a:ext uri="{9D8B030D-6E8A-4147-A177-3AD203B41FA5}">
                      <a16:colId xmlns:a16="http://schemas.microsoft.com/office/drawing/2014/main" val="880028235"/>
                    </a:ext>
                  </a:extLst>
                </a:gridCol>
                <a:gridCol w="789124">
                  <a:extLst>
                    <a:ext uri="{9D8B030D-6E8A-4147-A177-3AD203B41FA5}">
                      <a16:colId xmlns:a16="http://schemas.microsoft.com/office/drawing/2014/main" val="3521601174"/>
                    </a:ext>
                  </a:extLst>
                </a:gridCol>
              </a:tblGrid>
              <a:tr h="848441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1" dirty="0">
                          <a:effectLst/>
                        </a:rPr>
                        <a:t>LDI R1, 0(R(11))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IF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ID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400" b="0" dirty="0">
                          <a:effectLst/>
                        </a:rPr>
                        <a:t>RR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EX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MEM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WB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l-GR" sz="1400" b="0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l-GR" sz="1400" b="0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l-GR" sz="1400" b="0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104341"/>
                  </a:ext>
                </a:extLst>
              </a:tr>
              <a:tr h="848441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1" dirty="0">
                          <a:effectLst/>
                        </a:rPr>
                        <a:t>ADDI R2, R1, 10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l-GR" sz="1400" b="0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IF 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4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af-ZA" sz="1400" b="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solidFill>
                            <a:srgbClr val="C00000"/>
                          </a:solidFill>
                          <a:effectLst/>
                        </a:rPr>
                        <a:t>STALL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solidFill>
                            <a:srgbClr val="C00000"/>
                          </a:solidFill>
                          <a:effectLst/>
                        </a:rPr>
                        <a:t>STALL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RR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EX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MEM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400" b="0" dirty="0">
                          <a:effectLst/>
                        </a:rPr>
                        <a:t>WB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38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8558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40E1A1B-ACD7-42AA-B57A-8B5BA20E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33" r="-1" b="131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34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638" y="-77091"/>
            <a:ext cx="5932755" cy="1171735"/>
          </a:xfrm>
        </p:spPr>
        <p:txBody>
          <a:bodyPr>
            <a:normAutofit/>
          </a:bodyPr>
          <a:lstStyle/>
          <a:p>
            <a:r>
              <a:rPr lang="el-GR" sz="4500" dirty="0">
                <a:solidFill>
                  <a:schemeClr val="bg1"/>
                </a:solidFill>
                <a:ea typeface="+mj-lt"/>
                <a:cs typeface="+mj-lt"/>
              </a:rPr>
              <a:t>Εργασία 2Α </a:t>
            </a:r>
            <a:endParaRPr lang="el-GR" sz="4500">
              <a:solidFill>
                <a:schemeClr val="bg1"/>
              </a:solidFill>
              <a:ea typeface="Meiry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132" y="1396570"/>
            <a:ext cx="4525295" cy="48988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l-GR" sz="1600" b="1" dirty="0" err="1">
                <a:solidFill>
                  <a:schemeClr val="bg1"/>
                </a:solidFill>
                <a:ea typeface="+mn-lt"/>
                <a:cs typeface="+mn-lt"/>
              </a:rPr>
              <a:t>Pulse</a:t>
            </a:r>
            <a:r>
              <a:rPr lang="el-GR" sz="16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b="1" dirty="0" err="1">
                <a:solidFill>
                  <a:schemeClr val="bg1"/>
                </a:solidFill>
                <a:ea typeface="+mn-lt"/>
                <a:cs typeface="+mn-lt"/>
              </a:rPr>
              <a:t>Width</a:t>
            </a:r>
            <a:r>
              <a:rPr lang="el-GR" sz="16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l-GR" sz="1600" b="1" dirty="0" err="1">
                <a:solidFill>
                  <a:schemeClr val="bg1"/>
                </a:solidFill>
                <a:ea typeface="+mn-lt"/>
                <a:cs typeface="+mn-lt"/>
              </a:rPr>
              <a:t>Modulation</a:t>
            </a:r>
            <a:r>
              <a:rPr lang="el-GR" sz="1600" b="1" dirty="0">
                <a:solidFill>
                  <a:schemeClr val="bg1"/>
                </a:solidFill>
                <a:ea typeface="+mn-lt"/>
                <a:cs typeface="+mn-lt"/>
              </a:rPr>
              <a:t> – PWM: 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τετραγωνική </a:t>
            </a:r>
            <a:r>
              <a:rPr lang="el-GR" sz="1600" dirty="0" err="1">
                <a:solidFill>
                  <a:schemeClr val="bg1"/>
                </a:solidFill>
                <a:ea typeface="+mn-lt"/>
                <a:cs typeface="+mn-lt"/>
              </a:rPr>
              <a:t>κυματομορφή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 παραγωγής παλμών μεταβλητού πλάτους, με δύο τμήματα:</a:t>
            </a:r>
            <a:endParaRPr lang="el-GR" sz="16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ON (</a:t>
            </a:r>
            <a:r>
              <a:rPr lang="el-GR" sz="1600" dirty="0" err="1">
                <a:solidFill>
                  <a:schemeClr val="bg1"/>
                </a:solidFill>
                <a:ea typeface="+mn-lt"/>
                <a:cs typeface="+mn-lt"/>
              </a:rPr>
              <a:t>high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) και OFF (</a:t>
            </a:r>
            <a:r>
              <a:rPr lang="el-GR" sz="1600" dirty="0" err="1">
                <a:solidFill>
                  <a:schemeClr val="bg1"/>
                </a:solidFill>
                <a:ea typeface="+mn-lt"/>
                <a:cs typeface="+mn-lt"/>
              </a:rPr>
              <a:t>low</a:t>
            </a:r>
            <a:r>
              <a:rPr lang="el-GR" sz="16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</a:p>
          <a:p>
            <a:pPr>
              <a:lnSpc>
                <a:spcPct val="150000"/>
              </a:lnSpc>
            </a:pPr>
            <a:endParaRPr lang="el-GR" sz="16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503020204020204" pitchFamily="34" charset="0"/>
              <a:buChar char="•"/>
            </a:pPr>
            <a:r>
              <a:rPr lang="el-GR" sz="2800" b="1" dirty="0" err="1">
                <a:solidFill>
                  <a:schemeClr val="bg1"/>
                </a:solidFill>
                <a:ea typeface="+mn-lt"/>
                <a:cs typeface="+mn-lt"/>
              </a:rPr>
              <a:t>Initialization</a:t>
            </a:r>
            <a:endParaRPr lang="el-GR" sz="2800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503020204020204" pitchFamily="34" charset="0"/>
              <a:buChar char="•"/>
            </a:pPr>
            <a:r>
              <a:rPr lang="el-GR" sz="2800" b="1" dirty="0" err="1">
                <a:solidFill>
                  <a:schemeClr val="bg1"/>
                </a:solidFill>
                <a:ea typeface="+mn-lt"/>
                <a:cs typeface="+mn-lt"/>
              </a:rPr>
              <a:t>Main</a:t>
            </a:r>
            <a:endParaRPr lang="el-GR" sz="2800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5" name="Εικόνα 5">
            <a:extLst>
              <a:ext uri="{FF2B5EF4-FFF2-40B4-BE49-F238E27FC236}">
                <a16:creationId xmlns:a16="http://schemas.microsoft.com/office/drawing/2014/main" id="{F4F52ED8-FF6C-4ADC-A578-CF11D849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98" y="920297"/>
            <a:ext cx="7329576" cy="4465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FA19A9-C01C-4E84-832A-E8C0407BA167}"/>
              </a:ext>
            </a:extLst>
          </p:cNvPr>
          <p:cNvSpPr txBox="1"/>
          <p:nvPr/>
        </p:nvSpPr>
        <p:spPr>
          <a:xfrm>
            <a:off x="6112328" y="5581650"/>
            <a:ext cx="43080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dirty="0">
                <a:solidFill>
                  <a:schemeClr val="bg1"/>
                </a:solidFill>
                <a:ea typeface="+mn-lt"/>
                <a:cs typeface="+mn-lt"/>
              </a:rPr>
              <a:t>Ένας ρομποτικός μηχανισμός 4 DOF με 5 </a:t>
            </a:r>
            <a:r>
              <a:rPr lang="el-GR" dirty="0" err="1">
                <a:solidFill>
                  <a:schemeClr val="bg1"/>
                </a:solidFill>
                <a:ea typeface="+mn-lt"/>
                <a:cs typeface="+mn-lt"/>
              </a:rPr>
              <a:t>σερβοκινητήρες</a:t>
            </a:r>
            <a:endParaRPr lang="el-GR" dirty="0" err="1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793629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252" y="354162"/>
            <a:ext cx="4962760" cy="1214199"/>
          </a:xfrm>
        </p:spPr>
        <p:txBody>
          <a:bodyPr anchor="b">
            <a:normAutofit fontScale="90000"/>
          </a:bodyPr>
          <a:lstStyle/>
          <a:p>
            <a:r>
              <a:rPr lang="el-GR" dirty="0" err="1">
                <a:solidFill>
                  <a:schemeClr val="tx1"/>
                </a:solidFill>
                <a:ea typeface="Meiryo"/>
              </a:rPr>
              <a:t>Initialization</a:t>
            </a:r>
            <a:endParaRPr lang="el-GR" dirty="0">
              <a:solidFill>
                <a:schemeClr val="tx1"/>
              </a:solidFill>
              <a:ea typeface="Meiry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369" y="1913418"/>
            <a:ext cx="5258360" cy="25311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Define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register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for delay1</a:t>
            </a:r>
            <a:endParaRPr lang="el-GR" sz="1600">
              <a:solidFill>
                <a:schemeClr val="tx1"/>
              </a:solidFill>
              <a:ea typeface="Meiryo"/>
            </a:endParaRPr>
          </a:p>
          <a:p>
            <a:pPr>
              <a:lnSpc>
                <a:spcPct val="150000"/>
              </a:lnSpc>
            </a:pPr>
            <a:r>
              <a:rPr lang="el-GR" sz="1600" err="1">
                <a:solidFill>
                  <a:schemeClr val="tx1"/>
                </a:solidFill>
                <a:ea typeface="+mn-lt"/>
                <a:cs typeface="+mn-lt"/>
              </a:rPr>
              <a:t>Define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err="1">
                <a:solidFill>
                  <a:schemeClr val="tx1"/>
                </a:solidFill>
                <a:ea typeface="+mn-lt"/>
                <a:cs typeface="+mn-lt"/>
              </a:rPr>
              <a:t>register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for delay2</a:t>
            </a: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Min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value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of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duty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cycle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= 0.5ms (500μs)</a:t>
            </a: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Max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value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of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duty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cycle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= 2.5ms (2500μs)</a:t>
            </a:r>
            <a:endParaRPr lang="el-GR" sz="1600" dirty="0">
              <a:solidFill>
                <a:schemeClr val="tx1"/>
              </a:solidFill>
              <a:ea typeface="Meiryo"/>
            </a:endParaRPr>
          </a:p>
          <a:p>
            <a:pPr>
              <a:lnSpc>
                <a:spcPct val="150000"/>
              </a:lnSpc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Step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by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0.1ms (100μs)</a:t>
            </a:r>
            <a:endParaRPr lang="el-GR" sz="1600" dirty="0">
              <a:solidFill>
                <a:schemeClr val="tx1"/>
              </a:solidFill>
              <a:ea typeface="Meiryo"/>
            </a:endParaRPr>
          </a:p>
          <a:p>
            <a:pPr>
              <a:lnSpc>
                <a:spcPct val="120000"/>
              </a:lnSpc>
            </a:pPr>
            <a:endParaRPr lang="el-GR" sz="1300" b="1" dirty="0">
              <a:solidFill>
                <a:schemeClr val="tx1"/>
              </a:solidFill>
              <a:ea typeface="Meiryo"/>
            </a:endParaRPr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40E1A1B-ACD7-42AA-B57A-8B5BA20E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8" r="16593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Freeform: Shape 3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C9547-8CA5-45F1-95FF-E5929A9EAD3C}"/>
              </a:ext>
            </a:extLst>
          </p:cNvPr>
          <p:cNvSpPr txBox="1"/>
          <p:nvPr/>
        </p:nvSpPr>
        <p:spPr>
          <a:xfrm>
            <a:off x="799381" y="1748288"/>
            <a:ext cx="327516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.DEF DL1 = R24 </a:t>
            </a:r>
          </a:p>
          <a:p>
            <a:endParaRPr lang="el-GR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.DEF DL2 = R25</a:t>
            </a:r>
          </a:p>
          <a:p>
            <a:endParaRPr lang="el-GR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.EQU MIN = 0x01F4</a:t>
            </a:r>
          </a:p>
          <a:p>
            <a:endParaRPr lang="el-GR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.EQU MAX = 0x09C4</a:t>
            </a:r>
          </a:p>
          <a:p>
            <a:endParaRPr lang="el-GR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.EQU STEP = 0x64</a:t>
            </a:r>
            <a:endParaRPr lang="el-GR" sz="2000" b="1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3525754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369" y="2042814"/>
            <a:ext cx="5258360" cy="287622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Port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D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is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output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(255)</a:t>
            </a:r>
            <a:endParaRPr lang="el-G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l-GR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l-GR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Store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high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byte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l-GR" sz="1600" dirty="0">
              <a:solidFill>
                <a:schemeClr val="tx1"/>
              </a:solidFill>
              <a:ea typeface="Meiryo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l-GR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Store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high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l-GR" sz="1600" dirty="0" err="1">
                <a:solidFill>
                  <a:schemeClr val="tx1"/>
                </a:solidFill>
                <a:ea typeface="+mn-lt"/>
                <a:cs typeface="+mn-lt"/>
              </a:rPr>
              <a:t>byte</a:t>
            </a:r>
            <a:r>
              <a:rPr lang="el-GR" sz="16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el-G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l-GR" sz="1300" b="1" dirty="0">
              <a:solidFill>
                <a:schemeClr val="tx1"/>
              </a:solidFill>
              <a:ea typeface="Meiryo"/>
            </a:endParaRPr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40E1A1B-ACD7-42AA-B57A-8B5BA20E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8" r="16593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Freeform: Shape 3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C9547-8CA5-45F1-95FF-E5929A9EAD3C}"/>
              </a:ext>
            </a:extLst>
          </p:cNvPr>
          <p:cNvSpPr txBox="1"/>
          <p:nvPr/>
        </p:nvSpPr>
        <p:spPr>
          <a:xfrm>
            <a:off x="885645" y="1561382"/>
            <a:ext cx="3275161" cy="37471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LDI R16, 0XFF</a:t>
            </a:r>
            <a:endParaRPr lang="el-GR" b="1">
              <a:solidFill>
                <a:schemeClr val="bg1"/>
              </a:solidFill>
              <a:ea typeface="Meiryo"/>
            </a:endParaRPr>
          </a:p>
          <a:p>
            <a:pPr>
              <a:lnSpc>
                <a:spcPct val="150000"/>
              </a:lnSpc>
            </a:pPr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STS DDRD, R16  </a:t>
            </a:r>
            <a:endParaRPr lang="el-GR" b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l-GR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LDI R16, HIGH(MIN)</a:t>
            </a:r>
            <a:endParaRPr lang="el-GR" b="1">
              <a:solidFill>
                <a:schemeClr val="bg1"/>
              </a:solidFill>
              <a:ea typeface="Meiryo"/>
            </a:endParaRPr>
          </a:p>
          <a:p>
            <a:pPr>
              <a:lnSpc>
                <a:spcPct val="150000"/>
              </a:lnSpc>
            </a:pPr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STS OCR1AH, R16</a:t>
            </a:r>
          </a:p>
          <a:p>
            <a:pPr>
              <a:lnSpc>
                <a:spcPct val="150000"/>
              </a:lnSpc>
            </a:pPr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     </a:t>
            </a:r>
            <a:endParaRPr lang="el-GR" sz="2000" b="1">
              <a:solidFill>
                <a:schemeClr val="bg1"/>
              </a:solidFill>
              <a:ea typeface="Meiryo"/>
            </a:endParaRPr>
          </a:p>
          <a:p>
            <a:pPr>
              <a:lnSpc>
                <a:spcPct val="150000"/>
              </a:lnSpc>
            </a:pPr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LDI R17, LOW(MIN)</a:t>
            </a:r>
            <a:endParaRPr lang="el-GR" b="1">
              <a:solidFill>
                <a:schemeClr val="bg1"/>
              </a:solidFill>
              <a:ea typeface="Meiryo"/>
            </a:endParaRPr>
          </a:p>
          <a:p>
            <a:pPr>
              <a:lnSpc>
                <a:spcPct val="150000"/>
              </a:lnSpc>
            </a:pPr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STS OCR1AL, R17</a:t>
            </a:r>
            <a:endParaRPr lang="el-GR" sz="2000" b="1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4560146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5916" y="921379"/>
            <a:ext cx="3993152" cy="51334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sz="1600" dirty="0">
                <a:ea typeface="+mn-lt"/>
                <a:cs typeface="+mn-lt"/>
              </a:rPr>
              <a:t>WGM10 = 0</a:t>
            </a:r>
            <a:endParaRPr lang="el-GR" dirty="0">
              <a:ea typeface="+mn-lt"/>
              <a:cs typeface="+mn-lt"/>
            </a:endParaRPr>
          </a:p>
          <a:p>
            <a:r>
              <a:rPr lang="el-GR" sz="1600" dirty="0">
                <a:ea typeface="+mn-lt"/>
                <a:cs typeface="+mn-lt"/>
              </a:rPr>
              <a:t>WGM11 = 1</a:t>
            </a:r>
            <a:endParaRPr lang="el-GR" dirty="0">
              <a:ea typeface="+mn-lt"/>
              <a:cs typeface="+mn-lt"/>
            </a:endParaRPr>
          </a:p>
          <a:p>
            <a:r>
              <a:rPr lang="el-GR" sz="1600" dirty="0">
                <a:ea typeface="+mn-lt"/>
                <a:cs typeface="+mn-lt"/>
              </a:rPr>
              <a:t>WGM12 = 1</a:t>
            </a:r>
            <a:endParaRPr lang="el-GR" dirty="0">
              <a:ea typeface="+mn-lt"/>
              <a:cs typeface="+mn-lt"/>
            </a:endParaRPr>
          </a:p>
          <a:p>
            <a:r>
              <a:rPr lang="el-GR" sz="1600" dirty="0">
                <a:ea typeface="+mn-lt"/>
                <a:cs typeface="+mn-lt"/>
              </a:rPr>
              <a:t>WGM13 = 1  -&gt; </a:t>
            </a:r>
            <a:r>
              <a:rPr lang="el-GR" sz="1600" dirty="0" err="1">
                <a:ea typeface="+mn-lt"/>
                <a:cs typeface="+mn-lt"/>
              </a:rPr>
              <a:t>Fast</a:t>
            </a:r>
            <a:r>
              <a:rPr lang="el-GR" sz="1600" dirty="0">
                <a:ea typeface="+mn-lt"/>
                <a:cs typeface="+mn-lt"/>
              </a:rPr>
              <a:t> PWM </a:t>
            </a:r>
            <a:r>
              <a:rPr lang="el-GR" sz="1600" dirty="0" err="1">
                <a:ea typeface="+mn-lt"/>
                <a:cs typeface="+mn-lt"/>
              </a:rPr>
              <a:t>where</a:t>
            </a:r>
            <a:r>
              <a:rPr lang="el-GR" sz="1600" dirty="0">
                <a:ea typeface="+mn-lt"/>
                <a:cs typeface="+mn-lt"/>
              </a:rPr>
              <a:t> TOP = ICR1</a:t>
            </a:r>
            <a:endParaRPr lang="el-GR">
              <a:ea typeface="Meiryo"/>
            </a:endParaRPr>
          </a:p>
          <a:p>
            <a:endParaRPr lang="el-GR" sz="1600" dirty="0">
              <a:ea typeface="+mn-lt"/>
              <a:cs typeface="+mn-lt"/>
            </a:endParaRPr>
          </a:p>
          <a:p>
            <a:r>
              <a:rPr lang="el-GR" sz="1600" dirty="0">
                <a:ea typeface="+mn-lt"/>
                <a:cs typeface="+mn-lt"/>
              </a:rPr>
              <a:t>COM1A1 = 1, COM1A0 = 0 -&gt; non-</a:t>
            </a:r>
            <a:r>
              <a:rPr lang="el-GR" sz="1600" dirty="0" err="1">
                <a:ea typeface="+mn-lt"/>
                <a:cs typeface="+mn-lt"/>
              </a:rPr>
              <a:t>inverted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mode</a:t>
            </a:r>
            <a:endParaRPr lang="el-GR" dirty="0" err="1"/>
          </a:p>
          <a:p>
            <a:endParaRPr lang="el-GR" sz="1600" dirty="0">
              <a:ea typeface="+mn-lt"/>
              <a:cs typeface="+mn-lt"/>
            </a:endParaRPr>
          </a:p>
          <a:p>
            <a:r>
              <a:rPr lang="el-GR" sz="1600" dirty="0">
                <a:ea typeface="+mn-lt"/>
                <a:cs typeface="+mn-lt"/>
              </a:rPr>
              <a:t>CS10 = 1</a:t>
            </a:r>
            <a:endParaRPr lang="el-GR" dirty="0" err="1">
              <a:ea typeface="+mn-lt"/>
              <a:cs typeface="+mn-lt"/>
            </a:endParaRPr>
          </a:p>
          <a:p>
            <a:r>
              <a:rPr lang="el-GR" sz="1600" dirty="0">
                <a:ea typeface="+mn-lt"/>
                <a:cs typeface="+mn-lt"/>
              </a:rPr>
              <a:t>CS11 = 0</a:t>
            </a:r>
            <a:endParaRPr lang="el-GR" dirty="0">
              <a:ea typeface="+mn-lt"/>
              <a:cs typeface="+mn-lt"/>
            </a:endParaRPr>
          </a:p>
          <a:p>
            <a:r>
              <a:rPr lang="el-GR" sz="1600" dirty="0">
                <a:ea typeface="+mn-lt"/>
                <a:cs typeface="+mn-lt"/>
              </a:rPr>
              <a:t>CS12 = 0 -&gt; </a:t>
            </a:r>
            <a:r>
              <a:rPr lang="el-GR" sz="1600" dirty="0" err="1">
                <a:ea typeface="+mn-lt"/>
                <a:cs typeface="+mn-lt"/>
              </a:rPr>
              <a:t>no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prescaling</a:t>
            </a:r>
            <a:endParaRPr lang="el-GR" dirty="0" err="1"/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3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40E1A1B-ACD7-42AA-B57A-8B5BA20E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8" r="16593"/>
          <a:stretch/>
        </p:blipFill>
        <p:spPr>
          <a:xfrm>
            <a:off x="152" y="-589462"/>
            <a:ext cx="6096947" cy="8036933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C9547-8CA5-45F1-95FF-E5929A9EAD3C}"/>
              </a:ext>
            </a:extLst>
          </p:cNvPr>
          <p:cNvSpPr txBox="1"/>
          <p:nvPr/>
        </p:nvSpPr>
        <p:spPr>
          <a:xfrm>
            <a:off x="526211" y="2222741"/>
            <a:ext cx="6165009" cy="25160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LDI R16, (1&lt;&lt;WGM11) | (1&lt;&lt;COM1A1)  </a:t>
            </a:r>
          </a:p>
          <a:p>
            <a:pPr>
              <a:lnSpc>
                <a:spcPct val="150000"/>
              </a:lnSpc>
            </a:pPr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STS TCCR1A, R16</a:t>
            </a:r>
          </a:p>
          <a:p>
            <a:pPr>
              <a:lnSpc>
                <a:spcPct val="150000"/>
              </a:lnSpc>
            </a:pPr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     </a:t>
            </a:r>
            <a:endParaRPr lang="el-GR" sz="2000" b="1">
              <a:solidFill>
                <a:schemeClr val="bg1"/>
              </a:solidFill>
              <a:ea typeface="Meiryo"/>
            </a:endParaRPr>
          </a:p>
          <a:p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LDI R17, (1&lt;&lt;WGM13) | (1&lt;&lt;WGM12) | (1&lt;&lt;CS10)  </a:t>
            </a:r>
            <a:endParaRPr lang="el-GR" sz="20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STS TCCR1B, R17</a:t>
            </a:r>
            <a:endParaRPr lang="el-GR" sz="2000" b="1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1710800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256" y="2402248"/>
            <a:ext cx="5258360" cy="16829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l-GR" sz="1600" dirty="0">
                <a:ea typeface="+mn-lt"/>
                <a:cs typeface="+mn-lt"/>
              </a:rPr>
              <a:t>PINΒ0 </a:t>
            </a:r>
            <a:r>
              <a:rPr lang="el-GR" sz="1600" dirty="0" err="1">
                <a:ea typeface="+mn-lt"/>
                <a:cs typeface="+mn-lt"/>
              </a:rPr>
              <a:t>will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be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used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to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increase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duty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cycle</a:t>
            </a:r>
            <a:endParaRPr lang="el-GR" sz="1600" dirty="0">
              <a:ea typeface="Meiryo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l-GR" sz="1600" dirty="0">
              <a:solidFill>
                <a:srgbClr val="262626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l-GR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l-GR" sz="1600" dirty="0">
                <a:ea typeface="+mn-lt"/>
                <a:cs typeface="+mn-lt"/>
              </a:rPr>
              <a:t>PINΒ1 </a:t>
            </a:r>
            <a:r>
              <a:rPr lang="el-GR" sz="1600" dirty="0" err="1">
                <a:ea typeface="+mn-lt"/>
                <a:cs typeface="+mn-lt"/>
              </a:rPr>
              <a:t>will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be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used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to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decrease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duty</a:t>
            </a:r>
            <a:r>
              <a:rPr lang="el-GR" sz="1600" dirty="0">
                <a:ea typeface="+mn-lt"/>
                <a:cs typeface="+mn-lt"/>
              </a:rPr>
              <a:t> </a:t>
            </a:r>
            <a:r>
              <a:rPr lang="el-GR" sz="1600" dirty="0" err="1">
                <a:ea typeface="+mn-lt"/>
                <a:cs typeface="+mn-lt"/>
              </a:rPr>
              <a:t>cycle</a:t>
            </a:r>
            <a:endParaRPr lang="el-GR">
              <a:ea typeface="Meiryo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l-GR" sz="1600" dirty="0">
              <a:solidFill>
                <a:schemeClr val="tx1"/>
              </a:solidFill>
              <a:ea typeface="Meiryo"/>
            </a:endParaRPr>
          </a:p>
          <a:p>
            <a:pPr>
              <a:lnSpc>
                <a:spcPct val="120000"/>
              </a:lnSpc>
            </a:pPr>
            <a:endParaRPr lang="el-GR" sz="1300" b="1" dirty="0">
              <a:solidFill>
                <a:schemeClr val="tx1"/>
              </a:solidFill>
              <a:ea typeface="Meiryo"/>
            </a:endParaRPr>
          </a:p>
        </p:txBody>
      </p:sp>
      <p:sp>
        <p:nvSpPr>
          <p:cNvPr id="27" name="Freeform: Shape 3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3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40E1A1B-ACD7-42AA-B57A-8B5BA20E4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18" r="16593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Freeform: Shape 3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C9547-8CA5-45F1-95FF-E5929A9EAD3C}"/>
              </a:ext>
            </a:extLst>
          </p:cNvPr>
          <p:cNvSpPr txBox="1"/>
          <p:nvPr/>
        </p:nvSpPr>
        <p:spPr>
          <a:xfrm>
            <a:off x="1043796" y="2524665"/>
            <a:ext cx="3821500" cy="1438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CBI DDRB, 0</a:t>
            </a:r>
            <a:endParaRPr lang="el-GR" sz="2000" b="1">
              <a:solidFill>
                <a:schemeClr val="bg1"/>
              </a:solidFill>
              <a:ea typeface="Meiryo"/>
            </a:endParaRPr>
          </a:p>
          <a:p>
            <a:pPr>
              <a:lnSpc>
                <a:spcPct val="150000"/>
              </a:lnSpc>
            </a:pPr>
            <a:endParaRPr lang="el-GR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l-GR" sz="2000" b="1" dirty="0">
                <a:solidFill>
                  <a:schemeClr val="bg1"/>
                </a:solidFill>
                <a:ea typeface="+mn-lt"/>
                <a:cs typeface="+mn-lt"/>
              </a:rPr>
              <a:t>CBI DDRB, 1</a:t>
            </a:r>
            <a:endParaRPr lang="el-G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9753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311F"/>
      </a:dk2>
      <a:lt2>
        <a:srgbClr val="F3F3F0"/>
      </a:lt2>
      <a:accent1>
        <a:srgbClr val="5238E3"/>
      </a:accent1>
      <a:accent2>
        <a:srgbClr val="1D4CD0"/>
      </a:accent2>
      <a:accent3>
        <a:srgbClr val="2EA8E1"/>
      </a:accent3>
      <a:accent4>
        <a:srgbClr val="1BC2B2"/>
      </a:accent4>
      <a:accent5>
        <a:srgbClr val="28C574"/>
      </a:accent5>
      <a:accent6>
        <a:srgbClr val="1CC928"/>
      </a:accent6>
      <a:hlink>
        <a:srgbClr val="349D7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Ευρεία οθόνη</PresentationFormat>
  <Paragraphs>0</Paragraphs>
  <Slides>13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4" baseType="lpstr">
      <vt:lpstr>SketchLinesVTI</vt:lpstr>
      <vt:lpstr>ΕΞΑΜΗΝΙΑΙΕΣ ΕΡΓΑΣΙΕΣ</vt:lpstr>
      <vt:lpstr>Εργασία 1Α </vt:lpstr>
      <vt:lpstr>Τεχνική διοχέτευσης 6 σταδίων:</vt:lpstr>
      <vt:lpstr>Τεχνική διοχέτευσης 5 σταδίων (8cc):</vt:lpstr>
      <vt:lpstr>Εργασία 2Α </vt:lpstr>
      <vt:lpstr>Initialization</vt:lpstr>
      <vt:lpstr>Παρουσίαση του PowerPoint</vt:lpstr>
      <vt:lpstr>Παρουσίαση του PowerPoint</vt:lpstr>
      <vt:lpstr>Παρουσίαση του PowerPoint</vt:lpstr>
      <vt:lpstr>Main</vt:lpstr>
      <vt:lpstr>Παρουσίαση του PowerPoint</vt:lpstr>
      <vt:lpstr>Παρουσίαση του PowerPoint</vt:lpstr>
      <vt:lpstr>Βιβλιογραφία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580</cp:revision>
  <dcterms:created xsi:type="dcterms:W3CDTF">2021-02-18T20:02:41Z</dcterms:created>
  <dcterms:modified xsi:type="dcterms:W3CDTF">2021-02-18T21:48:40Z</dcterms:modified>
</cp:coreProperties>
</file>