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300" r:id="rId2"/>
    <p:sldId id="260"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12" r:id="rId17"/>
    <p:sldId id="258" r:id="rId18"/>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5205"/>
    <a:srgbClr val="331339"/>
    <a:srgbClr val="321547"/>
    <a:srgbClr val="A19E8C"/>
    <a:srgbClr val="853296"/>
    <a:srgbClr val="E0ED69"/>
    <a:srgbClr val="FB9BE6"/>
    <a:srgbClr val="FF641F"/>
    <a:srgbClr val="E5D7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3" autoAdjust="0"/>
    <p:restoredTop sz="89357" autoAdjust="0"/>
  </p:normalViewPr>
  <p:slideViewPr>
    <p:cSldViewPr snapToGrid="0">
      <p:cViewPr varScale="1">
        <p:scale>
          <a:sx n="97" d="100"/>
          <a:sy n="97" d="100"/>
        </p:scale>
        <p:origin x="-304" y="-11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1" d="100"/>
          <a:sy n="71" d="100"/>
        </p:scale>
        <p:origin x="-272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371DE-7A45-47AD-A7A2-65E8EB49D992}" type="datetimeFigureOut">
              <a:rPr lang="ca-ES" smtClean="0"/>
              <a:pPr/>
              <a:t>10/10/17</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467F0-E559-435B-95DE-0028F645FE34}" type="slidenum">
              <a:rPr lang="ca-ES" smtClean="0"/>
              <a:pPr/>
              <a:t>‹#›</a:t>
            </a:fld>
            <a:endParaRPr lang="ca-ES"/>
          </a:p>
        </p:txBody>
      </p:sp>
    </p:spTree>
    <p:extLst>
      <p:ext uri="{BB962C8B-B14F-4D97-AF65-F5344CB8AC3E}">
        <p14:creationId xmlns:p14="http://schemas.microsoft.com/office/powerpoint/2010/main" val="342763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Good morning</a:t>
            </a:r>
            <a:r>
              <a:rPr lang="en-US" baseline="0" noProof="0" dirty="0" smtClean="0"/>
              <a:t> everyone! The name of my Master Thesis is Evolutionary patterns of </a:t>
            </a:r>
            <a:r>
              <a:rPr lang="en-US" baseline="0" noProof="0" dirty="0" err="1" smtClean="0"/>
              <a:t>piRNA</a:t>
            </a:r>
            <a:r>
              <a:rPr lang="en-US" baseline="0" noProof="0" dirty="0" smtClean="0"/>
              <a:t>-generating clusters in human genome.</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1</a:t>
            </a:fld>
            <a:endParaRPr lang="ca-ES"/>
          </a:p>
        </p:txBody>
      </p:sp>
    </p:spTree>
    <p:extLst>
      <p:ext uri="{BB962C8B-B14F-4D97-AF65-F5344CB8AC3E}">
        <p14:creationId xmlns:p14="http://schemas.microsoft.com/office/powerpoint/2010/main" val="82613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All procedure</a:t>
            </a:r>
            <a:r>
              <a:rPr lang="en-US" baseline="0" noProof="0" dirty="0" smtClean="0"/>
              <a:t>s for data retrieval and analysis are summarized in this scheme of pipeline. </a:t>
            </a:r>
          </a:p>
          <a:p>
            <a:r>
              <a:rPr lang="en-US" baseline="0" noProof="0" dirty="0" smtClean="0"/>
              <a:t>First of all the genomic coordinates of </a:t>
            </a:r>
            <a:r>
              <a:rPr lang="en-US" baseline="0" noProof="0" dirty="0" err="1" smtClean="0"/>
              <a:t>piRNA</a:t>
            </a:r>
            <a:r>
              <a:rPr lang="en-US" baseline="0" noProof="0" dirty="0" smtClean="0"/>
              <a:t> clusters were obtained with </a:t>
            </a:r>
            <a:r>
              <a:rPr lang="en-US" baseline="0" noProof="0" dirty="0" err="1" smtClean="0"/>
              <a:t>proTRAC</a:t>
            </a:r>
            <a:r>
              <a:rPr lang="en-US" baseline="0" noProof="0" dirty="0" smtClean="0"/>
              <a:t> software, resulting in annotation of 254 </a:t>
            </a:r>
            <a:r>
              <a:rPr lang="en-US" baseline="0" noProof="0" dirty="0" err="1" smtClean="0"/>
              <a:t>piRNA</a:t>
            </a:r>
            <a:r>
              <a:rPr lang="en-US" baseline="0" noProof="0" dirty="0" smtClean="0"/>
              <a:t> clusters. </a:t>
            </a:r>
            <a:r>
              <a:rPr lang="en-US" baseline="0" noProof="0" dirty="0" err="1" smtClean="0"/>
              <a:t>Intergenic</a:t>
            </a:r>
            <a:r>
              <a:rPr lang="en-US" baseline="0" noProof="0" dirty="0" smtClean="0"/>
              <a:t> regions were defined using </a:t>
            </a:r>
            <a:r>
              <a:rPr lang="en-US" baseline="0" noProof="0" dirty="0" err="1" smtClean="0"/>
              <a:t>GeneCode</a:t>
            </a:r>
            <a:r>
              <a:rPr lang="en-US" baseline="0" noProof="0" dirty="0" smtClean="0"/>
              <a:t> annotation data and </a:t>
            </a:r>
            <a:r>
              <a:rPr lang="en-US" baseline="0" noProof="0" dirty="0" err="1" smtClean="0"/>
              <a:t>bedtools</a:t>
            </a:r>
            <a:r>
              <a:rPr lang="en-US" baseline="0" noProof="0" dirty="0" smtClean="0"/>
              <a:t>. The nearest to </a:t>
            </a:r>
            <a:r>
              <a:rPr lang="en-US" baseline="0" noProof="0" dirty="0" err="1" smtClean="0"/>
              <a:t>piRNA</a:t>
            </a:r>
            <a:r>
              <a:rPr lang="en-US" baseline="0" noProof="0" dirty="0" smtClean="0"/>
              <a:t> clusters </a:t>
            </a:r>
            <a:r>
              <a:rPr lang="en-US" baseline="0" noProof="0" dirty="0" err="1" smtClean="0"/>
              <a:t>intergenic</a:t>
            </a:r>
            <a:r>
              <a:rPr lang="en-US" baseline="0" noProof="0" dirty="0" smtClean="0"/>
              <a:t> regions were chosen manually.</a:t>
            </a:r>
          </a:p>
          <a:p>
            <a:r>
              <a:rPr lang="en-US" baseline="0" noProof="0" dirty="0" err="1" smtClean="0"/>
              <a:t>piRNA</a:t>
            </a:r>
            <a:r>
              <a:rPr lang="en-US" baseline="0" noProof="0" dirty="0" smtClean="0"/>
              <a:t> clusters and </a:t>
            </a:r>
            <a:r>
              <a:rPr lang="en-US" baseline="0" noProof="0" dirty="0" err="1" smtClean="0"/>
              <a:t>intergenic</a:t>
            </a:r>
            <a:r>
              <a:rPr lang="en-US" baseline="0" noProof="0" dirty="0" smtClean="0"/>
              <a:t> regions were extracted from 1000GP with </a:t>
            </a:r>
            <a:r>
              <a:rPr lang="en-US" baseline="0" noProof="0" dirty="0" err="1" smtClean="0"/>
              <a:t>tabix</a:t>
            </a:r>
            <a:r>
              <a:rPr lang="en-US" baseline="0" noProof="0" dirty="0" smtClean="0"/>
              <a:t> tool in Linux environment. Then 243 inbreed individuals were removed using last version of </a:t>
            </a:r>
            <a:r>
              <a:rPr lang="en-US" baseline="0" noProof="0" dirty="0" err="1" smtClean="0"/>
              <a:t>Bcftools</a:t>
            </a:r>
            <a:r>
              <a:rPr lang="en-US" baseline="0" noProof="0" dirty="0" smtClean="0"/>
              <a:t> view. The regions were simultaneously filtered for structural variants, genes and </a:t>
            </a:r>
            <a:r>
              <a:rPr lang="en-US" baseline="0" noProof="0" dirty="0" err="1" smtClean="0"/>
              <a:t>pseudogenes</a:t>
            </a:r>
            <a:r>
              <a:rPr lang="en-US" baseline="0" noProof="0" dirty="0" smtClean="0"/>
              <a:t> using </a:t>
            </a:r>
            <a:r>
              <a:rPr lang="en-US" baseline="0" noProof="0" dirty="0" err="1" smtClean="0"/>
              <a:t>substractbed</a:t>
            </a:r>
            <a:r>
              <a:rPr lang="en-US" baseline="0" noProof="0" dirty="0" smtClean="0"/>
              <a:t> tool.</a:t>
            </a:r>
          </a:p>
          <a:p>
            <a:r>
              <a:rPr lang="en-US" baseline="0" noProof="0" dirty="0" smtClean="0"/>
              <a:t>For divergence estimation we used human-chimp alignment from Vista browser stored in multi-</a:t>
            </a:r>
            <a:r>
              <a:rPr lang="en-US" baseline="0" noProof="0" dirty="0" err="1" smtClean="0"/>
              <a:t>fasta</a:t>
            </a:r>
            <a:r>
              <a:rPr lang="en-US" baseline="0" noProof="0" dirty="0" smtClean="0"/>
              <a:t> format, which was converted into </a:t>
            </a:r>
            <a:r>
              <a:rPr lang="en-US" baseline="0" noProof="0" dirty="0" err="1" smtClean="0"/>
              <a:t>vcf</a:t>
            </a:r>
            <a:r>
              <a:rPr lang="en-US" baseline="0" noProof="0" dirty="0" smtClean="0"/>
              <a:t> format using custom python script. The n using </a:t>
            </a:r>
            <a:r>
              <a:rPr lang="en-US" baseline="0" noProof="0" dirty="0" err="1" smtClean="0"/>
              <a:t>tabix</a:t>
            </a:r>
            <a:r>
              <a:rPr lang="en-US" baseline="0" noProof="0" dirty="0" smtClean="0"/>
              <a:t> and </a:t>
            </a:r>
            <a:r>
              <a:rPr lang="en-US" baseline="0" noProof="0" dirty="0" err="1" smtClean="0"/>
              <a:t>substractBed</a:t>
            </a:r>
            <a:r>
              <a:rPr lang="en-US" baseline="0" noProof="0" dirty="0" smtClean="0"/>
              <a:t> tools the </a:t>
            </a:r>
            <a:r>
              <a:rPr lang="en-US" baseline="0" noProof="0" dirty="0" err="1" smtClean="0"/>
              <a:t>piRNA</a:t>
            </a:r>
            <a:r>
              <a:rPr lang="en-US" baseline="0" noProof="0" dirty="0" smtClean="0"/>
              <a:t> clusters and </a:t>
            </a:r>
            <a:r>
              <a:rPr lang="en-US" baseline="0" noProof="0" dirty="0" err="1" smtClean="0"/>
              <a:t>intergenic</a:t>
            </a:r>
            <a:r>
              <a:rPr lang="en-US" baseline="0" noProof="0" dirty="0" smtClean="0"/>
              <a:t> regions of chimp genome were extracted and filtered. The last step in Linux shell was to merge human and chimpanzee data </a:t>
            </a:r>
            <a:r>
              <a:rPr lang="en-US" baseline="0" noProof="0" dirty="0" err="1" smtClean="0"/>
              <a:t>inplementing</a:t>
            </a:r>
            <a:r>
              <a:rPr lang="en-US" baseline="0" noProof="0" dirty="0" smtClean="0"/>
              <a:t> </a:t>
            </a:r>
            <a:r>
              <a:rPr lang="en-US" baseline="0" noProof="0" dirty="0" err="1" smtClean="0"/>
              <a:t>Bcftools</a:t>
            </a:r>
            <a:r>
              <a:rPr lang="en-US" baseline="0" noProof="0" dirty="0" smtClean="0"/>
              <a:t> merge and to index them with </a:t>
            </a:r>
            <a:r>
              <a:rPr lang="en-US" baseline="0" noProof="0" dirty="0" err="1" smtClean="0"/>
              <a:t>tabix</a:t>
            </a:r>
            <a:r>
              <a:rPr lang="en-US" baseline="0" noProof="0" dirty="0" smtClean="0"/>
              <a:t> for fast retrieval. </a:t>
            </a:r>
          </a:p>
          <a:p>
            <a:r>
              <a:rPr lang="en-US" baseline="0" noProof="0" dirty="0" smtClean="0"/>
              <a:t>For the population genomics analysis we used the </a:t>
            </a:r>
            <a:r>
              <a:rPr lang="en-US" baseline="0" noProof="0" dirty="0" err="1" smtClean="0"/>
              <a:t>Popgenome</a:t>
            </a:r>
            <a:r>
              <a:rPr lang="en-US" baseline="0" noProof="0" dirty="0" smtClean="0"/>
              <a:t> package for R environment along with custom scripts in R.</a:t>
            </a:r>
            <a:endParaRPr lang="en-US" noProof="0" dirty="0" smtClean="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After</a:t>
            </a:r>
            <a:r>
              <a:rPr lang="en-US" baseline="0" noProof="0" dirty="0" smtClean="0"/>
              <a:t> filtering step we remained with 145 </a:t>
            </a:r>
            <a:r>
              <a:rPr lang="en-US" baseline="0" noProof="0" dirty="0" err="1" smtClean="0"/>
              <a:t>piRNA</a:t>
            </a:r>
            <a:r>
              <a:rPr lang="en-US" baseline="0" noProof="0" dirty="0" smtClean="0"/>
              <a:t> clusters with overall length of 2.24Mb and nearest to them </a:t>
            </a:r>
            <a:r>
              <a:rPr lang="en-US" baseline="0" noProof="0" dirty="0" err="1" smtClean="0"/>
              <a:t>intergenic</a:t>
            </a:r>
            <a:r>
              <a:rPr lang="en-US" baseline="0" noProof="0" dirty="0" smtClean="0"/>
              <a:t> regions of 2.77Mb from 2261 human samples.</a:t>
            </a:r>
          </a:p>
          <a:p>
            <a:r>
              <a:rPr lang="en-US" noProof="0" dirty="0" smtClean="0"/>
              <a:t>The numbers</a:t>
            </a:r>
            <a:r>
              <a:rPr lang="en-US" baseline="0" noProof="0" dirty="0" smtClean="0"/>
              <a:t> of segregating sites were compared between supposedly neutral </a:t>
            </a:r>
            <a:r>
              <a:rPr lang="en-US" baseline="0" noProof="0" dirty="0" err="1" smtClean="0"/>
              <a:t>intergenic</a:t>
            </a:r>
            <a:r>
              <a:rPr lang="en-US" baseline="0" noProof="0" dirty="0" smtClean="0"/>
              <a:t> regions and </a:t>
            </a:r>
            <a:r>
              <a:rPr lang="en-US" baseline="0" noProof="0" dirty="0" err="1" smtClean="0"/>
              <a:t>piRNA</a:t>
            </a:r>
            <a:r>
              <a:rPr lang="en-US" baseline="0" noProof="0" dirty="0" smtClean="0"/>
              <a:t> clusters using chi-square test for each population.</a:t>
            </a:r>
          </a:p>
          <a:p>
            <a:r>
              <a:rPr lang="en-US" baseline="0" noProof="0" dirty="0" smtClean="0"/>
              <a:t>The difference was strongly significant in all cases, with numbers of segregating sites in </a:t>
            </a:r>
            <a:r>
              <a:rPr lang="en-US" baseline="0" noProof="0" dirty="0" err="1" smtClean="0"/>
              <a:t>intergenic</a:t>
            </a:r>
            <a:r>
              <a:rPr lang="en-US" baseline="0" noProof="0" dirty="0" smtClean="0"/>
              <a:t> regions being 2-3 times larger than that in </a:t>
            </a:r>
            <a:r>
              <a:rPr lang="en-US" baseline="0" noProof="0" dirty="0" err="1" smtClean="0"/>
              <a:t>piRNA</a:t>
            </a:r>
            <a:r>
              <a:rPr lang="en-US" baseline="0" noProof="0" dirty="0" smtClean="0"/>
              <a:t> clusters, suggesting the selective constraint in the latter ones with lower variability.</a:t>
            </a:r>
          </a:p>
          <a:p>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The values</a:t>
            </a:r>
            <a:r>
              <a:rPr lang="en-US" baseline="0" noProof="0" dirty="0" smtClean="0"/>
              <a:t> of overall divergence and theta were higher for </a:t>
            </a:r>
            <a:r>
              <a:rPr lang="en-US" baseline="0" noProof="0" dirty="0" err="1" smtClean="0"/>
              <a:t>intergenic</a:t>
            </a:r>
            <a:r>
              <a:rPr lang="en-US" baseline="0" noProof="0" dirty="0" smtClean="0"/>
              <a:t> regions, while mutation rates and pi of genetic diversity </a:t>
            </a:r>
            <a:r>
              <a:rPr lang="en-US" baseline="0" noProof="0" dirty="0" err="1" smtClean="0"/>
              <a:t>lagerly</a:t>
            </a:r>
            <a:r>
              <a:rPr lang="en-US" baseline="0" noProof="0" dirty="0" smtClean="0"/>
              <a:t> overlapped. This pattern didn’t change considerably when each population was analyzed separately.</a:t>
            </a:r>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We</a:t>
            </a:r>
            <a:r>
              <a:rPr lang="en-US" baseline="0" noProof="0" dirty="0" smtClean="0"/>
              <a:t> detected strong differences in the variability between populations further confirmed by fixation index estimations. African and East Asian populations were the most differentiated ones.</a:t>
            </a:r>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To estimate the deviation</a:t>
            </a:r>
            <a:r>
              <a:rPr lang="en-US" baseline="0" noProof="0" dirty="0" smtClean="0"/>
              <a:t> from neutrality in each cluster we used Tajima’s D and </a:t>
            </a:r>
            <a:r>
              <a:rPr lang="en-US" baseline="0" noProof="0" dirty="0" err="1" smtClean="0"/>
              <a:t>Fu&amp;Li’s</a:t>
            </a:r>
            <a:r>
              <a:rPr lang="en-US" baseline="0" noProof="0" dirty="0" smtClean="0"/>
              <a:t> D tests. The worth majority of the clusters attained negative values suggesting an excess of weakly deleterious alleles maintained at low </a:t>
            </a:r>
            <a:r>
              <a:rPr lang="en-US" baseline="0" noProof="0" dirty="0" err="1" smtClean="0"/>
              <a:t>friquences</a:t>
            </a:r>
            <a:r>
              <a:rPr lang="en-US" baseline="0" noProof="0" dirty="0" smtClean="0"/>
              <a:t> by slightly negative selection. Some of the clusters also attained the positive values suggesting rather balancing selection with heterozygote advantage might be maintaining the nucleotide variability.</a:t>
            </a:r>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To detect</a:t>
            </a:r>
            <a:r>
              <a:rPr lang="en-US" baseline="0" noProof="0" dirty="0" smtClean="0"/>
              <a:t> </a:t>
            </a:r>
            <a:r>
              <a:rPr lang="en-US" noProof="0" dirty="0" smtClean="0"/>
              <a:t>the selection fingerprint </a:t>
            </a:r>
            <a:r>
              <a:rPr lang="en-US" baseline="0" noProof="0" dirty="0" smtClean="0"/>
              <a:t>with MKT first Neutral Index was calculated as a proportion of two proportions of non-neutral to neutral polymorphism divided by non-neutral to neutral divergence divergence. In our case </a:t>
            </a:r>
            <a:r>
              <a:rPr lang="en-US" baseline="0" noProof="0" dirty="0" err="1" smtClean="0"/>
              <a:t>intergenic</a:t>
            </a:r>
            <a:r>
              <a:rPr lang="en-US" baseline="0" noProof="0" dirty="0" smtClean="0"/>
              <a:t> regions played the role of putatively neutral regions. Alpha was calculated as the deviation of Neutral Index from 1. So that positive values of alpha indicate directional selection driving the advantageous alleles to fixation, while negative values of alpha are indicative of negative selection. </a:t>
            </a:r>
          </a:p>
          <a:p>
            <a:r>
              <a:rPr lang="en-US" baseline="0" noProof="0" dirty="0" smtClean="0"/>
              <a:t>12 to 20% of alpha values were significant across populations, achieving 30% of significant values in the pooled dataset. Most of them had negative values suggesting </a:t>
            </a:r>
            <a:r>
              <a:rPr lang="en-US" baseline="0" noProof="0" dirty="0" err="1" smtClean="0"/>
              <a:t>purifing</a:t>
            </a:r>
            <a:r>
              <a:rPr lang="en-US" baseline="0" noProof="0" dirty="0" smtClean="0"/>
              <a:t> selection. Nevertheless, 40 to 47% of significant alpha values had positive sign for that clusters that supposed to be maintained by directional selection.</a:t>
            </a:r>
          </a:p>
          <a:p>
            <a:r>
              <a:rPr lang="en-US" baseline="0" noProof="0" dirty="0" smtClean="0"/>
              <a:t>We also compared the proportions of divergent to polymorphic sites between </a:t>
            </a:r>
            <a:r>
              <a:rPr lang="en-US" baseline="0" noProof="0" dirty="0" err="1" smtClean="0"/>
              <a:t>piRNA</a:t>
            </a:r>
            <a:r>
              <a:rPr lang="en-US" baseline="0" noProof="0" dirty="0" smtClean="0"/>
              <a:t> clusters and </a:t>
            </a:r>
            <a:r>
              <a:rPr lang="en-US" baseline="0" noProof="0" dirty="0" err="1" smtClean="0"/>
              <a:t>intergenic</a:t>
            </a:r>
            <a:r>
              <a:rPr lang="en-US" baseline="0" noProof="0" dirty="0" smtClean="0"/>
              <a:t> regions for each population, finding that in all cases the proportion of div/pol sites attained higher values in the </a:t>
            </a:r>
            <a:r>
              <a:rPr lang="en-US" baseline="0" noProof="0" dirty="0" err="1" smtClean="0"/>
              <a:t>piRNA</a:t>
            </a:r>
            <a:r>
              <a:rPr lang="en-US" baseline="0" noProof="0" dirty="0" smtClean="0"/>
              <a:t> clusters due to relative excess of divergent alleles, indicating higher fixation rates of advantageous alleles in these regions.</a:t>
            </a:r>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To finish this presentation I would like</a:t>
            </a:r>
            <a:r>
              <a:rPr lang="en-US" baseline="0" noProof="0" dirty="0" smtClean="0"/>
              <a:t> to make several </a:t>
            </a:r>
            <a:r>
              <a:rPr lang="en-US" baseline="0" noProof="0" smtClean="0"/>
              <a:t>concluding remarks.</a:t>
            </a:r>
            <a:endParaRPr lang="en-US" noProof="0" dirty="0"/>
          </a:p>
        </p:txBody>
      </p:sp>
      <p:sp>
        <p:nvSpPr>
          <p:cNvPr id="4" name="Marcador de número de diapositiva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E0227A-0B56-463B-AD93-C4B7668522AF}" type="slidenum">
              <a:rPr kumimoji="0" lang="es-E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s-E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76788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17</a:t>
            </a:fld>
            <a:endParaRPr lang="ca-ES"/>
          </a:p>
        </p:txBody>
      </p:sp>
    </p:spTree>
    <p:extLst>
      <p:ext uri="{BB962C8B-B14F-4D97-AF65-F5344CB8AC3E}">
        <p14:creationId xmlns:p14="http://schemas.microsoft.com/office/powerpoint/2010/main" val="447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My talk</a:t>
            </a:r>
            <a:r>
              <a:rPr lang="en-US" baseline="0" noProof="0" dirty="0" smtClean="0"/>
              <a:t> will include 5 parts. Beginning with short introduction where I will give you a definition of </a:t>
            </a:r>
            <a:r>
              <a:rPr lang="en-US" baseline="0" noProof="0" dirty="0" err="1" smtClean="0"/>
              <a:t>piRNA</a:t>
            </a:r>
            <a:r>
              <a:rPr lang="en-US" baseline="0" noProof="0" dirty="0" smtClean="0"/>
              <a:t> clusters and the description of the main hypothesis behind this study. Then we will move to objectives and methodology with description of the pipeline for data mining and analysis, followed by results with estimation of diversity and patterns of selection in </a:t>
            </a:r>
            <a:r>
              <a:rPr lang="en-US" baseline="0" noProof="0" dirty="0" err="1" smtClean="0"/>
              <a:t>piRNA</a:t>
            </a:r>
            <a:r>
              <a:rPr lang="en-US" baseline="0" noProof="0" dirty="0" smtClean="0"/>
              <a:t> clusters. I will finish this presentation with conclusion remarks.</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2</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err="1" smtClean="0"/>
              <a:t>Piwi</a:t>
            </a:r>
            <a:r>
              <a:rPr lang="en-US" noProof="0" dirty="0" smtClean="0"/>
              <a:t>- interacting RNA is the largest class of small non-coding RNA molecules. They are 26-31 nucleotides long and are highly expressed in the </a:t>
            </a:r>
            <a:r>
              <a:rPr lang="en-US" noProof="0" dirty="0" err="1" smtClean="0"/>
              <a:t>germline</a:t>
            </a:r>
            <a:r>
              <a:rPr lang="en-US" noProof="0" dirty="0" smtClean="0"/>
              <a:t> of animals from warms to humans. Most </a:t>
            </a:r>
            <a:r>
              <a:rPr lang="en-US" noProof="0" dirty="0" err="1" smtClean="0"/>
              <a:t>piRNA</a:t>
            </a:r>
            <a:r>
              <a:rPr lang="en-US" noProof="0" dirty="0" smtClean="0"/>
              <a:t>-generating</a:t>
            </a:r>
            <a:r>
              <a:rPr lang="en-US" baseline="0" noProof="0" dirty="0" smtClean="0"/>
              <a:t> loci are found in a small number of genomic regions named clusters. Their function is the genome defense against TE by both epigenetic and post-transcriptional gene silencing of </a:t>
            </a:r>
            <a:r>
              <a:rPr lang="en-US" baseline="0" noProof="0" dirty="0" err="1" smtClean="0"/>
              <a:t>retrotransposons</a:t>
            </a:r>
            <a:r>
              <a:rPr lang="en-US" baseline="0" noProof="0" dirty="0" smtClean="0"/>
              <a:t>. But still many aspects of their biology and evolution remain unknown.</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3</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In</a:t>
            </a:r>
            <a:r>
              <a:rPr lang="en-US" baseline="0" noProof="0" dirty="0" smtClean="0"/>
              <a:t> their fist study of </a:t>
            </a:r>
            <a:r>
              <a:rPr lang="en-US" baseline="0" noProof="0" dirty="0" err="1" smtClean="0"/>
              <a:t>piRNA</a:t>
            </a:r>
            <a:r>
              <a:rPr lang="en-US" baseline="0" noProof="0" dirty="0" smtClean="0"/>
              <a:t> evolution in mammalian genomes </a:t>
            </a:r>
            <a:r>
              <a:rPr lang="en-US" baseline="0" noProof="0" dirty="0" err="1" smtClean="0"/>
              <a:t>Assis</a:t>
            </a:r>
            <a:r>
              <a:rPr lang="en-US" baseline="0" noProof="0" dirty="0" smtClean="0"/>
              <a:t> and </a:t>
            </a:r>
            <a:r>
              <a:rPr lang="en-US" baseline="0" noProof="0" dirty="0" err="1" smtClean="0"/>
              <a:t>Kondrashov</a:t>
            </a:r>
            <a:r>
              <a:rPr lang="en-US" baseline="0" noProof="0" dirty="0" smtClean="0"/>
              <a:t> proposed the idea that </a:t>
            </a:r>
            <a:r>
              <a:rPr lang="en-US" sz="1000" kern="1200" baseline="0" noProof="0" dirty="0" smtClean="0">
                <a:solidFill>
                  <a:schemeClr val="tx1"/>
                </a:solidFill>
                <a:latin typeface="+mn-lt"/>
                <a:ea typeface="+mn-ea"/>
                <a:cs typeface="Tahoma" charset="0"/>
              </a:rPr>
              <a:t>if</a:t>
            </a:r>
            <a:r>
              <a:rPr lang="en-US" sz="1000" kern="1200" dirty="0" smtClean="0">
                <a:solidFill>
                  <a:schemeClr val="tx1"/>
                </a:solidFill>
                <a:latin typeface="+mn-lt"/>
                <a:ea typeface="+mn-ea"/>
                <a:cs typeface="Tahoma" charset="0"/>
              </a:rPr>
              <a:t>f </a:t>
            </a:r>
            <a:r>
              <a:rPr lang="en-US" sz="1000" kern="1200" dirty="0" err="1" smtClean="0">
                <a:solidFill>
                  <a:schemeClr val="tx1"/>
                </a:solidFill>
                <a:latin typeface="+mn-lt"/>
                <a:ea typeface="+mn-ea"/>
                <a:cs typeface="Tahoma" charset="0"/>
              </a:rPr>
              <a:t>piRNAs</a:t>
            </a:r>
            <a:r>
              <a:rPr lang="en-US" sz="1000" kern="1200" dirty="0" smtClean="0">
                <a:solidFill>
                  <a:schemeClr val="tx1"/>
                </a:solidFill>
                <a:latin typeface="+mn-lt"/>
                <a:ea typeface="+mn-ea"/>
                <a:cs typeface="Tahoma" charset="0"/>
              </a:rPr>
              <a:t> are indeed involved in transposon silencing, it is natural to assume that selection for cluster acquisitions is caused by an arms race between expanding families of mammalian transposons and </a:t>
            </a:r>
            <a:r>
              <a:rPr lang="en-US" sz="1000" kern="1200" dirty="0" err="1" smtClean="0">
                <a:solidFill>
                  <a:schemeClr val="tx1"/>
                </a:solidFill>
                <a:latin typeface="+mn-lt"/>
                <a:ea typeface="+mn-ea"/>
                <a:cs typeface="Tahoma" charset="0"/>
              </a:rPr>
              <a:t>piRNA</a:t>
            </a:r>
            <a:r>
              <a:rPr lang="en-US" sz="1000" kern="1200" dirty="0" smtClean="0">
                <a:solidFill>
                  <a:schemeClr val="tx1"/>
                </a:solidFill>
                <a:latin typeface="+mn-lt"/>
                <a:ea typeface="+mn-ea"/>
                <a:cs typeface="Tahoma" charset="0"/>
              </a:rPr>
              <a:t> clusters.</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4</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The</a:t>
            </a:r>
            <a:r>
              <a:rPr lang="en-US" baseline="0" noProof="0" dirty="0" smtClean="0"/>
              <a:t> main question have raised from that study: if the </a:t>
            </a:r>
            <a:r>
              <a:rPr lang="en-US" baseline="0" noProof="0" dirty="0" err="1" smtClean="0"/>
              <a:t>piRNA</a:t>
            </a:r>
            <a:r>
              <a:rPr lang="en-US" baseline="0" noProof="0" dirty="0" smtClean="0"/>
              <a:t> evolution is driven by positive selection?</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5</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This hypothesis was tested in the</a:t>
            </a:r>
            <a:r>
              <a:rPr lang="en-US" baseline="0" noProof="0" dirty="0" smtClean="0"/>
              <a:t> study of Gould et al. who used modified McDonald and Kreitman test to detect selection in CNV. They found that negative selection was driving the CNV in </a:t>
            </a:r>
            <a:r>
              <a:rPr lang="en-US" baseline="0" noProof="0" dirty="0" err="1" smtClean="0"/>
              <a:t>piRNA</a:t>
            </a:r>
            <a:r>
              <a:rPr lang="en-US" baseline="0" noProof="0" dirty="0" smtClean="0"/>
              <a:t> clusters.</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6</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One more study was conducted,</a:t>
            </a:r>
            <a:r>
              <a:rPr lang="en-US" baseline="0" noProof="0" dirty="0" smtClean="0"/>
              <a:t> this time basing on allele frequency spectrum using 36 clusters from 10 human populations. They found the evidence for strong negative selection in African populations, but not in any of the 7 non-African </a:t>
            </a:r>
            <a:r>
              <a:rPr lang="en-US" baseline="0" noProof="0" dirty="0" err="1" smtClean="0"/>
              <a:t>populaitons</a:t>
            </a:r>
            <a:r>
              <a:rPr lang="en-US" baseline="0" noProof="0" dirty="0" smtClean="0"/>
              <a:t>.</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7</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The main goal of this project was:</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8</a:t>
            </a:fld>
            <a:endParaRPr lang="ca-ES"/>
          </a:p>
        </p:txBody>
      </p:sp>
    </p:spTree>
    <p:extLst>
      <p:ext uri="{BB962C8B-B14F-4D97-AF65-F5344CB8AC3E}">
        <p14:creationId xmlns:p14="http://schemas.microsoft.com/office/powerpoint/2010/main" val="189736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To achieve</a:t>
            </a:r>
            <a:r>
              <a:rPr lang="en-US" baseline="0" noProof="0" dirty="0" smtClean="0"/>
              <a:t> that aim we had to fulfill the following smaller objectives.</a:t>
            </a:r>
            <a:endParaRPr lang="en-US" noProof="0" dirty="0"/>
          </a:p>
        </p:txBody>
      </p:sp>
      <p:sp>
        <p:nvSpPr>
          <p:cNvPr id="4" name="Marcador de número de diapositiva 3"/>
          <p:cNvSpPr>
            <a:spLocks noGrp="1"/>
          </p:cNvSpPr>
          <p:nvPr>
            <p:ph type="sldNum" sz="quarter" idx="10"/>
          </p:nvPr>
        </p:nvSpPr>
        <p:spPr/>
        <p:txBody>
          <a:bodyPr/>
          <a:lstStyle/>
          <a:p>
            <a:fld id="{7DB467F0-E559-435B-95DE-0028F645FE34}" type="slidenum">
              <a:rPr lang="ca-ES" smtClean="0"/>
              <a:pPr/>
              <a:t>9</a:t>
            </a:fld>
            <a:endParaRPr lang="ca-ES"/>
          </a:p>
        </p:txBody>
      </p:sp>
    </p:spTree>
    <p:extLst>
      <p:ext uri="{BB962C8B-B14F-4D97-AF65-F5344CB8AC3E}">
        <p14:creationId xmlns:p14="http://schemas.microsoft.com/office/powerpoint/2010/main" val="18973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ca-ES"/>
          </a:p>
        </p:txBody>
      </p:sp>
      <p:sp>
        <p:nvSpPr>
          <p:cNvPr id="4" name="Marcador de fecha 3"/>
          <p:cNvSpPr>
            <a:spLocks noGrp="1"/>
          </p:cNvSpPr>
          <p:nvPr>
            <p:ph type="dt" sz="half" idx="10"/>
          </p:nvPr>
        </p:nvSpPr>
        <p:spPr/>
        <p:txBody>
          <a:bodyPr/>
          <a:lstStyle/>
          <a:p>
            <a:fld id="{AB6015DC-3D78-40EE-B5EF-3E08B65C74DB}" type="datetime1">
              <a:rPr lang="ca-ES" smtClean="0"/>
              <a:pPr/>
              <a:t>10/10/17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44009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ca-E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p:cNvSpPr>
            <a:spLocks noGrp="1"/>
          </p:cNvSpPr>
          <p:nvPr>
            <p:ph type="dt" sz="half" idx="10"/>
          </p:nvPr>
        </p:nvSpPr>
        <p:spPr/>
        <p:txBody>
          <a:bodyPr/>
          <a:lstStyle/>
          <a:p>
            <a:fld id="{3625AD1E-2B19-45B5-99E2-701B0C879DB1}" type="datetime1">
              <a:rPr lang="ca-ES" smtClean="0"/>
              <a:pPr/>
              <a:t>10/10/17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291756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p:cNvSpPr>
            <a:spLocks noGrp="1"/>
          </p:cNvSpPr>
          <p:nvPr>
            <p:ph type="dt" sz="half" idx="10"/>
          </p:nvPr>
        </p:nvSpPr>
        <p:spPr/>
        <p:txBody>
          <a:bodyPr/>
          <a:lstStyle/>
          <a:p>
            <a:fld id="{B00172C0-108F-47DA-A99C-485E992204F7}" type="datetime1">
              <a:rPr lang="ca-ES" smtClean="0"/>
              <a:pPr/>
              <a:t>10/10/17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138580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ca-E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p:cNvSpPr>
            <a:spLocks noGrp="1"/>
          </p:cNvSpPr>
          <p:nvPr>
            <p:ph type="dt" sz="half" idx="10"/>
          </p:nvPr>
        </p:nvSpPr>
        <p:spPr/>
        <p:txBody>
          <a:bodyPr/>
          <a:lstStyle/>
          <a:p>
            <a:fld id="{C06EBDCB-9AB8-4753-8E17-6194DAA2FC57}" type="datetime1">
              <a:rPr lang="ca-ES" smtClean="0"/>
              <a:pPr/>
              <a:t>10/10/17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136965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4B12936-D4CE-4593-95FA-BDDDC52EF780}" type="datetime1">
              <a:rPr lang="ca-ES" smtClean="0"/>
              <a:pPr/>
              <a:t>10/10/17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270284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ca-E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p:cNvSpPr>
            <a:spLocks noGrp="1"/>
          </p:cNvSpPr>
          <p:nvPr>
            <p:ph type="dt" sz="half" idx="10"/>
          </p:nvPr>
        </p:nvSpPr>
        <p:spPr/>
        <p:txBody>
          <a:bodyPr/>
          <a:lstStyle/>
          <a:p>
            <a:fld id="{3EF110FE-3A92-4C5C-AC3F-938C7E8A8D83}" type="datetime1">
              <a:rPr lang="ca-ES" smtClean="0"/>
              <a:pPr/>
              <a:t>10/10/17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356645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p:cNvSpPr>
            <a:spLocks noGrp="1"/>
          </p:cNvSpPr>
          <p:nvPr>
            <p:ph type="dt" sz="half" idx="10"/>
          </p:nvPr>
        </p:nvSpPr>
        <p:spPr/>
        <p:txBody>
          <a:bodyPr/>
          <a:lstStyle/>
          <a:p>
            <a:fld id="{221C0123-B8D1-41E4-A81F-27C91FE90382}" type="datetime1">
              <a:rPr lang="ca-ES" smtClean="0"/>
              <a:pPr/>
              <a:t>10/10/17</a:t>
            </a:fld>
            <a:endParaRPr lang="ca-ES"/>
          </a:p>
        </p:txBody>
      </p:sp>
      <p:sp>
        <p:nvSpPr>
          <p:cNvPr id="8" name="Marcador de pie de página 7"/>
          <p:cNvSpPr>
            <a:spLocks noGrp="1"/>
          </p:cNvSpPr>
          <p:nvPr>
            <p:ph type="ftr" sz="quarter" idx="11"/>
          </p:nvPr>
        </p:nvSpPr>
        <p:spPr/>
        <p:txBody>
          <a:bodyPr/>
          <a:lstStyle/>
          <a:p>
            <a:endParaRPr lang="ca-ES"/>
          </a:p>
        </p:txBody>
      </p:sp>
      <p:sp>
        <p:nvSpPr>
          <p:cNvPr id="9" name="Marcador de número de diapositiva 8"/>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143432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ca-ES"/>
          </a:p>
        </p:txBody>
      </p:sp>
      <p:sp>
        <p:nvSpPr>
          <p:cNvPr id="3" name="Marcador de fecha 2"/>
          <p:cNvSpPr>
            <a:spLocks noGrp="1"/>
          </p:cNvSpPr>
          <p:nvPr>
            <p:ph type="dt" sz="half" idx="10"/>
          </p:nvPr>
        </p:nvSpPr>
        <p:spPr/>
        <p:txBody>
          <a:bodyPr/>
          <a:lstStyle/>
          <a:p>
            <a:fld id="{FAA8AE1D-732E-4B0C-8B53-41AD7EEFDFC0}" type="datetime1">
              <a:rPr lang="ca-ES" smtClean="0"/>
              <a:pPr/>
              <a:t>10/10/17</a:t>
            </a:fld>
            <a:endParaRPr lang="ca-ES"/>
          </a:p>
        </p:txBody>
      </p:sp>
      <p:sp>
        <p:nvSpPr>
          <p:cNvPr id="4" name="Marcador de pie de página 3"/>
          <p:cNvSpPr>
            <a:spLocks noGrp="1"/>
          </p:cNvSpPr>
          <p:nvPr>
            <p:ph type="ftr" sz="quarter" idx="11"/>
          </p:nvPr>
        </p:nvSpPr>
        <p:spPr/>
        <p:txBody>
          <a:bodyPr/>
          <a:lstStyle/>
          <a:p>
            <a:endParaRPr lang="ca-ES"/>
          </a:p>
        </p:txBody>
      </p:sp>
      <p:sp>
        <p:nvSpPr>
          <p:cNvPr id="5" name="Marcador de número de diapositiva 4"/>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38588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0AE165-0031-4F88-927B-CFEF63AF52D6}" type="datetime1">
              <a:rPr lang="ca-ES" smtClean="0"/>
              <a:pPr/>
              <a:t>10/10/17</a:t>
            </a:fld>
            <a:endParaRPr lang="ca-ES"/>
          </a:p>
        </p:txBody>
      </p:sp>
      <p:sp>
        <p:nvSpPr>
          <p:cNvPr id="3" name="Marcador de pie de página 2"/>
          <p:cNvSpPr>
            <a:spLocks noGrp="1"/>
          </p:cNvSpPr>
          <p:nvPr>
            <p:ph type="ftr" sz="quarter" idx="11"/>
          </p:nvPr>
        </p:nvSpPr>
        <p:spPr/>
        <p:txBody>
          <a:bodyPr/>
          <a:lstStyle/>
          <a:p>
            <a:endParaRPr lang="ca-ES"/>
          </a:p>
        </p:txBody>
      </p:sp>
      <p:sp>
        <p:nvSpPr>
          <p:cNvPr id="4" name="Marcador de número de diapositiva 3"/>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90009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57CD0A9-1F57-46CC-B116-DCBBB712B82A}" type="datetime1">
              <a:rPr lang="ca-ES" smtClean="0"/>
              <a:pPr/>
              <a:t>10/10/17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207220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943D1B1-6357-4862-9CE5-365F96FBB789}" type="datetime1">
              <a:rPr lang="ca-ES" smtClean="0"/>
              <a:pPr/>
              <a:t>10/10/17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FF8F0751-04B5-4AAB-8861-2090B99EFB5E}" type="slidenum">
              <a:rPr lang="ca-ES" smtClean="0"/>
              <a:pPr/>
              <a:t>‹#›</a:t>
            </a:fld>
            <a:endParaRPr lang="ca-ES"/>
          </a:p>
        </p:txBody>
      </p:sp>
    </p:spTree>
    <p:extLst>
      <p:ext uri="{BB962C8B-B14F-4D97-AF65-F5344CB8AC3E}">
        <p14:creationId xmlns:p14="http://schemas.microsoft.com/office/powerpoint/2010/main" val="4567817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A6337-19C8-4200-A1F0-2D812C9083D3}" type="datetime1">
              <a:rPr lang="ca-ES" smtClean="0"/>
              <a:pPr/>
              <a:t>10/10/17</a:t>
            </a:fld>
            <a:endParaRPr lang="ca-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F0751-04B5-4AAB-8861-2090B99EFB5E}" type="slidenum">
              <a:rPr lang="ca-ES" smtClean="0"/>
              <a:pPr/>
              <a:t>‹#›</a:t>
            </a:fld>
            <a:endParaRPr lang="ca-ES"/>
          </a:p>
        </p:txBody>
      </p:sp>
    </p:spTree>
    <p:extLst>
      <p:ext uri="{BB962C8B-B14F-4D97-AF65-F5344CB8AC3E}">
        <p14:creationId xmlns:p14="http://schemas.microsoft.com/office/powerpoint/2010/main" val="1769544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23 Imagen"/>
          <p:cNvPicPr>
            <a:picLocks/>
          </p:cNvPicPr>
          <p:nvPr/>
        </p:nvPicPr>
        <p:blipFill rotWithShape="1">
          <a:blip r:embed="rId3" cstate="email">
            <a:extLst>
              <a:ext uri="{28A0092B-C50C-407E-A947-70E740481C1C}">
                <a14:useLocalDpi xmlns:a14="http://schemas.microsoft.com/office/drawing/2010/main" val="0"/>
              </a:ext>
            </a:extLst>
          </a:blip>
          <a:srcRect l="970" r="-514" b="476"/>
          <a:stretch/>
        </p:blipFill>
        <p:spPr>
          <a:xfrm>
            <a:off x="3063176" y="0"/>
            <a:ext cx="6555943" cy="6274440"/>
          </a:xfrm>
          <a:prstGeom prst="rect">
            <a:avLst/>
          </a:prstGeom>
        </p:spPr>
      </p:pic>
      <p:sp>
        <p:nvSpPr>
          <p:cNvPr id="18" name="Rectangle 2"/>
          <p:cNvSpPr txBox="1">
            <a:spLocks noChangeArrowheads="1"/>
          </p:cNvSpPr>
          <p:nvPr/>
        </p:nvSpPr>
        <p:spPr>
          <a:xfrm>
            <a:off x="1" y="1139114"/>
            <a:ext cx="12191999" cy="4225832"/>
          </a:xfrm>
          <a:prstGeom prst="rect">
            <a:avLst/>
          </a:prstGeom>
          <a:solidFill>
            <a:srgbClr val="7030A0">
              <a:alpha val="56000"/>
            </a:srgbClr>
          </a:solidFill>
        </p:spPr>
        <p:txBody>
          <a:bodyPr>
            <a:scene3d>
              <a:camera prst="orthographicFront"/>
              <a:lightRig rig="threePt" dir="t"/>
            </a:scene3d>
            <a:sp3d extrusionH="57150">
              <a:bevelT h="25400" prst="softRound"/>
            </a:sp3d>
          </a:bodyPr>
          <a:lstStyle/>
          <a:p>
            <a:pPr algn="ctr" eaLnBrk="0" hangingPunct="0">
              <a:defRPr/>
            </a:pPr>
            <a:endParaRPr lang="es-ES_tradnl" sz="4400" b="1" cap="small" dirty="0" smtClean="0">
              <a:solidFill>
                <a:srgbClr val="331339"/>
              </a:solidFill>
              <a:latin typeface="+mj-lt"/>
            </a:endParaRPr>
          </a:p>
          <a:p>
            <a:pPr algn="ctr" eaLnBrk="0" hangingPunct="0">
              <a:defRPr/>
            </a:pPr>
            <a:endParaRPr lang="es-ES_tradnl" sz="4400" b="1" cap="small" dirty="0" smtClean="0">
              <a:solidFill>
                <a:srgbClr val="331339"/>
              </a:solidFill>
              <a:latin typeface="+mj-lt"/>
            </a:endParaRPr>
          </a:p>
          <a:p>
            <a:pPr algn="ctr" eaLnBrk="0" hangingPunct="0">
              <a:defRPr/>
            </a:pPr>
            <a:r>
              <a:rPr lang="es-ES_tradnl" sz="4400" b="1" cap="small" dirty="0" err="1" smtClean="0">
                <a:solidFill>
                  <a:srgbClr val="331339"/>
                </a:solidFill>
                <a:latin typeface="+mj-lt"/>
              </a:rPr>
              <a:t>Evolutionary</a:t>
            </a:r>
            <a:r>
              <a:rPr lang="es-ES_tradnl" sz="4400" b="1" cap="small" dirty="0" smtClean="0">
                <a:solidFill>
                  <a:srgbClr val="331339"/>
                </a:solidFill>
                <a:latin typeface="+mj-lt"/>
              </a:rPr>
              <a:t> </a:t>
            </a:r>
            <a:r>
              <a:rPr lang="es-ES_tradnl" sz="4400" b="1" cap="small" dirty="0" err="1" smtClean="0">
                <a:solidFill>
                  <a:srgbClr val="331339"/>
                </a:solidFill>
                <a:latin typeface="+mj-lt"/>
              </a:rPr>
              <a:t>patterns</a:t>
            </a:r>
            <a:r>
              <a:rPr lang="es-ES_tradnl" sz="4400" b="1" cap="small" dirty="0" smtClean="0">
                <a:solidFill>
                  <a:srgbClr val="331339"/>
                </a:solidFill>
                <a:latin typeface="+mj-lt"/>
              </a:rPr>
              <a:t> of </a:t>
            </a:r>
            <a:r>
              <a:rPr lang="es-ES_tradnl" sz="4400" b="1" cap="small" dirty="0" err="1" smtClean="0">
                <a:solidFill>
                  <a:srgbClr val="331339"/>
                </a:solidFill>
                <a:latin typeface="+mj-lt"/>
              </a:rPr>
              <a:t>piRNA-generating</a:t>
            </a:r>
            <a:r>
              <a:rPr lang="es-ES_tradnl" sz="4400" b="1" cap="small" dirty="0" smtClean="0">
                <a:solidFill>
                  <a:srgbClr val="331339"/>
                </a:solidFill>
                <a:latin typeface="+mj-lt"/>
              </a:rPr>
              <a:t> </a:t>
            </a:r>
            <a:r>
              <a:rPr lang="es-ES_tradnl" sz="4400" b="1" cap="small" dirty="0" err="1" smtClean="0">
                <a:solidFill>
                  <a:srgbClr val="331339"/>
                </a:solidFill>
                <a:latin typeface="+mj-lt"/>
              </a:rPr>
              <a:t>clusters</a:t>
            </a:r>
            <a:r>
              <a:rPr lang="es-ES_tradnl" sz="4400" b="1" cap="small" dirty="0" smtClean="0">
                <a:solidFill>
                  <a:srgbClr val="331339"/>
                </a:solidFill>
                <a:latin typeface="+mj-lt"/>
              </a:rPr>
              <a:t> in human </a:t>
            </a:r>
            <a:r>
              <a:rPr lang="es-ES_tradnl" sz="4400" b="1" cap="small" dirty="0" err="1" smtClean="0">
                <a:solidFill>
                  <a:srgbClr val="331339"/>
                </a:solidFill>
                <a:latin typeface="+mj-lt"/>
              </a:rPr>
              <a:t>genome</a:t>
            </a:r>
            <a:endParaRPr lang="es-ES_tradnl" sz="4400" i="1" spc="-100" dirty="0">
              <a:solidFill>
                <a:srgbClr val="331339"/>
              </a:solidFill>
              <a:latin typeface="+mj-lt"/>
              <a:ea typeface="+mj-ea"/>
              <a:cs typeface="+mj-cs"/>
            </a:endParaRPr>
          </a:p>
          <a:p>
            <a:pPr algn="r" eaLnBrk="0" hangingPunct="0">
              <a:defRPr/>
            </a:pPr>
            <a:endParaRPr lang="es-ES" sz="3600" dirty="0" smtClean="0">
              <a:solidFill>
                <a:schemeClr val="bg1"/>
              </a:solidFill>
            </a:endParaRPr>
          </a:p>
          <a:p>
            <a:pPr algn="ctr" eaLnBrk="0" hangingPunct="0">
              <a:defRPr/>
            </a:pPr>
            <a:r>
              <a:rPr lang="es-ES" sz="3600" i="1" dirty="0" smtClean="0">
                <a:solidFill>
                  <a:schemeClr val="bg1"/>
                </a:solidFill>
              </a:rPr>
              <a:t>Olga </a:t>
            </a:r>
            <a:r>
              <a:rPr lang="es-ES" sz="3600" i="1" dirty="0" smtClean="0">
                <a:solidFill>
                  <a:srgbClr val="FFFFFF"/>
                </a:solidFill>
              </a:rPr>
              <a:t>Dolgova</a:t>
            </a:r>
          </a:p>
        </p:txBody>
      </p:sp>
      <p:sp>
        <p:nvSpPr>
          <p:cNvPr id="8" name="Título 1"/>
          <p:cNvSpPr txBox="1">
            <a:spLocks/>
          </p:cNvSpPr>
          <p:nvPr/>
        </p:nvSpPr>
        <p:spPr>
          <a:xfrm>
            <a:off x="3596315" y="6198661"/>
            <a:ext cx="5686602" cy="659339"/>
          </a:xfrm>
          <a:prstGeom prst="rect">
            <a:avLst/>
          </a:prstGeom>
        </p:spPr>
        <p:txBody>
          <a:bodyPr vert="horz" lIns="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3600" b="1" dirty="0" err="1" smtClean="0">
                <a:solidFill>
                  <a:schemeClr val="tx1">
                    <a:lumMod val="50000"/>
                    <a:lumOff val="50000"/>
                  </a:schemeClr>
                </a:solidFill>
              </a:rPr>
              <a:t>MSc</a:t>
            </a:r>
            <a:r>
              <a:rPr lang="es-ES" sz="3600" b="1" dirty="0" smtClean="0">
                <a:solidFill>
                  <a:schemeClr val="tx1">
                    <a:lumMod val="50000"/>
                    <a:lumOff val="50000"/>
                  </a:schemeClr>
                </a:solidFill>
              </a:rPr>
              <a:t> in </a:t>
            </a:r>
            <a:r>
              <a:rPr lang="es-ES" sz="3600" b="1" dirty="0" err="1" smtClean="0">
                <a:solidFill>
                  <a:schemeClr val="accent5">
                    <a:lumMod val="75000"/>
                  </a:schemeClr>
                </a:solidFill>
              </a:rPr>
              <a:t>Bio</a:t>
            </a:r>
            <a:r>
              <a:rPr lang="es-ES" sz="3600" b="1" dirty="0" err="1" smtClean="0">
                <a:solidFill>
                  <a:schemeClr val="tx1">
                    <a:lumMod val="50000"/>
                    <a:lumOff val="50000"/>
                  </a:schemeClr>
                </a:solidFill>
              </a:rPr>
              <a:t>informatics</a:t>
            </a:r>
            <a:r>
              <a:rPr lang="es-ES" sz="3600" b="1" dirty="0" smtClean="0">
                <a:solidFill>
                  <a:schemeClr val="tx1">
                    <a:lumMod val="50000"/>
                    <a:lumOff val="50000"/>
                  </a:schemeClr>
                </a:solidFill>
              </a:rPr>
              <a:t>: </a:t>
            </a:r>
            <a:r>
              <a:rPr lang="es-ES" sz="3600" b="1" dirty="0" err="1" smtClean="0">
                <a:solidFill>
                  <a:schemeClr val="tx1">
                    <a:lumMod val="50000"/>
                    <a:lumOff val="50000"/>
                  </a:schemeClr>
                </a:solidFill>
              </a:rPr>
              <a:t>Thesis</a:t>
            </a:r>
            <a:r>
              <a:rPr lang="es-ES" sz="3600" b="1" dirty="0" smtClean="0">
                <a:solidFill>
                  <a:schemeClr val="tx1">
                    <a:lumMod val="50000"/>
                    <a:lumOff val="50000"/>
                  </a:schemeClr>
                </a:solidFill>
              </a:rPr>
              <a:t> · 10/10/17</a:t>
            </a:r>
            <a:endParaRPr lang="es-ES" sz="3600" b="1" dirty="0">
              <a:solidFill>
                <a:schemeClr val="accent5">
                  <a:lumMod val="75000"/>
                </a:schemeClr>
              </a:solidFill>
            </a:endParaRPr>
          </a:p>
        </p:txBody>
      </p:sp>
    </p:spTree>
    <p:extLst>
      <p:ext uri="{BB962C8B-B14F-4D97-AF65-F5344CB8AC3E}">
        <p14:creationId xmlns:p14="http://schemas.microsoft.com/office/powerpoint/2010/main" val="20372869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Methodology</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Schematic pipeline</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10</a:t>
            </a:fld>
            <a:endParaRPr lang="ca-ES" dirty="0"/>
          </a:p>
        </p:txBody>
      </p:sp>
      <p:pic>
        <p:nvPicPr>
          <p:cNvPr id="30"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352" y="582936"/>
            <a:ext cx="6646648" cy="627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https://www.r-project.org/R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89" y="5664200"/>
            <a:ext cx="56452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368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Results</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Nucleotide Diversity</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11</a:t>
            </a:fld>
            <a:endParaRPr lang="ca-ES" dirty="0"/>
          </a:p>
        </p:txBody>
      </p:sp>
      <p:sp>
        <p:nvSpPr>
          <p:cNvPr id="7"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00399540"/>
              </p:ext>
            </p:extLst>
          </p:nvPr>
        </p:nvGraphicFramePr>
        <p:xfrm>
          <a:off x="785524" y="2514601"/>
          <a:ext cx="10565310" cy="2446865"/>
        </p:xfrm>
        <a:graphic>
          <a:graphicData uri="http://schemas.openxmlformats.org/drawingml/2006/table">
            <a:tbl>
              <a:tblPr firstRow="1" bandRow="1">
                <a:effectLst>
                  <a:outerShdw blurRad="50800" dist="38100" dir="2700000" algn="tl" rotWithShape="0">
                    <a:prstClr val="black">
                      <a:alpha val="40000"/>
                    </a:prstClr>
                  </a:outerShdw>
                </a:effectLst>
                <a:tableStyleId>{ED083AE6-46FA-4A59-8FB0-9F97EB10719F}</a:tableStyleId>
              </a:tblPr>
              <a:tblGrid>
                <a:gridCol w="2562903"/>
                <a:gridCol w="1345571"/>
                <a:gridCol w="1256789"/>
                <a:gridCol w="1353464"/>
                <a:gridCol w="1381086"/>
                <a:gridCol w="1408708"/>
                <a:gridCol w="1256789"/>
              </a:tblGrid>
              <a:tr h="489373">
                <a:tc>
                  <a:txBody>
                    <a:bodyPr/>
                    <a:lstStyle/>
                    <a:p>
                      <a:endParaRPr lang="en-US" b="0" i="0" dirty="0">
                        <a:latin typeface="+mn-lt"/>
                      </a:endParaRPr>
                    </a:p>
                  </a:txBody>
                  <a:tcPr/>
                </a:tc>
                <a:tc>
                  <a:txBody>
                    <a:bodyPr/>
                    <a:lstStyle/>
                    <a:p>
                      <a:pPr algn="ctr">
                        <a:spcAft>
                          <a:spcPts val="0"/>
                        </a:spcAft>
                      </a:pPr>
                      <a:r>
                        <a:rPr lang="en-US" sz="2000" dirty="0">
                          <a:effectLst/>
                        </a:rPr>
                        <a:t>AFR</a:t>
                      </a:r>
                      <a:endParaRPr lang="es-ES" sz="2000" b="1" i="0" dirty="0">
                        <a:solidFill>
                          <a:schemeClr val="tx1"/>
                        </a:solidFill>
                        <a:effectLst/>
                        <a:latin typeface="+mj-lt"/>
                        <a:ea typeface="ＭＳ 明朝"/>
                        <a:cs typeface="Times New Roman"/>
                      </a:endParaRPr>
                    </a:p>
                  </a:txBody>
                  <a:tcPr marL="68580" marR="68580" marT="0" marB="0"/>
                </a:tc>
                <a:tc>
                  <a:txBody>
                    <a:bodyPr/>
                    <a:lstStyle/>
                    <a:p>
                      <a:pPr algn="ctr">
                        <a:spcAft>
                          <a:spcPts val="0"/>
                        </a:spcAft>
                      </a:pPr>
                      <a:r>
                        <a:rPr lang="en-US" sz="2000" dirty="0">
                          <a:effectLst/>
                        </a:rPr>
                        <a:t>AMR</a:t>
                      </a:r>
                      <a:endParaRPr lang="es-ES" sz="2000" b="1" i="0" dirty="0">
                        <a:solidFill>
                          <a:schemeClr val="tx1"/>
                        </a:solidFill>
                        <a:effectLst/>
                        <a:latin typeface="+mj-lt"/>
                        <a:ea typeface="ＭＳ 明朝"/>
                        <a:cs typeface="Times New Roman"/>
                      </a:endParaRPr>
                    </a:p>
                  </a:txBody>
                  <a:tcPr marL="68580" marR="68580" marT="0" marB="0"/>
                </a:tc>
                <a:tc>
                  <a:txBody>
                    <a:bodyPr/>
                    <a:lstStyle/>
                    <a:p>
                      <a:pPr algn="ctr">
                        <a:spcAft>
                          <a:spcPts val="0"/>
                        </a:spcAft>
                      </a:pPr>
                      <a:r>
                        <a:rPr lang="en-US" sz="2000" dirty="0">
                          <a:effectLst/>
                        </a:rPr>
                        <a:t>EAS</a:t>
                      </a:r>
                      <a:endParaRPr lang="es-ES" sz="2000" b="1" i="0" dirty="0">
                        <a:solidFill>
                          <a:schemeClr val="tx1"/>
                        </a:solidFill>
                        <a:effectLst/>
                        <a:latin typeface="+mj-lt"/>
                        <a:ea typeface="ＭＳ 明朝"/>
                        <a:cs typeface="Times New Roman"/>
                      </a:endParaRPr>
                    </a:p>
                  </a:txBody>
                  <a:tcPr marL="68580" marR="68580" marT="0" marB="0"/>
                </a:tc>
                <a:tc>
                  <a:txBody>
                    <a:bodyPr/>
                    <a:lstStyle/>
                    <a:p>
                      <a:pPr algn="ctr">
                        <a:spcAft>
                          <a:spcPts val="0"/>
                        </a:spcAft>
                      </a:pPr>
                      <a:r>
                        <a:rPr lang="en-US" sz="2000" dirty="0">
                          <a:effectLst/>
                        </a:rPr>
                        <a:t>EUR</a:t>
                      </a:r>
                      <a:endParaRPr lang="es-ES" sz="2000" b="1" i="0" dirty="0">
                        <a:solidFill>
                          <a:schemeClr val="tx1"/>
                        </a:solidFill>
                        <a:effectLst/>
                        <a:latin typeface="+mj-lt"/>
                        <a:ea typeface="ＭＳ 明朝"/>
                        <a:cs typeface="Times New Roman"/>
                      </a:endParaRPr>
                    </a:p>
                  </a:txBody>
                  <a:tcPr marL="68580" marR="68580" marT="0" marB="0"/>
                </a:tc>
                <a:tc>
                  <a:txBody>
                    <a:bodyPr/>
                    <a:lstStyle/>
                    <a:p>
                      <a:pPr algn="ctr">
                        <a:spcAft>
                          <a:spcPts val="0"/>
                        </a:spcAft>
                      </a:pPr>
                      <a:r>
                        <a:rPr lang="en-US" sz="2000" dirty="0">
                          <a:effectLst/>
                        </a:rPr>
                        <a:t>SAS</a:t>
                      </a:r>
                      <a:endParaRPr lang="es-ES" sz="2000" b="1" i="0" dirty="0">
                        <a:solidFill>
                          <a:schemeClr val="tx1"/>
                        </a:solidFill>
                        <a:effectLst/>
                        <a:latin typeface="+mj-lt"/>
                        <a:ea typeface="ＭＳ 明朝"/>
                        <a:cs typeface="Times New Roman"/>
                      </a:endParaRPr>
                    </a:p>
                  </a:txBody>
                  <a:tcPr marL="68580" marR="68580" marT="0" marB="0"/>
                </a:tc>
                <a:tc>
                  <a:txBody>
                    <a:bodyPr/>
                    <a:lstStyle/>
                    <a:p>
                      <a:pPr algn="ctr">
                        <a:spcAft>
                          <a:spcPts val="0"/>
                        </a:spcAft>
                      </a:pPr>
                      <a:r>
                        <a:rPr lang="en-US" sz="2000" dirty="0">
                          <a:effectLst/>
                        </a:rPr>
                        <a:t>Overall</a:t>
                      </a:r>
                      <a:endParaRPr lang="es-ES" sz="2000" b="1" i="0" dirty="0">
                        <a:solidFill>
                          <a:schemeClr val="tx1"/>
                        </a:solidFill>
                        <a:effectLst/>
                        <a:latin typeface="+mj-lt"/>
                        <a:ea typeface="ＭＳ 明朝"/>
                        <a:cs typeface="Times New Roman"/>
                      </a:endParaRPr>
                    </a:p>
                  </a:txBody>
                  <a:tcPr marL="68580" marR="68580" marT="0" marB="0"/>
                </a:tc>
              </a:tr>
              <a:tr h="489373">
                <a:tc>
                  <a:txBody>
                    <a:bodyPr/>
                    <a:lstStyle/>
                    <a:p>
                      <a:pPr algn="l">
                        <a:spcAft>
                          <a:spcPts val="0"/>
                        </a:spcAft>
                      </a:pPr>
                      <a:r>
                        <a:rPr lang="en-US" sz="1800" b="1" dirty="0">
                          <a:effectLst/>
                          <a:sym typeface="Symbol"/>
                        </a:rPr>
                        <a:t></a:t>
                      </a:r>
                      <a:r>
                        <a:rPr lang="en-US" sz="1800" b="1" baseline="30000" dirty="0">
                          <a:effectLst/>
                        </a:rPr>
                        <a:t>2</a:t>
                      </a:r>
                      <a:endParaRPr lang="es-ES" sz="1800" b="1" i="0" dirty="0">
                        <a:solidFill>
                          <a:srgbClr val="853296"/>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17635.432</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8581.359</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14907.057</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12804.936</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13352.603</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26376.17</a:t>
                      </a:r>
                      <a:endParaRPr lang="es-ES" sz="1800" b="0" i="0" dirty="0">
                        <a:solidFill>
                          <a:srgbClr val="5F497A"/>
                        </a:solidFill>
                        <a:effectLst/>
                        <a:latin typeface="+mn-lt"/>
                        <a:ea typeface="ＭＳ 明朝"/>
                        <a:cs typeface="Times New Roman"/>
                      </a:endParaRPr>
                    </a:p>
                  </a:txBody>
                  <a:tcPr marL="68580" marR="68580" marT="0" marB="0"/>
                </a:tc>
              </a:tr>
              <a:tr h="489373">
                <a:tc>
                  <a:txBody>
                    <a:bodyPr/>
                    <a:lstStyle/>
                    <a:p>
                      <a:pPr algn="l">
                        <a:spcAft>
                          <a:spcPts val="0"/>
                        </a:spcAft>
                      </a:pPr>
                      <a:r>
                        <a:rPr lang="en-US" sz="1800" b="1" dirty="0">
                          <a:effectLst/>
                        </a:rPr>
                        <a:t>p-value</a:t>
                      </a:r>
                      <a:endParaRPr lang="es-ES" sz="1800" b="1" i="0" dirty="0">
                        <a:solidFill>
                          <a:srgbClr val="853296"/>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c>
                  <a:txBody>
                    <a:bodyPr/>
                    <a:lstStyle/>
                    <a:p>
                      <a:pPr algn="ctr">
                        <a:spcAft>
                          <a:spcPts val="0"/>
                        </a:spcAft>
                      </a:pPr>
                      <a:r>
                        <a:rPr lang="en-US" sz="1800" b="1" dirty="0">
                          <a:solidFill>
                            <a:srgbClr val="800000"/>
                          </a:solidFill>
                          <a:effectLst/>
                        </a:rPr>
                        <a:t>&lt;E-22</a:t>
                      </a:r>
                      <a:endParaRPr lang="es-ES" sz="1800" b="1" i="0" dirty="0">
                        <a:solidFill>
                          <a:srgbClr val="800000"/>
                        </a:solidFill>
                        <a:effectLst/>
                        <a:latin typeface="+mn-lt"/>
                        <a:ea typeface="ＭＳ 明朝"/>
                        <a:cs typeface="Times New Roman"/>
                      </a:endParaRPr>
                    </a:p>
                  </a:txBody>
                  <a:tcPr marL="68580" marR="68580" marT="0" marB="0"/>
                </a:tc>
              </a:tr>
              <a:tr h="489373">
                <a:tc>
                  <a:txBody>
                    <a:bodyPr/>
                    <a:lstStyle/>
                    <a:p>
                      <a:pPr algn="l">
                        <a:spcAft>
                          <a:spcPts val="0"/>
                        </a:spcAft>
                      </a:pPr>
                      <a:r>
                        <a:rPr lang="en-US" sz="1800" b="1" dirty="0" smtClean="0">
                          <a:effectLst/>
                        </a:rPr>
                        <a:t>S </a:t>
                      </a:r>
                      <a:r>
                        <a:rPr lang="en-US" sz="1800" b="1" baseline="0" dirty="0" smtClean="0">
                          <a:effectLst/>
                        </a:rPr>
                        <a:t>(</a:t>
                      </a:r>
                      <a:r>
                        <a:rPr lang="en-US" sz="1800" b="1" baseline="0" dirty="0" err="1" smtClean="0">
                          <a:effectLst/>
                        </a:rPr>
                        <a:t>piRNA</a:t>
                      </a:r>
                      <a:r>
                        <a:rPr lang="en-US" sz="1800" b="1" baseline="0" dirty="0" smtClean="0">
                          <a:effectLst/>
                        </a:rPr>
                        <a:t> clusters)</a:t>
                      </a:r>
                      <a:endParaRPr lang="es-ES" sz="1800" b="1" i="0" dirty="0">
                        <a:solidFill>
                          <a:srgbClr val="853296"/>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34,020</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35,766</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30,732</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28,184</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28,196</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n-US" sz="1800" dirty="0">
                          <a:effectLst/>
                        </a:rPr>
                        <a:t>48,002</a:t>
                      </a:r>
                      <a:endParaRPr lang="es-ES" sz="1800" b="0" i="0" dirty="0">
                        <a:solidFill>
                          <a:srgbClr val="000000"/>
                        </a:solidFill>
                        <a:effectLst/>
                        <a:latin typeface="+mn-lt"/>
                        <a:ea typeface="ＭＳ 明朝"/>
                        <a:cs typeface="Times New Roman"/>
                      </a:endParaRPr>
                    </a:p>
                  </a:txBody>
                  <a:tcPr marL="68580" marR="68580" marT="0" marB="0"/>
                </a:tc>
              </a:tr>
              <a:tr h="489373">
                <a:tc>
                  <a:txBody>
                    <a:bodyPr/>
                    <a:lstStyle/>
                    <a:p>
                      <a:pPr algn="l">
                        <a:spcAft>
                          <a:spcPts val="0"/>
                        </a:spcAft>
                      </a:pPr>
                      <a:r>
                        <a:rPr lang="en-US" sz="1800" b="1" baseline="0" dirty="0" smtClean="0">
                          <a:effectLst/>
                        </a:rPr>
                        <a:t>S (</a:t>
                      </a:r>
                      <a:r>
                        <a:rPr lang="en-US" sz="1800" b="1" baseline="0" dirty="0" err="1" smtClean="0">
                          <a:effectLst/>
                        </a:rPr>
                        <a:t>intergenic</a:t>
                      </a:r>
                      <a:r>
                        <a:rPr lang="en-US" sz="1800" b="1" baseline="0" dirty="0" smtClean="0">
                          <a:effectLst/>
                        </a:rPr>
                        <a:t> regions)</a:t>
                      </a:r>
                      <a:endParaRPr lang="es-ES" sz="1800" b="1" i="0" dirty="0">
                        <a:solidFill>
                          <a:srgbClr val="853296"/>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94,295</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78,686</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83,343</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a:effectLst/>
                        </a:rPr>
                        <a:t>75,210</a:t>
                      </a:r>
                      <a:endParaRPr lang="es-ES" sz="1800" b="0" i="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75,900</a:t>
                      </a:r>
                      <a:endParaRPr lang="es-ES" sz="1800" b="0" i="0" dirty="0">
                        <a:solidFill>
                          <a:srgbClr val="5F497A"/>
                        </a:solidFill>
                        <a:effectLst/>
                        <a:latin typeface="+mn-lt"/>
                        <a:ea typeface="ＭＳ 明朝"/>
                        <a:cs typeface="Times New Roman"/>
                      </a:endParaRPr>
                    </a:p>
                  </a:txBody>
                  <a:tcPr marL="68580" marR="68580" marT="0" marB="0"/>
                </a:tc>
                <a:tc>
                  <a:txBody>
                    <a:bodyPr/>
                    <a:lstStyle/>
                    <a:p>
                      <a:pPr algn="ctr">
                        <a:spcAft>
                          <a:spcPts val="0"/>
                        </a:spcAft>
                      </a:pPr>
                      <a:r>
                        <a:rPr lang="es-ES" sz="1800" dirty="0">
                          <a:effectLst/>
                        </a:rPr>
                        <a:t>135,256</a:t>
                      </a:r>
                      <a:endParaRPr lang="es-ES" sz="1800" b="0" i="0" dirty="0">
                        <a:solidFill>
                          <a:srgbClr val="5F497A"/>
                        </a:solidFill>
                        <a:effectLst/>
                        <a:latin typeface="+mn-lt"/>
                        <a:ea typeface="ＭＳ 明朝"/>
                        <a:cs typeface="Times New Roman"/>
                      </a:endParaRPr>
                    </a:p>
                  </a:txBody>
                  <a:tcPr marL="68580" marR="68580" marT="0" marB="0"/>
                </a:tc>
              </a:tr>
            </a:tbl>
          </a:graphicData>
        </a:graphic>
      </p:graphicFrame>
      <p:sp>
        <p:nvSpPr>
          <p:cNvPr id="12" name="Title 12"/>
          <p:cNvSpPr txBox="1">
            <a:spLocks/>
          </p:cNvSpPr>
          <p:nvPr/>
        </p:nvSpPr>
        <p:spPr>
          <a:xfrm>
            <a:off x="1599233" y="1231304"/>
            <a:ext cx="8925892" cy="1054695"/>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defRPr/>
            </a:pPr>
            <a:r>
              <a:rPr lang="en-US" dirty="0" smtClean="0">
                <a:solidFill>
                  <a:schemeClr val="accent5">
                    <a:lumMod val="50000"/>
                  </a:schemeClr>
                </a:solidFill>
                <a:latin typeface="Corbel" panose="020B0503020204020204" pitchFamily="34" charset="0"/>
              </a:rPr>
              <a:t>Chi-square test for the difference in number of segregating sites (S) between </a:t>
            </a:r>
            <a:r>
              <a:rPr lang="en-US" dirty="0" err="1" smtClean="0">
                <a:solidFill>
                  <a:schemeClr val="accent5">
                    <a:lumMod val="50000"/>
                  </a:schemeClr>
                </a:solidFill>
                <a:latin typeface="Corbel" panose="020B0503020204020204" pitchFamily="34" charset="0"/>
              </a:rPr>
              <a:t>piRNA</a:t>
            </a:r>
            <a:r>
              <a:rPr lang="en-US" dirty="0" smtClean="0">
                <a:solidFill>
                  <a:schemeClr val="accent5">
                    <a:lumMod val="50000"/>
                  </a:schemeClr>
                </a:solidFill>
                <a:latin typeface="Corbel" panose="020B0503020204020204" pitchFamily="34" charset="0"/>
              </a:rPr>
              <a:t> clusters and </a:t>
            </a:r>
            <a:r>
              <a:rPr lang="en-US" dirty="0" err="1" smtClean="0">
                <a:solidFill>
                  <a:schemeClr val="accent5">
                    <a:lumMod val="50000"/>
                  </a:schemeClr>
                </a:solidFill>
                <a:latin typeface="Corbel" panose="020B0503020204020204" pitchFamily="34" charset="0"/>
              </a:rPr>
              <a:t>intergenic</a:t>
            </a:r>
            <a:r>
              <a:rPr lang="en-US" dirty="0" smtClean="0">
                <a:solidFill>
                  <a:schemeClr val="accent5">
                    <a:lumMod val="50000"/>
                  </a:schemeClr>
                </a:solidFill>
                <a:latin typeface="Corbel" panose="020B0503020204020204" pitchFamily="34" charset="0"/>
              </a:rPr>
              <a:t> regions</a:t>
            </a:r>
            <a:endParaRPr lang="en-US" baseline="-25000" dirty="0">
              <a:solidFill>
                <a:schemeClr val="accent5">
                  <a:lumMod val="50000"/>
                </a:schemeClr>
              </a:solidFill>
            </a:endParaRPr>
          </a:p>
        </p:txBody>
      </p:sp>
      <p:sp>
        <p:nvSpPr>
          <p:cNvPr id="14" name="Title 12"/>
          <p:cNvSpPr txBox="1">
            <a:spLocks/>
          </p:cNvSpPr>
          <p:nvPr/>
        </p:nvSpPr>
        <p:spPr>
          <a:xfrm>
            <a:off x="1354758" y="5080000"/>
            <a:ext cx="9471992" cy="45402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defRPr/>
            </a:pPr>
            <a:r>
              <a:rPr lang="en-US" sz="1800" dirty="0" smtClean="0">
                <a:latin typeface="+mn-lt"/>
              </a:rPr>
              <a:t>145 </a:t>
            </a:r>
            <a:r>
              <a:rPr lang="en-US" sz="1800" dirty="0" err="1" smtClean="0">
                <a:latin typeface="+mn-lt"/>
              </a:rPr>
              <a:t>piRNA</a:t>
            </a:r>
            <a:r>
              <a:rPr lang="en-US" sz="1800" dirty="0" smtClean="0">
                <a:latin typeface="+mn-lt"/>
              </a:rPr>
              <a:t> clusters (2.24Mb) and </a:t>
            </a:r>
            <a:r>
              <a:rPr lang="en-US" sz="1800" dirty="0" err="1" smtClean="0">
                <a:latin typeface="+mn-lt"/>
              </a:rPr>
              <a:t>intergenic</a:t>
            </a:r>
            <a:r>
              <a:rPr lang="en-US" sz="1800" dirty="0" smtClean="0">
                <a:latin typeface="+mn-lt"/>
              </a:rPr>
              <a:t> regions (2.77Mb) from 2261 human samples.</a:t>
            </a:r>
            <a:endParaRPr lang="en-US" sz="1800" baseline="-25000" dirty="0">
              <a:latin typeface="+mn-lt"/>
            </a:endParaRPr>
          </a:p>
        </p:txBody>
      </p:sp>
    </p:spTree>
    <p:extLst>
      <p:ext uri="{BB962C8B-B14F-4D97-AF65-F5344CB8AC3E}">
        <p14:creationId xmlns:p14="http://schemas.microsoft.com/office/powerpoint/2010/main" val="2805155406"/>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Results</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Nucleotide Diversity</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12</a:t>
            </a:fld>
            <a:endParaRPr lang="ca-ES" dirty="0"/>
          </a:p>
        </p:txBody>
      </p:sp>
      <p:sp>
        <p:nvSpPr>
          <p:cNvPr id="7"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grpSp>
        <p:nvGrpSpPr>
          <p:cNvPr id="5" name="Group 4"/>
          <p:cNvGrpSpPr/>
          <p:nvPr/>
        </p:nvGrpSpPr>
        <p:grpSpPr>
          <a:xfrm>
            <a:off x="1152525" y="679449"/>
            <a:ext cx="9801225" cy="5807076"/>
            <a:chOff x="692150" y="885824"/>
            <a:chExt cx="9801225" cy="5807076"/>
          </a:xfrm>
        </p:grpSpPr>
        <p:pic>
          <p:nvPicPr>
            <p:cNvPr id="9" name="Picture 8"/>
            <p:cNvPicPr/>
            <p:nvPr/>
          </p:nvPicPr>
          <p:blipFill rotWithShape="1">
            <a:blip r:embed="rId3">
              <a:extLst>
                <a:ext uri="{28A0092B-C50C-407E-A947-70E740481C1C}">
                  <a14:useLocalDpi xmlns:a14="http://schemas.microsoft.com/office/drawing/2010/main" val="0"/>
                </a:ext>
              </a:extLst>
            </a:blip>
            <a:srcRect t="8116" b="53912"/>
            <a:stretch/>
          </p:blipFill>
          <p:spPr bwMode="auto">
            <a:xfrm>
              <a:off x="762000" y="1206500"/>
              <a:ext cx="9731375" cy="2079625"/>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2089150" y="930275"/>
              <a:ext cx="2540000" cy="190500"/>
            </a:xfrm>
            <a:prstGeom prst="rect">
              <a:avLst/>
            </a:prstGeom>
            <a:solidFill>
              <a:schemeClr val="bg1"/>
            </a:solidFill>
          </p:spPr>
          <p:txBody>
            <a:bodyPr vert="horz" wrap="square" lIns="0" tIns="45720" rIns="91440" bIns="45720" rtlCol="0" anchor="ctr">
              <a:noAutofit/>
            </a:bodyPr>
            <a:lstStyle/>
            <a:p>
              <a:pPr algn="l"/>
              <a:r>
                <a:rPr lang="en-US" b="1" dirty="0" smtClean="0">
                  <a:solidFill>
                    <a:schemeClr val="accent5">
                      <a:lumMod val="50000"/>
                    </a:schemeClr>
                  </a:solidFill>
                </a:rPr>
                <a:t>Overall divergence (D)</a:t>
              </a:r>
            </a:p>
          </p:txBody>
        </p:sp>
        <p:sp>
          <p:nvSpPr>
            <p:cNvPr id="11" name="TextBox 10"/>
            <p:cNvSpPr txBox="1"/>
            <p:nvPr/>
          </p:nvSpPr>
          <p:spPr>
            <a:xfrm>
              <a:off x="6448424" y="885824"/>
              <a:ext cx="3289301" cy="260351"/>
            </a:xfrm>
            <a:prstGeom prst="rect">
              <a:avLst/>
            </a:prstGeom>
            <a:solidFill>
              <a:schemeClr val="bg1"/>
            </a:solidFill>
          </p:spPr>
          <p:txBody>
            <a:bodyPr vert="horz" wrap="square" lIns="0" tIns="45720" rIns="91440" bIns="45720" rtlCol="0" anchor="ctr">
              <a:noAutofit/>
            </a:bodyPr>
            <a:lstStyle/>
            <a:p>
              <a:pPr algn="l"/>
              <a:r>
                <a:rPr lang="en-US" b="1" dirty="0" smtClean="0">
                  <a:solidFill>
                    <a:srgbClr val="1E5E70"/>
                  </a:solidFill>
                </a:rPr>
                <a:t>Overall genetic diversity (π)</a:t>
              </a:r>
            </a:p>
          </p:txBody>
        </p:sp>
        <p:sp>
          <p:nvSpPr>
            <p:cNvPr id="13" name="TextBox 12"/>
            <p:cNvSpPr txBox="1"/>
            <p:nvPr/>
          </p:nvSpPr>
          <p:spPr>
            <a:xfrm>
              <a:off x="1577975" y="3806825"/>
              <a:ext cx="3194050" cy="219075"/>
            </a:xfrm>
            <a:prstGeom prst="rect">
              <a:avLst/>
            </a:prstGeom>
            <a:solidFill>
              <a:schemeClr val="bg1"/>
            </a:solidFill>
          </p:spPr>
          <p:txBody>
            <a:bodyPr vert="horz" wrap="square" lIns="0" tIns="45720" rIns="91440" bIns="45720" rtlCol="0" anchor="ctr">
              <a:noAutofit/>
            </a:bodyPr>
            <a:lstStyle/>
            <a:p>
              <a:pPr algn="l"/>
              <a:r>
                <a:rPr lang="en-US" b="1" dirty="0" smtClean="0">
                  <a:solidFill>
                    <a:srgbClr val="1E5E70"/>
                  </a:solidFill>
                </a:rPr>
                <a:t>Overall theta Watterson (</a:t>
              </a:r>
              <a:r>
                <a:rPr lang="en-US" b="1" dirty="0" err="1" smtClean="0">
                  <a:solidFill>
                    <a:srgbClr val="1E5E70"/>
                  </a:solidFill>
                </a:rPr>
                <a:t>Θ</a:t>
              </a:r>
              <a:r>
                <a:rPr lang="en-US" b="1" dirty="0" smtClean="0">
                  <a:solidFill>
                    <a:srgbClr val="1E5E70"/>
                  </a:solidFill>
                </a:rPr>
                <a:t>)</a:t>
              </a:r>
            </a:p>
          </p:txBody>
        </p:sp>
        <p:pic>
          <p:nvPicPr>
            <p:cNvPr id="14" name="Picture 13"/>
            <p:cNvPicPr/>
            <p:nvPr/>
          </p:nvPicPr>
          <p:blipFill rotWithShape="1">
            <a:blip r:embed="rId3">
              <a:extLst>
                <a:ext uri="{28A0092B-C50C-407E-A947-70E740481C1C}">
                  <a14:useLocalDpi xmlns:a14="http://schemas.microsoft.com/office/drawing/2010/main" val="0"/>
                </a:ext>
              </a:extLst>
            </a:blip>
            <a:srcRect t="57536" b="3043"/>
            <a:stretch/>
          </p:blipFill>
          <p:spPr bwMode="auto">
            <a:xfrm>
              <a:off x="692150" y="4095751"/>
              <a:ext cx="9731375" cy="2159000"/>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607175" y="3790950"/>
              <a:ext cx="2994025" cy="209550"/>
            </a:xfrm>
            <a:prstGeom prst="rect">
              <a:avLst/>
            </a:prstGeom>
            <a:solidFill>
              <a:schemeClr val="bg1"/>
            </a:solidFill>
          </p:spPr>
          <p:txBody>
            <a:bodyPr vert="horz" wrap="square" lIns="0" tIns="45720" rIns="91440" bIns="45720" rtlCol="0" anchor="ctr">
              <a:noAutofit/>
            </a:bodyPr>
            <a:lstStyle/>
            <a:p>
              <a:pPr algn="l"/>
              <a:r>
                <a:rPr lang="en-US" b="1" dirty="0" smtClean="0">
                  <a:solidFill>
                    <a:srgbClr val="1E5E70"/>
                  </a:solidFill>
                </a:rPr>
                <a:t>Overall mutation rate (μ)</a:t>
              </a:r>
            </a:p>
          </p:txBody>
        </p:sp>
        <p:sp>
          <p:nvSpPr>
            <p:cNvPr id="4" name="TextBox 3"/>
            <p:cNvSpPr txBox="1"/>
            <p:nvPr/>
          </p:nvSpPr>
          <p:spPr>
            <a:xfrm>
              <a:off x="1793875" y="3238500"/>
              <a:ext cx="914400" cy="460375"/>
            </a:xfrm>
            <a:prstGeom prst="rect">
              <a:avLst/>
            </a:prstGeom>
          </p:spPr>
          <p:txBody>
            <a:bodyPr vert="horz" wrap="none" lIns="0" tIns="45720" rIns="91440" bIns="45720" rtlCol="0" anchor="ctr">
              <a:normAutofit/>
            </a:bodyPr>
            <a:lstStyle/>
            <a:p>
              <a:pPr algn="l"/>
              <a:r>
                <a:rPr lang="en-US" sz="1400" dirty="0" smtClean="0"/>
                <a:t>Clusters</a:t>
              </a:r>
            </a:p>
          </p:txBody>
        </p:sp>
        <p:sp>
          <p:nvSpPr>
            <p:cNvPr id="16" name="TextBox 15"/>
            <p:cNvSpPr txBox="1"/>
            <p:nvPr/>
          </p:nvSpPr>
          <p:spPr>
            <a:xfrm>
              <a:off x="1660525" y="6232525"/>
              <a:ext cx="914400" cy="460375"/>
            </a:xfrm>
            <a:prstGeom prst="rect">
              <a:avLst/>
            </a:prstGeom>
          </p:spPr>
          <p:txBody>
            <a:bodyPr vert="horz" wrap="none" lIns="0" tIns="45720" rIns="91440" bIns="45720" rtlCol="0" anchor="ctr">
              <a:normAutofit/>
            </a:bodyPr>
            <a:lstStyle/>
            <a:p>
              <a:pPr algn="l"/>
              <a:r>
                <a:rPr lang="en-US" sz="1400" dirty="0" smtClean="0"/>
                <a:t>Clusters</a:t>
              </a:r>
            </a:p>
          </p:txBody>
        </p:sp>
        <p:sp>
          <p:nvSpPr>
            <p:cNvPr id="18" name="TextBox 17"/>
            <p:cNvSpPr txBox="1"/>
            <p:nvPr/>
          </p:nvSpPr>
          <p:spPr>
            <a:xfrm>
              <a:off x="6454775" y="3248025"/>
              <a:ext cx="914400" cy="460375"/>
            </a:xfrm>
            <a:prstGeom prst="rect">
              <a:avLst/>
            </a:prstGeom>
          </p:spPr>
          <p:txBody>
            <a:bodyPr vert="horz" wrap="none" lIns="0" tIns="45720" rIns="91440" bIns="45720" rtlCol="0" anchor="ctr">
              <a:normAutofit/>
            </a:bodyPr>
            <a:lstStyle/>
            <a:p>
              <a:pPr algn="l"/>
              <a:r>
                <a:rPr lang="en-US" sz="1400" dirty="0" smtClean="0"/>
                <a:t>Clusters</a:t>
              </a:r>
            </a:p>
          </p:txBody>
        </p:sp>
        <p:sp>
          <p:nvSpPr>
            <p:cNvPr id="19" name="TextBox 18"/>
            <p:cNvSpPr txBox="1"/>
            <p:nvPr/>
          </p:nvSpPr>
          <p:spPr>
            <a:xfrm>
              <a:off x="6359525" y="6200775"/>
              <a:ext cx="914400" cy="460375"/>
            </a:xfrm>
            <a:prstGeom prst="rect">
              <a:avLst/>
            </a:prstGeom>
          </p:spPr>
          <p:txBody>
            <a:bodyPr vert="horz" wrap="none" lIns="0" tIns="45720" rIns="91440" bIns="45720" rtlCol="0" anchor="ctr">
              <a:normAutofit/>
            </a:bodyPr>
            <a:lstStyle/>
            <a:p>
              <a:pPr algn="l"/>
              <a:r>
                <a:rPr lang="en-US" sz="1400" dirty="0" smtClean="0"/>
                <a:t>Clusters</a:t>
              </a:r>
            </a:p>
          </p:txBody>
        </p:sp>
      </p:grpSp>
      <p:sp>
        <p:nvSpPr>
          <p:cNvPr id="20" name="TextBox 19"/>
          <p:cNvSpPr txBox="1"/>
          <p:nvPr/>
        </p:nvSpPr>
        <p:spPr>
          <a:xfrm>
            <a:off x="4264024" y="3041650"/>
            <a:ext cx="1609725" cy="460375"/>
          </a:xfrm>
          <a:prstGeom prst="rect">
            <a:avLst/>
          </a:prstGeom>
        </p:spPr>
        <p:txBody>
          <a:bodyPr vert="horz" wrap="none" lIns="0" tIns="45720" rIns="91440" bIns="45720" rtlCol="0" anchor="ctr">
            <a:normAutofit/>
          </a:bodyPr>
          <a:lstStyle/>
          <a:p>
            <a:pPr algn="l"/>
            <a:r>
              <a:rPr lang="en-US" sz="1400" dirty="0" err="1" smtClean="0"/>
              <a:t>Intergenic</a:t>
            </a:r>
            <a:r>
              <a:rPr lang="en-US" sz="1400" dirty="0" smtClean="0"/>
              <a:t> regions</a:t>
            </a:r>
          </a:p>
        </p:txBody>
      </p:sp>
      <p:sp>
        <p:nvSpPr>
          <p:cNvPr id="22" name="TextBox 21"/>
          <p:cNvSpPr txBox="1"/>
          <p:nvPr/>
        </p:nvSpPr>
        <p:spPr>
          <a:xfrm>
            <a:off x="8940799" y="3003550"/>
            <a:ext cx="1609725" cy="460375"/>
          </a:xfrm>
          <a:prstGeom prst="rect">
            <a:avLst/>
          </a:prstGeom>
        </p:spPr>
        <p:txBody>
          <a:bodyPr vert="horz" wrap="none" lIns="0" tIns="45720" rIns="91440" bIns="45720" rtlCol="0" anchor="ctr">
            <a:normAutofit/>
          </a:bodyPr>
          <a:lstStyle/>
          <a:p>
            <a:pPr algn="l"/>
            <a:r>
              <a:rPr lang="en-US" sz="1400" dirty="0" err="1" smtClean="0"/>
              <a:t>Intergenic</a:t>
            </a:r>
            <a:r>
              <a:rPr lang="en-US" sz="1400" dirty="0" smtClean="0"/>
              <a:t> regions</a:t>
            </a:r>
          </a:p>
        </p:txBody>
      </p:sp>
      <p:sp>
        <p:nvSpPr>
          <p:cNvPr id="23" name="TextBox 22"/>
          <p:cNvSpPr txBox="1"/>
          <p:nvPr/>
        </p:nvSpPr>
        <p:spPr>
          <a:xfrm>
            <a:off x="3892549" y="5972175"/>
            <a:ext cx="1609725" cy="460375"/>
          </a:xfrm>
          <a:prstGeom prst="rect">
            <a:avLst/>
          </a:prstGeom>
        </p:spPr>
        <p:txBody>
          <a:bodyPr vert="horz" wrap="none" lIns="0" tIns="45720" rIns="91440" bIns="45720" rtlCol="0" anchor="ctr">
            <a:normAutofit/>
          </a:bodyPr>
          <a:lstStyle/>
          <a:p>
            <a:pPr algn="l"/>
            <a:r>
              <a:rPr lang="en-US" sz="1400" dirty="0" err="1" smtClean="0"/>
              <a:t>Intergenic</a:t>
            </a:r>
            <a:r>
              <a:rPr lang="en-US" sz="1400" dirty="0" smtClean="0"/>
              <a:t> regions</a:t>
            </a:r>
          </a:p>
        </p:txBody>
      </p:sp>
      <p:sp>
        <p:nvSpPr>
          <p:cNvPr id="24" name="TextBox 23"/>
          <p:cNvSpPr txBox="1"/>
          <p:nvPr/>
        </p:nvSpPr>
        <p:spPr>
          <a:xfrm>
            <a:off x="8909049" y="5940425"/>
            <a:ext cx="1609725" cy="460375"/>
          </a:xfrm>
          <a:prstGeom prst="rect">
            <a:avLst/>
          </a:prstGeom>
        </p:spPr>
        <p:txBody>
          <a:bodyPr vert="horz" wrap="none" lIns="0" tIns="45720" rIns="91440" bIns="45720" rtlCol="0" anchor="ctr">
            <a:normAutofit/>
          </a:bodyPr>
          <a:lstStyle/>
          <a:p>
            <a:pPr algn="l"/>
            <a:r>
              <a:rPr lang="en-US" sz="1400" dirty="0" err="1" smtClean="0"/>
              <a:t>Intergenic</a:t>
            </a:r>
            <a:r>
              <a:rPr lang="en-US" sz="1400" dirty="0" smtClean="0"/>
              <a:t> regions</a:t>
            </a:r>
          </a:p>
        </p:txBody>
      </p:sp>
    </p:spTree>
    <p:extLst>
      <p:ext uri="{BB962C8B-B14F-4D97-AF65-F5344CB8AC3E}">
        <p14:creationId xmlns:p14="http://schemas.microsoft.com/office/powerpoint/2010/main" val="4259878744"/>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Results</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Genetic differentiation (</a:t>
            </a:r>
            <a:r>
              <a:rPr lang="en-US" sz="3600" i="1" cap="small" dirty="0" smtClean="0">
                <a:solidFill>
                  <a:srgbClr val="CC99FF"/>
                </a:solidFill>
                <a:latin typeface="Corbel" panose="020B0503020204020204" pitchFamily="34" charset="0"/>
              </a:rPr>
              <a:t>F</a:t>
            </a:r>
            <a:r>
              <a:rPr lang="en-US" sz="3600" cap="small" baseline="-25000" dirty="0" smtClean="0">
                <a:solidFill>
                  <a:srgbClr val="CC99FF"/>
                </a:solidFill>
                <a:latin typeface="Corbel" panose="020B0503020204020204" pitchFamily="34" charset="0"/>
              </a:rPr>
              <a:t>ST</a:t>
            </a:r>
            <a:r>
              <a:rPr lang="en-US" sz="3600" cap="small" dirty="0" smtClean="0">
                <a:solidFill>
                  <a:srgbClr val="CC99FF"/>
                </a:solidFill>
                <a:latin typeface="Corbel" panose="020B0503020204020204" pitchFamily="34" charset="0"/>
              </a:rPr>
              <a:t>)</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13</a:t>
            </a:fld>
            <a:endParaRPr lang="ca-ES" dirty="0"/>
          </a:p>
        </p:txBody>
      </p:sp>
      <p:sp>
        <p:nvSpPr>
          <p:cNvPr id="7"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grpSp>
        <p:nvGrpSpPr>
          <p:cNvPr id="6" name="Group 5"/>
          <p:cNvGrpSpPr/>
          <p:nvPr/>
        </p:nvGrpSpPr>
        <p:grpSpPr>
          <a:xfrm>
            <a:off x="635000" y="1438274"/>
            <a:ext cx="10906125" cy="3625851"/>
            <a:chOff x="523875" y="866774"/>
            <a:chExt cx="10906125" cy="3625851"/>
          </a:xfrm>
        </p:grpSpPr>
        <p:sp>
          <p:nvSpPr>
            <p:cNvPr id="25" name="TextBox 24"/>
            <p:cNvSpPr txBox="1"/>
            <p:nvPr/>
          </p:nvSpPr>
          <p:spPr>
            <a:xfrm>
              <a:off x="952500" y="920750"/>
              <a:ext cx="4667250" cy="508000"/>
            </a:xfrm>
            <a:prstGeom prst="rect">
              <a:avLst/>
            </a:prstGeom>
            <a:solidFill>
              <a:schemeClr val="bg1"/>
            </a:solidFill>
          </p:spPr>
          <p:txBody>
            <a:bodyPr vert="horz" wrap="square" lIns="0" tIns="45720" rIns="91440" bIns="45720" rtlCol="0" anchor="ctr">
              <a:noAutofit/>
            </a:bodyPr>
            <a:lstStyle/>
            <a:p>
              <a:pPr algn="l"/>
              <a:r>
                <a:rPr lang="en-US" b="1" i="1" dirty="0" smtClean="0">
                  <a:solidFill>
                    <a:schemeClr val="accent5">
                      <a:lumMod val="50000"/>
                    </a:schemeClr>
                  </a:solidFill>
                </a:rPr>
                <a:t>F</a:t>
              </a:r>
              <a:r>
                <a:rPr lang="en-US" b="1" baseline="-25000" dirty="0" smtClean="0">
                  <a:solidFill>
                    <a:schemeClr val="accent5">
                      <a:lumMod val="50000"/>
                    </a:schemeClr>
                  </a:solidFill>
                </a:rPr>
                <a:t>ST</a:t>
              </a:r>
              <a:r>
                <a:rPr lang="en-US" b="1" dirty="0" smtClean="0">
                  <a:solidFill>
                    <a:schemeClr val="accent5">
                      <a:lumMod val="50000"/>
                    </a:schemeClr>
                  </a:solidFill>
                </a:rPr>
                <a:t> between each population vs. the rest</a:t>
              </a:r>
            </a:p>
          </p:txBody>
        </p:sp>
        <p:pic>
          <p:nvPicPr>
            <p:cNvPr id="26" name="Picture 25"/>
            <p:cNvPicPr/>
            <p:nvPr/>
          </p:nvPicPr>
          <p:blipFill rotWithShape="1">
            <a:blip r:embed="rId3">
              <a:extLst>
                <a:ext uri="{28A0092B-C50C-407E-A947-70E740481C1C}">
                  <a14:useLocalDpi xmlns:a14="http://schemas.microsoft.com/office/drawing/2010/main" val="0"/>
                </a:ext>
              </a:extLst>
            </a:blip>
            <a:srcRect t="11765" b="32647"/>
            <a:stretch/>
          </p:blipFill>
          <p:spPr bwMode="auto">
            <a:xfrm>
              <a:off x="523875" y="1492250"/>
              <a:ext cx="10906125" cy="3000375"/>
            </a:xfrm>
            <a:prstGeom prst="rect">
              <a:avLst/>
            </a:prstGeom>
            <a:ln>
              <a:noFill/>
            </a:ln>
            <a:effectLst>
              <a:outerShdw blurRad="190500" algn="tl" rotWithShape="0">
                <a:srgbClr val="000000">
                  <a:alpha val="70000"/>
                </a:srgbClr>
              </a:outerShdw>
            </a:effectLst>
          </p:spPr>
        </p:pic>
        <p:sp>
          <p:nvSpPr>
            <p:cNvPr id="28" name="TextBox 27"/>
            <p:cNvSpPr txBox="1"/>
            <p:nvPr/>
          </p:nvSpPr>
          <p:spPr>
            <a:xfrm>
              <a:off x="6994525" y="866774"/>
              <a:ext cx="3721100" cy="593725"/>
            </a:xfrm>
            <a:prstGeom prst="rect">
              <a:avLst/>
            </a:prstGeom>
            <a:noFill/>
          </p:spPr>
          <p:txBody>
            <a:bodyPr vert="horz" wrap="square" lIns="0" tIns="45720" rIns="91440" bIns="45720" rtlCol="0" anchor="ctr">
              <a:noAutofit/>
            </a:bodyPr>
            <a:lstStyle/>
            <a:p>
              <a:pPr algn="l"/>
              <a:r>
                <a:rPr lang="en-US" b="1" i="1" dirty="0" smtClean="0">
                  <a:solidFill>
                    <a:schemeClr val="accent5">
                      <a:lumMod val="50000"/>
                    </a:schemeClr>
                  </a:solidFill>
                </a:rPr>
                <a:t>F</a:t>
              </a:r>
              <a:r>
                <a:rPr lang="en-US" b="1" baseline="-25000" dirty="0" smtClean="0">
                  <a:solidFill>
                    <a:schemeClr val="accent5">
                      <a:lumMod val="50000"/>
                    </a:schemeClr>
                  </a:solidFill>
                </a:rPr>
                <a:t>ST</a:t>
              </a:r>
              <a:r>
                <a:rPr lang="en-US" b="1" dirty="0" smtClean="0">
                  <a:solidFill>
                    <a:schemeClr val="accent5">
                      <a:lumMod val="50000"/>
                    </a:schemeClr>
                  </a:solidFill>
                </a:rPr>
                <a:t> in each pair of populations</a:t>
              </a:r>
            </a:p>
          </p:txBody>
        </p:sp>
        <p:sp>
          <p:nvSpPr>
            <p:cNvPr id="3" name="Rectangle 2"/>
            <p:cNvSpPr/>
            <p:nvPr/>
          </p:nvSpPr>
          <p:spPr>
            <a:xfrm>
              <a:off x="527050" y="4140200"/>
              <a:ext cx="412750" cy="349250"/>
            </a:xfrm>
            <a:prstGeom prst="rect">
              <a:avLst/>
            </a:prstGeom>
            <a:solidFill>
              <a:srgbClr val="FFFFFF"/>
            </a:solidFill>
          </p:spPr>
          <p:txBody>
            <a:bodyPr wrap="square" rtlCol="0" anchor="ctr">
              <a:spAutoFit/>
            </a:bodyPr>
            <a:lstStyle/>
            <a:p>
              <a:pPr algn="ctr" eaLnBrk="0" hangingPunct="0"/>
              <a:endParaRPr lang="en-US" sz="1400" dirty="0">
                <a:solidFill>
                  <a:srgbClr val="A19E8C"/>
                </a:solidFill>
              </a:endParaRPr>
            </a:p>
          </p:txBody>
        </p:sp>
        <p:sp>
          <p:nvSpPr>
            <p:cNvPr id="29" name="Rectangle 28"/>
            <p:cNvSpPr/>
            <p:nvPr/>
          </p:nvSpPr>
          <p:spPr>
            <a:xfrm>
              <a:off x="5454650" y="4127500"/>
              <a:ext cx="412750" cy="349250"/>
            </a:xfrm>
            <a:prstGeom prst="rect">
              <a:avLst/>
            </a:prstGeom>
            <a:solidFill>
              <a:srgbClr val="FFFFFF"/>
            </a:solidFill>
          </p:spPr>
          <p:txBody>
            <a:bodyPr wrap="square" rtlCol="0" anchor="ctr">
              <a:spAutoFit/>
            </a:bodyPr>
            <a:lstStyle/>
            <a:p>
              <a:pPr algn="ctr" eaLnBrk="0" hangingPunct="0"/>
              <a:endParaRPr lang="en-US" sz="1400" dirty="0">
                <a:solidFill>
                  <a:srgbClr val="A19E8C"/>
                </a:solidFill>
              </a:endParaRPr>
            </a:p>
          </p:txBody>
        </p:sp>
      </p:grpSp>
    </p:spTree>
    <p:extLst>
      <p:ext uri="{BB962C8B-B14F-4D97-AF65-F5344CB8AC3E}">
        <p14:creationId xmlns:p14="http://schemas.microsoft.com/office/powerpoint/2010/main" val="2065193949"/>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Results</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Neutrality tests</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14</a:t>
            </a:fld>
            <a:endParaRPr lang="ca-ES" dirty="0"/>
          </a:p>
        </p:txBody>
      </p:sp>
      <p:sp>
        <p:nvSpPr>
          <p:cNvPr id="7"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873126" y="650876"/>
            <a:ext cx="10763250" cy="5524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59362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Results</a:t>
            </a:r>
            <a:r>
              <a:rPr lang="es-ES" sz="3600" dirty="0" smtClean="0">
                <a:latin typeface="Corbel"/>
                <a:ea typeface="Sketchtica" panose="02000603000000000000" pitchFamily="2" charset="0"/>
                <a:cs typeface="Corbel"/>
              </a:rPr>
              <a:t>:			</a:t>
            </a:r>
            <a:r>
              <a:rPr lang="en-US" sz="3600" cap="small" dirty="0" smtClean="0">
                <a:solidFill>
                  <a:srgbClr val="CC99FF"/>
                </a:solidFill>
                <a:latin typeface="Corbel" panose="020B0503020204020204" pitchFamily="34" charset="0"/>
              </a:rPr>
              <a:t>McDonald and Kreitman test</a:t>
            </a:r>
            <a:r>
              <a:rPr lang="es-ES" sz="3600" dirty="0" smtClean="0">
                <a:latin typeface="Corbel"/>
                <a:ea typeface="Sketchtica" panose="02000603000000000000" pitchFamily="2" charset="0"/>
                <a:cs typeface="Corbel"/>
              </a:rPr>
              <a:t>	</a:t>
            </a:r>
            <a:endParaRPr lang="ca-ES" sz="2400" dirty="0">
              <a:latin typeface="Corbel"/>
              <a:ea typeface="Sketchtica" panose="02000603000000000000" pitchFamily="2" charset="0"/>
              <a:cs typeface="Corbel"/>
            </a:endParaRPr>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15</a:t>
            </a:fld>
            <a:endParaRPr lang="ca-ES" dirty="0"/>
          </a:p>
        </p:txBody>
      </p:sp>
      <p:sp>
        <p:nvSpPr>
          <p:cNvPr id="7"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0" y="1047750"/>
            <a:ext cx="7789788" cy="4163675"/>
          </a:xfrm>
          <a:prstGeom prst="rect">
            <a:avLst/>
          </a:prstGeom>
          <a:ln>
            <a:noFill/>
          </a:ln>
          <a:effectLst>
            <a:outerShdw blurRad="190500" algn="tl" rotWithShape="0">
              <a:srgbClr val="000000">
                <a:alpha val="70000"/>
              </a:srgbClr>
            </a:outerShdw>
          </a:effectLst>
        </p:spPr>
      </p:pic>
      <p:sp>
        <p:nvSpPr>
          <p:cNvPr id="9" name="TextBox 1"/>
          <p:cNvSpPr txBox="1">
            <a:spLocks noChangeArrowheads="1"/>
          </p:cNvSpPr>
          <p:nvPr/>
        </p:nvSpPr>
        <p:spPr bwMode="auto">
          <a:xfrm>
            <a:off x="227051" y="5363027"/>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dirty="0">
                <a:solidFill>
                  <a:srgbClr val="000090"/>
                </a:solidFill>
              </a:rPr>
              <a:t>α= 1-</a:t>
            </a:r>
            <a:r>
              <a:rPr lang="en-US" i="1" dirty="0">
                <a:solidFill>
                  <a:srgbClr val="000090"/>
                </a:solidFill>
              </a:rPr>
              <a:t>NI</a:t>
            </a:r>
          </a:p>
        </p:txBody>
      </p:sp>
      <p:grpSp>
        <p:nvGrpSpPr>
          <p:cNvPr id="2" name="Group 1"/>
          <p:cNvGrpSpPr/>
          <p:nvPr/>
        </p:nvGrpSpPr>
        <p:grpSpPr>
          <a:xfrm>
            <a:off x="223887" y="5683633"/>
            <a:ext cx="2520950" cy="936625"/>
            <a:chOff x="1771650" y="5732463"/>
            <a:chExt cx="2520950" cy="936625"/>
          </a:xfrm>
        </p:grpSpPr>
        <p:sp>
          <p:nvSpPr>
            <p:cNvPr id="10" name="TextBox 2"/>
            <p:cNvSpPr txBox="1">
              <a:spLocks noChangeArrowheads="1"/>
            </p:cNvSpPr>
            <p:nvPr/>
          </p:nvSpPr>
          <p:spPr bwMode="auto">
            <a:xfrm>
              <a:off x="1771650" y="5732463"/>
              <a:ext cx="2520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i="1" dirty="0">
                  <a:solidFill>
                    <a:srgbClr val="000090"/>
                  </a:solidFill>
                </a:rPr>
                <a:t>NI</a:t>
              </a:r>
              <a:r>
                <a:rPr lang="en-US" dirty="0">
                  <a:solidFill>
                    <a:srgbClr val="000090"/>
                  </a:solidFill>
                </a:rPr>
                <a:t> = </a:t>
              </a:r>
              <a:r>
                <a:rPr lang="en-US" b="1" i="1" dirty="0" err="1">
                  <a:solidFill>
                    <a:srgbClr val="000090"/>
                  </a:solidFill>
                </a:rPr>
                <a:t>P</a:t>
              </a:r>
              <a:r>
                <a:rPr lang="en-US" b="1" i="1" baseline="-25000" dirty="0" err="1">
                  <a:solidFill>
                    <a:srgbClr val="000090"/>
                  </a:solidFill>
                </a:rPr>
                <a:t>non</a:t>
              </a:r>
              <a:r>
                <a:rPr lang="en-US" b="1" i="1" baseline="-25000" dirty="0">
                  <a:solidFill>
                    <a:srgbClr val="000090"/>
                  </a:solidFill>
                </a:rPr>
                <a:t>-n</a:t>
              </a:r>
              <a:r>
                <a:rPr lang="en-US" b="1" i="1" dirty="0">
                  <a:solidFill>
                    <a:srgbClr val="000090"/>
                  </a:solidFill>
                </a:rPr>
                <a:t>/</a:t>
              </a:r>
              <a:r>
                <a:rPr lang="en-US" b="1" i="1" dirty="0" err="1">
                  <a:solidFill>
                    <a:srgbClr val="000090"/>
                  </a:solidFill>
                </a:rPr>
                <a:t>P</a:t>
              </a:r>
              <a:r>
                <a:rPr lang="en-US" b="1" i="1" baseline="-25000" dirty="0" err="1">
                  <a:solidFill>
                    <a:srgbClr val="000090"/>
                  </a:solidFill>
                </a:rPr>
                <a:t>neut</a:t>
              </a:r>
              <a:r>
                <a:rPr lang="en-US" b="1" i="1" baseline="-25000" dirty="0">
                  <a:solidFill>
                    <a:srgbClr val="000090"/>
                  </a:solidFill>
                </a:rPr>
                <a:t>.</a:t>
              </a:r>
            </a:p>
            <a:p>
              <a:pPr eaLnBrk="1" hangingPunct="1"/>
              <a:r>
                <a:rPr lang="en-US" i="1" dirty="0">
                  <a:solidFill>
                    <a:srgbClr val="000090"/>
                  </a:solidFill>
                </a:rPr>
                <a:t>       </a:t>
              </a:r>
              <a:endParaRPr lang="en-US" baseline="-25000" dirty="0">
                <a:solidFill>
                  <a:srgbClr val="000090"/>
                </a:solidFill>
              </a:endParaRPr>
            </a:p>
          </p:txBody>
        </p:sp>
        <p:pic>
          <p:nvPicPr>
            <p:cNvPr id="11" name="chart"/>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6164263"/>
              <a:ext cx="1260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a:cxnSpLocks noChangeShapeType="1"/>
            </p:cNvCxnSpPr>
            <p:nvPr/>
          </p:nvCxnSpPr>
          <p:spPr bwMode="auto">
            <a:xfrm>
              <a:off x="2276475" y="6164263"/>
              <a:ext cx="1223963" cy="0"/>
            </a:xfrm>
            <a:prstGeom prst="line">
              <a:avLst/>
            </a:prstGeom>
            <a:noFill/>
            <a:ln w="40000">
              <a:solidFill>
                <a:srgbClr val="000090"/>
              </a:solidFill>
              <a:round/>
              <a:headEnd/>
              <a:tailEnd/>
            </a:ln>
            <a:effectLst>
              <a:outerShdw blurRad="50800" dist="25000" dir="5400000" rotWithShape="0">
                <a:srgbClr val="7D0D34">
                  <a:alpha val="37999"/>
                </a:srgbClr>
              </a:outerShdw>
            </a:effectLst>
            <a:extLst>
              <a:ext uri="{909E8E84-426E-40dd-AFC4-6F175D3DCCD1}">
                <a14:hiddenFill xmlns:a14="http://schemas.microsoft.com/office/drawing/2010/main">
                  <a:noFill/>
                </a14:hiddenFill>
              </a:ext>
            </a:extLst>
          </p:spPr>
        </p:cxnSp>
      </p:grpSp>
      <p:sp>
        <p:nvSpPr>
          <p:cNvPr id="14" name="TextBox 1"/>
          <p:cNvSpPr txBox="1">
            <a:spLocks noChangeArrowheads="1"/>
          </p:cNvSpPr>
          <p:nvPr/>
        </p:nvSpPr>
        <p:spPr bwMode="auto">
          <a:xfrm>
            <a:off x="8562336" y="1242596"/>
            <a:ext cx="29717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en-US" dirty="0" smtClean="0">
                <a:solidFill>
                  <a:srgbClr val="000090"/>
                </a:solidFill>
              </a:rPr>
              <a:t>40% (AFR) - 46.7% (EUR) of significant α were positive depending on particular population.</a:t>
            </a:r>
            <a:endParaRPr lang="en-US" i="1" dirty="0">
              <a:solidFill>
                <a:srgbClr val="000090"/>
              </a:solidFill>
            </a:endParaRPr>
          </a:p>
        </p:txBody>
      </p:sp>
      <p:sp>
        <p:nvSpPr>
          <p:cNvPr id="18" name="TextBox 17"/>
          <p:cNvSpPr txBox="1"/>
          <p:nvPr/>
        </p:nvSpPr>
        <p:spPr>
          <a:xfrm>
            <a:off x="8037340" y="2818239"/>
            <a:ext cx="3405138" cy="482601"/>
          </a:xfrm>
          <a:prstGeom prst="rect">
            <a:avLst/>
          </a:prstGeom>
          <a:noFill/>
          <a:ln>
            <a:noFill/>
          </a:ln>
        </p:spPr>
        <p:txBody>
          <a:bodyPr vert="horz" wrap="square" lIns="0" tIns="45720" rIns="91440" bIns="45720" rtlCol="0" anchor="ctr">
            <a:noAutofit/>
          </a:bodyPr>
          <a:lstStyle/>
          <a:p>
            <a:pPr algn="l"/>
            <a:r>
              <a:rPr lang="en-US" b="1" dirty="0" smtClean="0">
                <a:solidFill>
                  <a:schemeClr val="accent5">
                    <a:lumMod val="50000"/>
                  </a:schemeClr>
                </a:solidFill>
              </a:rPr>
              <a:t>Divergence/Polymorphism</a:t>
            </a:r>
          </a:p>
        </p:txBody>
      </p:sp>
      <p:pic>
        <p:nvPicPr>
          <p:cNvPr id="22" name="Picture 21"/>
          <p:cNvPicPr>
            <a:picLocks noChangeAspect="1"/>
          </p:cNvPicPr>
          <p:nvPr/>
        </p:nvPicPr>
        <p:blipFill rotWithShape="1">
          <a:blip r:embed="rId5"/>
          <a:srcRect l="1702" t="4243" r="2347" b="3440"/>
          <a:stretch/>
        </p:blipFill>
        <p:spPr>
          <a:xfrm>
            <a:off x="6456853" y="3307562"/>
            <a:ext cx="5578042" cy="2746376"/>
          </a:xfrm>
          <a:prstGeom prst="rect">
            <a:avLst/>
          </a:prstGeom>
          <a:ln>
            <a:noFill/>
          </a:ln>
          <a:effectLst>
            <a:outerShdw blurRad="292100" dist="139700" dir="2700000" algn="tl" rotWithShape="0">
              <a:srgbClr val="333333">
                <a:alpha val="65000"/>
              </a:srgbClr>
            </a:outerShdw>
          </a:effectLst>
        </p:spPr>
      </p:pic>
      <p:sp>
        <p:nvSpPr>
          <p:cNvPr id="16" name="TextBox 1"/>
          <p:cNvSpPr txBox="1">
            <a:spLocks noChangeArrowheads="1"/>
          </p:cNvSpPr>
          <p:nvPr/>
        </p:nvSpPr>
        <p:spPr bwMode="auto">
          <a:xfrm>
            <a:off x="2710061" y="5362488"/>
            <a:ext cx="32599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smtClean="0">
                <a:solidFill>
                  <a:srgbClr val="000090"/>
                </a:solidFill>
              </a:rPr>
              <a:t>12% </a:t>
            </a:r>
            <a:r>
              <a:rPr lang="en-US" dirty="0" smtClean="0">
                <a:solidFill>
                  <a:srgbClr val="000090"/>
                </a:solidFill>
              </a:rPr>
              <a:t>(AFR) - </a:t>
            </a:r>
            <a:r>
              <a:rPr lang="en-US" dirty="0" smtClean="0">
                <a:solidFill>
                  <a:srgbClr val="000090"/>
                </a:solidFill>
              </a:rPr>
              <a:t>20% </a:t>
            </a:r>
            <a:r>
              <a:rPr lang="en-US" dirty="0" smtClean="0">
                <a:solidFill>
                  <a:srgbClr val="000090"/>
                </a:solidFill>
              </a:rPr>
              <a:t>(EUR) of </a:t>
            </a:r>
            <a:r>
              <a:rPr lang="en-US" dirty="0" smtClean="0">
                <a:solidFill>
                  <a:srgbClr val="000090"/>
                </a:solidFill>
              </a:rPr>
              <a:t>α </a:t>
            </a:r>
            <a:r>
              <a:rPr lang="en-US" dirty="0" smtClean="0">
                <a:solidFill>
                  <a:srgbClr val="000090"/>
                </a:solidFill>
              </a:rPr>
              <a:t>were </a:t>
            </a:r>
            <a:r>
              <a:rPr lang="en-US" dirty="0">
                <a:solidFill>
                  <a:srgbClr val="000090"/>
                </a:solidFill>
              </a:rPr>
              <a:t>significant </a:t>
            </a:r>
            <a:r>
              <a:rPr lang="en-US" dirty="0" smtClean="0">
                <a:solidFill>
                  <a:srgbClr val="000090"/>
                </a:solidFill>
              </a:rPr>
              <a:t>depending on particular population</a:t>
            </a:r>
            <a:r>
              <a:rPr lang="en-US" dirty="0" smtClean="0">
                <a:solidFill>
                  <a:srgbClr val="000090"/>
                </a:solidFill>
              </a:rPr>
              <a:t>. 30% in joint dataset.</a:t>
            </a:r>
            <a:endParaRPr lang="en-US" i="1" dirty="0">
              <a:solidFill>
                <a:srgbClr val="000090"/>
              </a:solidFill>
            </a:endParaRPr>
          </a:p>
        </p:txBody>
      </p:sp>
    </p:spTree>
    <p:extLst>
      <p:ext uri="{BB962C8B-B14F-4D97-AF65-F5344CB8AC3E}">
        <p14:creationId xmlns:p14="http://schemas.microsoft.com/office/powerpoint/2010/main" val="2588970814"/>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
                                        </p:tgtEl>
                                        <p:attrNameLst>
                                          <p:attrName>ppt_x</p:attrName>
                                          <p:attrName>ppt_y</p:attrName>
                                        </p:attrNameLst>
                                      </p:cBhvr>
                                    </p:animMotion>
                                    <p:animEffect transition="in" filter="fade">
                                      <p:cBhvr>
                                        <p:cTn id="9" dur="1000"/>
                                        <p:tgtEl>
                                          <p:spTgt spid="22"/>
                                        </p:tgtEl>
                                      </p:cBhvr>
                                    </p:animEffect>
                                  </p:childTnLst>
                                </p:cTn>
                              </p:par>
                              <p:par>
                                <p:cTn id="10" presetID="3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800" decel="100000"/>
                                        <p:tgtEl>
                                          <p:spTgt spid="18"/>
                                        </p:tgtEl>
                                      </p:cBhvr>
                                    </p:animEffect>
                                    <p:anim calcmode="lin" valueType="num">
                                      <p:cBhvr>
                                        <p:cTn id="13" dur="800" decel="100000" fill="hold"/>
                                        <p:tgtEl>
                                          <p:spTgt spid="18"/>
                                        </p:tgtEl>
                                        <p:attrNameLst>
                                          <p:attrName>style.rotation</p:attrName>
                                        </p:attrNameLst>
                                      </p:cBhvr>
                                      <p:tavLst>
                                        <p:tav tm="0">
                                          <p:val>
                                            <p:fltVal val="-90"/>
                                          </p:val>
                                        </p:tav>
                                        <p:tav tm="100000">
                                          <p:val>
                                            <p:fltVal val="0"/>
                                          </p:val>
                                        </p:tav>
                                      </p:tavLst>
                                    </p:anim>
                                    <p:anim calcmode="lin" valueType="num">
                                      <p:cBhvr>
                                        <p:cTn id="14" dur="800" decel="100000" fill="hold"/>
                                        <p:tgtEl>
                                          <p:spTgt spid="18"/>
                                        </p:tgtEl>
                                        <p:attrNameLst>
                                          <p:attrName>ppt_x</p:attrName>
                                        </p:attrNameLst>
                                      </p:cBhvr>
                                      <p:tavLst>
                                        <p:tav tm="0">
                                          <p:val>
                                            <p:strVal val="#ppt_x+0.4"/>
                                          </p:val>
                                        </p:tav>
                                        <p:tav tm="100000">
                                          <p:val>
                                            <p:strVal val="#ppt_x-0.05"/>
                                          </p:val>
                                        </p:tav>
                                      </p:tavLst>
                                    </p:anim>
                                    <p:anim calcmode="lin" valueType="num">
                                      <p:cBhvr>
                                        <p:cTn id="15" dur="800" decel="100000" fill="hold"/>
                                        <p:tgtEl>
                                          <p:spTgt spid="1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flipH="1">
            <a:off x="0" y="-23036"/>
            <a:ext cx="12191999" cy="6108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ysClr val="windowText" lastClr="000000"/>
              </a:solidFill>
              <a:effectLst/>
              <a:uLnTx/>
              <a:uFillTx/>
            </a:endParaRPr>
          </a:p>
        </p:txBody>
      </p:sp>
      <p:sp>
        <p:nvSpPr>
          <p:cNvPr id="5" name="CuadroTexto 4"/>
          <p:cNvSpPr txBox="1"/>
          <p:nvPr/>
        </p:nvSpPr>
        <p:spPr>
          <a:xfrm>
            <a:off x="297884" y="434705"/>
            <a:ext cx="755235" cy="1323439"/>
          </a:xfrm>
          <a:prstGeom prst="rect">
            <a:avLst/>
          </a:prstGeom>
          <a:noFill/>
        </p:spPr>
        <p:txBody>
          <a:bodyPr wrap="none" rtlCol="0">
            <a:spAutoFit/>
          </a:bodyPr>
          <a:lstStyle/>
          <a:p>
            <a:r>
              <a:rPr lang="ca-ES" sz="8000" dirty="0">
                <a:solidFill>
                  <a:srgbClr val="99CB38"/>
                </a:solidFill>
                <a:latin typeface="+mj-lt"/>
              </a:rPr>
              <a:t>1</a:t>
            </a:r>
          </a:p>
        </p:txBody>
      </p:sp>
      <p:sp>
        <p:nvSpPr>
          <p:cNvPr id="6" name="CuadroTexto 5"/>
          <p:cNvSpPr txBox="1"/>
          <p:nvPr/>
        </p:nvSpPr>
        <p:spPr>
          <a:xfrm>
            <a:off x="1021636" y="646182"/>
            <a:ext cx="10440114" cy="646331"/>
          </a:xfrm>
          <a:prstGeom prst="rect">
            <a:avLst/>
          </a:prstGeom>
          <a:noFill/>
        </p:spPr>
        <p:txBody>
          <a:bodyPr wrap="square" rtlCol="0">
            <a:spAutoFit/>
          </a:bodyPr>
          <a:lstStyle/>
          <a:p>
            <a:pPr algn="just"/>
            <a:r>
              <a:rPr lang="en-US" dirty="0" smtClean="0"/>
              <a:t>The </a:t>
            </a:r>
            <a:r>
              <a:rPr lang="en-US" dirty="0"/>
              <a:t>pipeline for the data retrieval from the 1000 Genomes Project, filtering, processing and analysis of </a:t>
            </a:r>
            <a:r>
              <a:rPr lang="en-US" dirty="0" err="1"/>
              <a:t>piRNA</a:t>
            </a:r>
            <a:r>
              <a:rPr lang="en-US" dirty="0"/>
              <a:t> clusters and </a:t>
            </a:r>
            <a:r>
              <a:rPr lang="en-US" dirty="0" err="1"/>
              <a:t>intergenic</a:t>
            </a:r>
            <a:r>
              <a:rPr lang="en-US" dirty="0"/>
              <a:t> regions was developed.</a:t>
            </a:r>
            <a:r>
              <a:rPr lang="es-ES" dirty="0"/>
              <a:t> </a:t>
            </a:r>
            <a:endParaRPr lang="en-US" dirty="0">
              <a:solidFill>
                <a:schemeClr val="accent4">
                  <a:lumMod val="50000"/>
                </a:schemeClr>
              </a:solidFill>
            </a:endParaRPr>
          </a:p>
        </p:txBody>
      </p:sp>
      <p:sp>
        <p:nvSpPr>
          <p:cNvPr id="8" name="CuadroTexto 7"/>
          <p:cNvSpPr txBox="1"/>
          <p:nvPr/>
        </p:nvSpPr>
        <p:spPr>
          <a:xfrm>
            <a:off x="309725" y="1268748"/>
            <a:ext cx="755235" cy="1323439"/>
          </a:xfrm>
          <a:prstGeom prst="rect">
            <a:avLst/>
          </a:prstGeom>
          <a:noFill/>
        </p:spPr>
        <p:txBody>
          <a:bodyPr wrap="none" rtlCol="0">
            <a:spAutoFit/>
          </a:bodyPr>
          <a:lstStyle/>
          <a:p>
            <a:r>
              <a:rPr lang="ca-ES" sz="8000" dirty="0">
                <a:solidFill>
                  <a:srgbClr val="99CB38"/>
                </a:solidFill>
                <a:latin typeface="+mj-lt"/>
              </a:rPr>
              <a:t>2</a:t>
            </a:r>
          </a:p>
        </p:txBody>
      </p:sp>
      <p:sp>
        <p:nvSpPr>
          <p:cNvPr id="9" name="CuadroTexto 8"/>
          <p:cNvSpPr txBox="1"/>
          <p:nvPr/>
        </p:nvSpPr>
        <p:spPr>
          <a:xfrm>
            <a:off x="1031249" y="1488609"/>
            <a:ext cx="10438849" cy="923330"/>
          </a:xfrm>
          <a:prstGeom prst="rect">
            <a:avLst/>
          </a:prstGeom>
          <a:noFill/>
        </p:spPr>
        <p:txBody>
          <a:bodyPr wrap="square" rtlCol="0">
            <a:spAutoFit/>
          </a:bodyPr>
          <a:lstStyle/>
          <a:p>
            <a:pPr lvl="0" algn="just"/>
            <a:r>
              <a:rPr lang="en-US" dirty="0"/>
              <a:t>A strong difference in the levels of polymorphism was found between </a:t>
            </a:r>
            <a:r>
              <a:rPr lang="en-US" dirty="0" err="1"/>
              <a:t>piRNA</a:t>
            </a:r>
            <a:r>
              <a:rPr lang="en-US" dirty="0"/>
              <a:t> clusters and </a:t>
            </a:r>
            <a:r>
              <a:rPr lang="en-US" dirty="0" err="1"/>
              <a:t>intergenic</a:t>
            </a:r>
            <a:r>
              <a:rPr lang="en-US" dirty="0"/>
              <a:t> regions, the latter being more diverse. Some differences were also found in the mutation rates and divergence from chimpanzee, with higher values for </a:t>
            </a:r>
            <a:r>
              <a:rPr lang="en-US" dirty="0" err="1"/>
              <a:t>intergenic</a:t>
            </a:r>
            <a:r>
              <a:rPr lang="en-US" dirty="0"/>
              <a:t> regions. </a:t>
            </a:r>
            <a:endParaRPr lang="es-ES" dirty="0"/>
          </a:p>
        </p:txBody>
      </p:sp>
      <p:sp>
        <p:nvSpPr>
          <p:cNvPr id="10" name="CuadroTexto 9"/>
          <p:cNvSpPr txBox="1"/>
          <p:nvPr/>
        </p:nvSpPr>
        <p:spPr>
          <a:xfrm>
            <a:off x="291067" y="2354010"/>
            <a:ext cx="755235" cy="1323439"/>
          </a:xfrm>
          <a:prstGeom prst="rect">
            <a:avLst/>
          </a:prstGeom>
          <a:noFill/>
        </p:spPr>
        <p:txBody>
          <a:bodyPr wrap="none" rtlCol="0">
            <a:spAutoFit/>
          </a:bodyPr>
          <a:lstStyle/>
          <a:p>
            <a:r>
              <a:rPr lang="ca-ES" sz="8000" dirty="0">
                <a:solidFill>
                  <a:srgbClr val="99CB38"/>
                </a:solidFill>
                <a:latin typeface="+mj-lt"/>
              </a:rPr>
              <a:t>3</a:t>
            </a:r>
          </a:p>
        </p:txBody>
      </p:sp>
      <p:sp>
        <p:nvSpPr>
          <p:cNvPr id="11" name="CuadroTexto 10"/>
          <p:cNvSpPr txBox="1"/>
          <p:nvPr/>
        </p:nvSpPr>
        <p:spPr>
          <a:xfrm>
            <a:off x="1011326" y="2596934"/>
            <a:ext cx="10503615" cy="1200329"/>
          </a:xfrm>
          <a:prstGeom prst="rect">
            <a:avLst/>
          </a:prstGeom>
          <a:noFill/>
        </p:spPr>
        <p:txBody>
          <a:bodyPr wrap="square" rtlCol="0">
            <a:spAutoFit/>
          </a:bodyPr>
          <a:lstStyle/>
          <a:p>
            <a:pPr lvl="0" algn="just"/>
            <a:r>
              <a:rPr lang="en-US" dirty="0"/>
              <a:t>Heterozygosity expected under neutrality (</a:t>
            </a:r>
            <a:r>
              <a:rPr lang="en-US" dirty="0">
                <a:sym typeface="Symbol"/>
              </a:rPr>
              <a:t></a:t>
            </a:r>
            <a:r>
              <a:rPr lang="en-US" dirty="0"/>
              <a:t> of Watterson) was much higher than observed heterozygosity (</a:t>
            </a:r>
            <a:r>
              <a:rPr lang="en-US" dirty="0" err="1"/>
              <a:t>Nei’s</a:t>
            </a:r>
            <a:r>
              <a:rPr lang="en-US" dirty="0"/>
              <a:t> </a:t>
            </a:r>
            <a:r>
              <a:rPr lang="en-US" dirty="0">
                <a:sym typeface="Symbol"/>
              </a:rPr>
              <a:t></a:t>
            </a:r>
            <a:r>
              <a:rPr lang="en-US" dirty="0"/>
              <a:t>), suggesting the action of purifying selection on weakly deleterious alleles segregating in all populations at low frequencies. This observation was confirmed by Tajima’s D and </a:t>
            </a:r>
            <a:r>
              <a:rPr lang="en-US" dirty="0" err="1"/>
              <a:t>Fu&amp;Li’s</a:t>
            </a:r>
            <a:r>
              <a:rPr lang="en-US" dirty="0"/>
              <a:t> D tests, which in most of the cases attained negative values due to an excess of rare alleles</a:t>
            </a:r>
            <a:r>
              <a:rPr lang="en-US" dirty="0" smtClean="0"/>
              <a:t>.</a:t>
            </a:r>
            <a:endParaRPr lang="es-ES" dirty="0"/>
          </a:p>
        </p:txBody>
      </p:sp>
      <p:sp>
        <p:nvSpPr>
          <p:cNvPr id="13" name="CuadroTexto 12"/>
          <p:cNvSpPr txBox="1"/>
          <p:nvPr/>
        </p:nvSpPr>
        <p:spPr>
          <a:xfrm>
            <a:off x="304965" y="3734260"/>
            <a:ext cx="755235" cy="1323439"/>
          </a:xfrm>
          <a:prstGeom prst="rect">
            <a:avLst/>
          </a:prstGeom>
          <a:noFill/>
        </p:spPr>
        <p:txBody>
          <a:bodyPr wrap="none" rtlCol="0">
            <a:spAutoFit/>
          </a:bodyPr>
          <a:lstStyle/>
          <a:p>
            <a:r>
              <a:rPr lang="ca-ES" sz="8000" dirty="0" smtClean="0">
                <a:solidFill>
                  <a:srgbClr val="99CB38"/>
                </a:solidFill>
                <a:latin typeface="+mj-lt"/>
              </a:rPr>
              <a:t>4</a:t>
            </a:r>
            <a:endParaRPr lang="ca-ES" sz="8000" dirty="0">
              <a:solidFill>
                <a:srgbClr val="99CB38"/>
              </a:solidFill>
              <a:latin typeface="+mj-lt"/>
            </a:endParaRPr>
          </a:p>
        </p:txBody>
      </p:sp>
      <p:sp>
        <p:nvSpPr>
          <p:cNvPr id="15" name="CuadroTexto 14"/>
          <p:cNvSpPr txBox="1"/>
          <p:nvPr/>
        </p:nvSpPr>
        <p:spPr>
          <a:xfrm>
            <a:off x="278590" y="4972606"/>
            <a:ext cx="755235" cy="1323439"/>
          </a:xfrm>
          <a:prstGeom prst="rect">
            <a:avLst/>
          </a:prstGeom>
          <a:noFill/>
        </p:spPr>
        <p:txBody>
          <a:bodyPr wrap="none" rtlCol="0">
            <a:spAutoFit/>
          </a:bodyPr>
          <a:lstStyle/>
          <a:p>
            <a:r>
              <a:rPr lang="ca-ES" sz="8000" dirty="0">
                <a:solidFill>
                  <a:srgbClr val="99CB38"/>
                </a:solidFill>
                <a:latin typeface="+mj-lt"/>
              </a:rPr>
              <a:t>5</a:t>
            </a:r>
          </a:p>
        </p:txBody>
      </p:sp>
      <p:sp>
        <p:nvSpPr>
          <p:cNvPr id="16" name="CuadroTexto 15"/>
          <p:cNvSpPr txBox="1"/>
          <p:nvPr/>
        </p:nvSpPr>
        <p:spPr>
          <a:xfrm>
            <a:off x="1018782" y="3972474"/>
            <a:ext cx="10556875" cy="1200329"/>
          </a:xfrm>
          <a:prstGeom prst="rect">
            <a:avLst/>
          </a:prstGeom>
          <a:noFill/>
        </p:spPr>
        <p:txBody>
          <a:bodyPr wrap="square" rtlCol="0">
            <a:spAutoFit/>
          </a:bodyPr>
          <a:lstStyle/>
          <a:p>
            <a:pPr lvl="0" algn="just"/>
            <a:r>
              <a:rPr lang="en-US" dirty="0" smtClean="0"/>
              <a:t>The values of alpha in the McDonald and Kreitman test were negative in most of the cases, being significant in 12-20% of </a:t>
            </a:r>
            <a:r>
              <a:rPr lang="en-US" dirty="0" err="1" smtClean="0"/>
              <a:t>piRNA</a:t>
            </a:r>
            <a:r>
              <a:rPr lang="en-US" dirty="0" smtClean="0"/>
              <a:t> clusters depending on the super-population. Nevertheless, in 40-47% of significant results a positive alpha was detected, suggesting recurrent directional selection fixing new advantageous alleles.</a:t>
            </a:r>
            <a:endParaRPr lang="es-ES" dirty="0"/>
          </a:p>
        </p:txBody>
      </p:sp>
      <p:sp>
        <p:nvSpPr>
          <p:cNvPr id="17" name="Rectángulo 16"/>
          <p:cNvSpPr/>
          <p:nvPr/>
        </p:nvSpPr>
        <p:spPr>
          <a:xfrm>
            <a:off x="0" y="-5912"/>
            <a:ext cx="12192000" cy="584522"/>
          </a:xfrm>
          <a:prstGeom prst="rect">
            <a:avLst/>
          </a:prstGeom>
          <a:solidFill>
            <a:srgbClr val="331339"/>
          </a:solidFill>
          <a:ln>
            <a:solidFill>
              <a:srgbClr val="33133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a:latin typeface="Corbel"/>
                <a:ea typeface="Sketchtica" panose="02000603000000000000" pitchFamily="2" charset="0"/>
                <a:cs typeface="Corbel"/>
              </a:rPr>
              <a:t>Conclusions</a:t>
            </a:r>
            <a:endParaRPr lang="ca-ES" sz="2400" dirty="0">
              <a:latin typeface="Corbel"/>
              <a:ea typeface="Sketchtica" panose="02000603000000000000" pitchFamily="2" charset="0"/>
              <a:cs typeface="Corbel"/>
            </a:endParaRPr>
          </a:p>
        </p:txBody>
      </p:sp>
      <p:sp>
        <p:nvSpPr>
          <p:cNvPr id="24" name="CuadroTexto 15"/>
          <p:cNvSpPr txBox="1"/>
          <p:nvPr/>
        </p:nvSpPr>
        <p:spPr>
          <a:xfrm>
            <a:off x="1005177" y="5194206"/>
            <a:ext cx="10388330" cy="1200329"/>
          </a:xfrm>
          <a:prstGeom prst="rect">
            <a:avLst/>
          </a:prstGeom>
          <a:noFill/>
        </p:spPr>
        <p:txBody>
          <a:bodyPr wrap="square" rtlCol="0">
            <a:spAutoFit/>
          </a:bodyPr>
          <a:lstStyle/>
          <a:p>
            <a:pPr lvl="0" algn="just"/>
            <a:r>
              <a:rPr lang="en-US" dirty="0"/>
              <a:t>The African super-population was the most differentiated one, attaining highest values of fixation index F</a:t>
            </a:r>
            <a:r>
              <a:rPr lang="en-US" baseline="-25000" dirty="0"/>
              <a:t>ST</a:t>
            </a:r>
            <a:r>
              <a:rPr lang="en-US" dirty="0"/>
              <a:t> in all pairwise comparisons, as well as versus all remaining populations taken together. It showed higher selective constraint (60% of significant values have negative alphas), which is in accordance with the previous findings.</a:t>
            </a:r>
            <a:endParaRPr lang="es-ES" dirty="0"/>
          </a:p>
        </p:txBody>
      </p:sp>
      <p:sp>
        <p:nvSpPr>
          <p:cNvPr id="21" name="Rectangle 20"/>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2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16</a:t>
            </a:fld>
            <a:endParaRPr lang="ca-ES" dirty="0"/>
          </a:p>
        </p:txBody>
      </p:sp>
      <p:sp>
        <p:nvSpPr>
          <p:cNvPr id="2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Tree>
    <p:extLst>
      <p:ext uri="{BB962C8B-B14F-4D97-AF65-F5344CB8AC3E}">
        <p14:creationId xmlns:p14="http://schemas.microsoft.com/office/powerpoint/2010/main" val="11449273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6"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3534" y="825596"/>
            <a:ext cx="8505216" cy="5681126"/>
          </a:xfrm>
          <a:prstGeom prst="rect">
            <a:avLst/>
          </a:prstGeom>
        </p:spPr>
      </p:pic>
    </p:spTree>
    <p:extLst>
      <p:ext uri="{BB962C8B-B14F-4D97-AF65-F5344CB8AC3E}">
        <p14:creationId xmlns:p14="http://schemas.microsoft.com/office/powerpoint/2010/main" val="25173309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a:latin typeface="Corbel"/>
                <a:ea typeface="Sketchtica" panose="02000603000000000000" pitchFamily="2" charset="0"/>
                <a:cs typeface="Corbel"/>
              </a:rPr>
              <a:t>Outline</a:t>
            </a:r>
            <a:endParaRPr lang="ca-ES" sz="2400" dirty="0">
              <a:latin typeface="Corbel"/>
              <a:ea typeface="Sketchtica" panose="02000603000000000000" pitchFamily="2" charset="0"/>
              <a:cs typeface="Corbel"/>
            </a:endParaRPr>
          </a:p>
        </p:txBody>
      </p:sp>
      <p:sp>
        <p:nvSpPr>
          <p:cNvPr id="2" name="CuadroTexto 1"/>
          <p:cNvSpPr txBox="1"/>
          <p:nvPr/>
        </p:nvSpPr>
        <p:spPr>
          <a:xfrm>
            <a:off x="2267191" y="1025719"/>
            <a:ext cx="9026284" cy="5262979"/>
          </a:xfrm>
          <a:prstGeom prst="rect">
            <a:avLst/>
          </a:prstGeom>
          <a:noFill/>
        </p:spPr>
        <p:txBody>
          <a:bodyPr wrap="square" rtlCol="0">
            <a:spAutoFit/>
          </a:bodyPr>
          <a:lstStyle/>
          <a:p>
            <a:r>
              <a:rPr lang="en-US" sz="2400" b="1" dirty="0" smtClean="0">
                <a:solidFill>
                  <a:schemeClr val="tx1">
                    <a:lumMod val="85000"/>
                    <a:lumOff val="15000"/>
                  </a:schemeClr>
                </a:solidFill>
              </a:rPr>
              <a:t>Introduction</a:t>
            </a:r>
          </a:p>
          <a:p>
            <a:pPr marL="342900" lvl="0" indent="-342900">
              <a:buFont typeface="Arial"/>
              <a:buChar char="•"/>
            </a:pPr>
            <a:r>
              <a:rPr lang="en-US" sz="2400" dirty="0" err="1" smtClean="0">
                <a:solidFill>
                  <a:prstClr val="black">
                    <a:lumMod val="85000"/>
                    <a:lumOff val="15000"/>
                  </a:prstClr>
                </a:solidFill>
                <a:latin typeface="Open Sans Condensed Light"/>
              </a:rPr>
              <a:t>piRNA</a:t>
            </a:r>
            <a:r>
              <a:rPr lang="en-US" sz="2400" dirty="0" smtClean="0">
                <a:solidFill>
                  <a:prstClr val="black">
                    <a:lumMod val="85000"/>
                    <a:lumOff val="15000"/>
                  </a:prstClr>
                </a:solidFill>
                <a:latin typeface="Open Sans Condensed Light"/>
              </a:rPr>
              <a:t> clusters</a:t>
            </a:r>
            <a:endParaRPr lang="en-US" sz="2400" dirty="0" smtClean="0">
              <a:solidFill>
                <a:prstClr val="black">
                  <a:lumMod val="85000"/>
                  <a:lumOff val="15000"/>
                </a:prstClr>
              </a:solidFill>
              <a:latin typeface="Open Sans Condensed Light"/>
            </a:endParaRPr>
          </a:p>
          <a:p>
            <a:pPr marL="342900" lvl="0" indent="-342900">
              <a:buFont typeface="Arial"/>
              <a:buChar char="•"/>
            </a:pPr>
            <a:r>
              <a:rPr lang="en-US" sz="2400" dirty="0" smtClean="0">
                <a:solidFill>
                  <a:prstClr val="black">
                    <a:lumMod val="85000"/>
                    <a:lumOff val="15000"/>
                  </a:prstClr>
                </a:solidFill>
                <a:latin typeface="Open Sans Condensed Light"/>
              </a:rPr>
              <a:t>Hypothesis</a:t>
            </a:r>
            <a:endParaRPr lang="en-US" sz="2400" dirty="0" smtClean="0">
              <a:solidFill>
                <a:schemeClr val="tx1">
                  <a:lumMod val="85000"/>
                  <a:lumOff val="15000"/>
                </a:schemeClr>
              </a:solidFill>
            </a:endParaRPr>
          </a:p>
          <a:p>
            <a:endParaRPr lang="en-US" sz="2400" b="1" dirty="0" smtClean="0">
              <a:solidFill>
                <a:schemeClr val="tx1">
                  <a:lumMod val="85000"/>
                  <a:lumOff val="15000"/>
                </a:schemeClr>
              </a:solidFill>
            </a:endParaRPr>
          </a:p>
          <a:p>
            <a:r>
              <a:rPr lang="en-US" sz="2400" b="1" dirty="0" smtClean="0">
                <a:solidFill>
                  <a:schemeClr val="tx1">
                    <a:lumMod val="85000"/>
                    <a:lumOff val="15000"/>
                  </a:schemeClr>
                </a:solidFill>
              </a:rPr>
              <a:t>Objectives</a:t>
            </a:r>
          </a:p>
          <a:p>
            <a:endParaRPr lang="en-US" sz="2400" b="1" dirty="0">
              <a:solidFill>
                <a:schemeClr val="tx1">
                  <a:lumMod val="85000"/>
                  <a:lumOff val="15000"/>
                </a:schemeClr>
              </a:solidFill>
            </a:endParaRPr>
          </a:p>
          <a:p>
            <a:endParaRPr lang="en-US" sz="2400" b="1" dirty="0" smtClean="0">
              <a:solidFill>
                <a:schemeClr val="tx1">
                  <a:lumMod val="85000"/>
                  <a:lumOff val="15000"/>
                </a:schemeClr>
              </a:solidFill>
            </a:endParaRPr>
          </a:p>
          <a:p>
            <a:r>
              <a:rPr lang="en-US" sz="2400" b="1" dirty="0" smtClean="0">
                <a:solidFill>
                  <a:schemeClr val="tx1">
                    <a:lumMod val="85000"/>
                    <a:lumOff val="15000"/>
                  </a:schemeClr>
                </a:solidFill>
              </a:rPr>
              <a:t>Methodology</a:t>
            </a:r>
          </a:p>
          <a:p>
            <a:pPr marL="342900" indent="-342900">
              <a:buFont typeface="Arial"/>
              <a:buChar char="•"/>
            </a:pPr>
            <a:r>
              <a:rPr lang="en-US" sz="2400" dirty="0">
                <a:solidFill>
                  <a:schemeClr val="tx1">
                    <a:lumMod val="85000"/>
                    <a:lumOff val="15000"/>
                  </a:schemeClr>
                </a:solidFill>
              </a:rPr>
              <a:t>p</a:t>
            </a:r>
            <a:r>
              <a:rPr lang="en-US" sz="2400" dirty="0" smtClean="0">
                <a:solidFill>
                  <a:schemeClr val="tx1">
                    <a:lumMod val="85000"/>
                    <a:lumOff val="15000"/>
                  </a:schemeClr>
                </a:solidFill>
              </a:rPr>
              <a:t>ipeline for data mining and analysis</a:t>
            </a:r>
            <a:endParaRPr lang="es-ES_tradnl" sz="2400" dirty="0" smtClean="0">
              <a:solidFill>
                <a:schemeClr val="tx1">
                  <a:lumMod val="85000"/>
                  <a:lumOff val="15000"/>
                </a:schemeClr>
              </a:solidFill>
            </a:endParaRPr>
          </a:p>
          <a:p>
            <a:endParaRPr lang="es-ES_tradnl" sz="2400" b="1" dirty="0">
              <a:solidFill>
                <a:schemeClr val="tx1">
                  <a:lumMod val="85000"/>
                  <a:lumOff val="15000"/>
                </a:schemeClr>
              </a:solidFill>
            </a:endParaRPr>
          </a:p>
          <a:p>
            <a:r>
              <a:rPr lang="es-ES_tradnl" sz="2400" b="1" dirty="0" err="1" smtClean="0">
                <a:solidFill>
                  <a:schemeClr val="tx1">
                    <a:lumMod val="85000"/>
                    <a:lumOff val="15000"/>
                  </a:schemeClr>
                </a:solidFill>
              </a:rPr>
              <a:t>Results</a:t>
            </a:r>
            <a:endParaRPr lang="es-ES" sz="2400" b="1" dirty="0" smtClean="0">
              <a:solidFill>
                <a:schemeClr val="tx1">
                  <a:lumMod val="85000"/>
                  <a:lumOff val="15000"/>
                </a:schemeClr>
              </a:solidFill>
            </a:endParaRPr>
          </a:p>
          <a:p>
            <a:pPr marL="342900" lvl="0" indent="-342900">
              <a:buFont typeface="Arial"/>
              <a:buChar char="•"/>
            </a:pPr>
            <a:r>
              <a:rPr lang="en-US" sz="2400" dirty="0" smtClean="0">
                <a:solidFill>
                  <a:prstClr val="black">
                    <a:lumMod val="85000"/>
                    <a:lumOff val="15000"/>
                  </a:prstClr>
                </a:solidFill>
              </a:rPr>
              <a:t> diversity and patterns of selection in </a:t>
            </a:r>
            <a:r>
              <a:rPr lang="en-US" sz="2400" dirty="0" err="1" smtClean="0">
                <a:solidFill>
                  <a:prstClr val="black">
                    <a:lumMod val="85000"/>
                    <a:lumOff val="15000"/>
                  </a:prstClr>
                </a:solidFill>
              </a:rPr>
              <a:t>piRNA</a:t>
            </a:r>
            <a:r>
              <a:rPr lang="en-US" sz="2400" dirty="0" smtClean="0">
                <a:solidFill>
                  <a:prstClr val="black">
                    <a:lumMod val="85000"/>
                    <a:lumOff val="15000"/>
                  </a:prstClr>
                </a:solidFill>
              </a:rPr>
              <a:t> clusters</a:t>
            </a:r>
          </a:p>
          <a:p>
            <a:pPr lvl="0"/>
            <a:endParaRPr lang="en-US" sz="2400" b="1" dirty="0" smtClean="0">
              <a:solidFill>
                <a:prstClr val="black">
                  <a:lumMod val="85000"/>
                  <a:lumOff val="15000"/>
                </a:prstClr>
              </a:solidFill>
            </a:endParaRPr>
          </a:p>
          <a:p>
            <a:pPr lvl="0"/>
            <a:r>
              <a:rPr lang="en-US" sz="2400" b="1" dirty="0" smtClean="0">
                <a:solidFill>
                  <a:prstClr val="black">
                    <a:lumMod val="85000"/>
                    <a:lumOff val="15000"/>
                  </a:prstClr>
                </a:solidFill>
              </a:rPr>
              <a:t>Conclusions</a:t>
            </a:r>
            <a:endParaRPr lang="en-US" sz="2400" dirty="0" smtClean="0">
              <a:solidFill>
                <a:schemeClr val="tx1">
                  <a:lumMod val="85000"/>
                  <a:lumOff val="15000"/>
                </a:schemeClr>
              </a:solidFill>
            </a:endParaRPr>
          </a:p>
        </p:txBody>
      </p:sp>
      <p:sp>
        <p:nvSpPr>
          <p:cNvPr id="3" name="Elipse 2"/>
          <p:cNvSpPr/>
          <p:nvPr/>
        </p:nvSpPr>
        <p:spPr>
          <a:xfrm>
            <a:off x="845185" y="1083637"/>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Elipse 11"/>
          <p:cNvSpPr/>
          <p:nvPr/>
        </p:nvSpPr>
        <p:spPr>
          <a:xfrm>
            <a:off x="832485" y="2545886"/>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Elipse 12"/>
          <p:cNvSpPr/>
          <p:nvPr/>
        </p:nvSpPr>
        <p:spPr>
          <a:xfrm>
            <a:off x="837910" y="3689389"/>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5" name="Elipse 12"/>
          <p:cNvSpPr/>
          <p:nvPr/>
        </p:nvSpPr>
        <p:spPr>
          <a:xfrm>
            <a:off x="836223" y="4799714"/>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2</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9" name="Elipse 12"/>
          <p:cNvSpPr/>
          <p:nvPr/>
        </p:nvSpPr>
        <p:spPr>
          <a:xfrm>
            <a:off x="845748" y="5841114"/>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78726472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5"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2" descr="PiRNA.jpg"/>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2388985" y="775954"/>
            <a:ext cx="7953375" cy="165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ca-ES" sz="2400" dirty="0">
              <a:latin typeface="Sketchtica" panose="02000603000000000000" pitchFamily="2" charset="0"/>
              <a:ea typeface="Sketchtica" panose="02000603000000000000" pitchFamily="2" charset="0"/>
              <a:cs typeface="Open Sans Condensed Light" panose="020B0306030504020204" pitchFamily="34" charset="0"/>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3</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1" name="Content Placeholder 2"/>
          <p:cNvSpPr txBox="1">
            <a:spLocks/>
          </p:cNvSpPr>
          <p:nvPr/>
        </p:nvSpPr>
        <p:spPr>
          <a:xfrm>
            <a:off x="498311" y="2603673"/>
            <a:ext cx="6677190" cy="5237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lr>
                <a:schemeClr val="accent1"/>
              </a:buClr>
              <a:buSzPct val="200000"/>
              <a:buFont typeface="Wingdings" charset="2"/>
              <a:buChar char="ü"/>
            </a:pPr>
            <a:r>
              <a:rPr lang="en-US" sz="2000" dirty="0" smtClean="0">
                <a:latin typeface="Open Sans Condensed Light"/>
                <a:ea typeface="MS PGothic" charset="0"/>
                <a:cs typeface="Open Sans Condensed Light"/>
              </a:rPr>
              <a:t>The largest class of small non-coding RNA molecules.</a:t>
            </a:r>
            <a:r>
              <a:rPr lang="es-ES" sz="2000" dirty="0" smtClean="0">
                <a:latin typeface="Open Sans Condensed Light"/>
                <a:ea typeface="MS PGothic" charset="0"/>
                <a:cs typeface="Open Sans Condensed Light"/>
              </a:rPr>
              <a:t> </a:t>
            </a:r>
            <a:endParaRPr lang="en-US" sz="2000" dirty="0">
              <a:latin typeface="Open Sans Condensed Light"/>
              <a:ea typeface="MS PGothic" charset="0"/>
              <a:cs typeface="Open Sans Condensed Light"/>
            </a:endParaRPr>
          </a:p>
        </p:txBody>
      </p:sp>
      <p:sp>
        <p:nvSpPr>
          <p:cNvPr id="16" name="Rectangle 13"/>
          <p:cNvSpPr>
            <a:spLocks noChangeArrowheads="1"/>
          </p:cNvSpPr>
          <p:nvPr/>
        </p:nvSpPr>
        <p:spPr bwMode="auto">
          <a:xfrm>
            <a:off x="4966145" y="1818795"/>
            <a:ext cx="2519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400" b="1" dirty="0">
                <a:latin typeface="Tahoma" charset="0"/>
                <a:cs typeface="Tahoma" charset="0"/>
              </a:rPr>
              <a:t>Proposed </a:t>
            </a:r>
            <a:r>
              <a:rPr lang="en-US" sz="1400" b="1" dirty="0" err="1">
                <a:latin typeface="Tahoma" charset="0"/>
                <a:cs typeface="Tahoma" charset="0"/>
              </a:rPr>
              <a:t>piRNA</a:t>
            </a:r>
            <a:r>
              <a:rPr lang="en-US" sz="1400" b="1" dirty="0">
                <a:latin typeface="Tahoma" charset="0"/>
                <a:cs typeface="Tahoma" charset="0"/>
              </a:rPr>
              <a:t> structure</a:t>
            </a:r>
          </a:p>
        </p:txBody>
      </p:sp>
      <p:sp>
        <p:nvSpPr>
          <p:cNvPr id="19" name="Title 12"/>
          <p:cNvSpPr txBox="1">
            <a:spLocks/>
          </p:cNvSpPr>
          <p:nvPr/>
        </p:nvSpPr>
        <p:spPr>
          <a:xfrm>
            <a:off x="0" y="-142116"/>
            <a:ext cx="11094674" cy="710952"/>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s-ES" dirty="0" err="1" smtClean="0">
                <a:solidFill>
                  <a:srgbClr val="FFFFFF"/>
                </a:solidFill>
                <a:latin typeface="Corbel"/>
                <a:ea typeface="Sketchtica" panose="02000603000000000000" pitchFamily="2" charset="0"/>
                <a:cs typeface="Corbel"/>
              </a:rPr>
              <a:t>Introduction</a:t>
            </a:r>
            <a:r>
              <a:rPr lang="ca-ES" sz="4400" dirty="0" smtClean="0">
                <a:solidFill>
                  <a:srgbClr val="FFFFFF"/>
                </a:solidFill>
                <a:latin typeface="Sketchtica" panose="02000603000000000000" pitchFamily="2" charset="0"/>
                <a:ea typeface="Sketchtica" panose="02000603000000000000" pitchFamily="2" charset="0"/>
                <a:cs typeface="Open Sans Condensed Light" panose="020B0306030504020204" pitchFamily="34" charset="0"/>
              </a:rPr>
              <a:t>:</a:t>
            </a:r>
            <a:r>
              <a:rPr lang="ca-ES" sz="4400" dirty="0" smtClean="0">
                <a:latin typeface="Sketchtica" panose="02000603000000000000" pitchFamily="2" charset="0"/>
                <a:ea typeface="Sketchtica" panose="02000603000000000000" pitchFamily="2" charset="0"/>
                <a:cs typeface="Open Sans Condensed Light" panose="020B0306030504020204" pitchFamily="34" charset="0"/>
              </a:rPr>
              <a:t> 	</a:t>
            </a:r>
            <a:r>
              <a:rPr lang="en-US" cap="small" dirty="0" err="1" smtClean="0">
                <a:solidFill>
                  <a:srgbClr val="CC99FF"/>
                </a:solidFill>
                <a:latin typeface="Corbel" panose="020B0503020204020204" pitchFamily="34" charset="0"/>
              </a:rPr>
              <a:t>Piwi</a:t>
            </a:r>
            <a:r>
              <a:rPr lang="en-US" cap="small" dirty="0" smtClean="0">
                <a:solidFill>
                  <a:srgbClr val="CC99FF"/>
                </a:solidFill>
                <a:latin typeface="Corbel" panose="020B0503020204020204" pitchFamily="34" charset="0"/>
              </a:rPr>
              <a:t>-interacting RNA (</a:t>
            </a:r>
            <a:r>
              <a:rPr lang="en-US" cap="small" dirty="0" err="1" smtClean="0">
                <a:solidFill>
                  <a:srgbClr val="CC99FF"/>
                </a:solidFill>
                <a:latin typeface="Corbel" panose="020B0503020204020204" pitchFamily="34" charset="0"/>
              </a:rPr>
              <a:t>piRNA</a:t>
            </a:r>
            <a:r>
              <a:rPr lang="en-US" cap="small" dirty="0" smtClean="0">
                <a:solidFill>
                  <a:srgbClr val="CC99FF"/>
                </a:solidFill>
                <a:latin typeface="Corbel" panose="020B0503020204020204" pitchFamily="34" charset="0"/>
              </a:rPr>
              <a:t>)</a:t>
            </a:r>
            <a:endParaRPr lang="en-US" dirty="0">
              <a:solidFill>
                <a:srgbClr val="CC99FF"/>
              </a:solidFill>
            </a:endParaRPr>
          </a:p>
        </p:txBody>
      </p:sp>
      <p:sp>
        <p:nvSpPr>
          <p:cNvPr id="4" name="Rectangle 3"/>
          <p:cNvSpPr/>
          <p:nvPr/>
        </p:nvSpPr>
        <p:spPr>
          <a:xfrm>
            <a:off x="492125" y="3015466"/>
            <a:ext cx="11318875" cy="707886"/>
          </a:xfrm>
          <a:prstGeom prst="rect">
            <a:avLst/>
          </a:prstGeom>
        </p:spPr>
        <p:txBody>
          <a:bodyPr wrap="square">
            <a:spAutoFit/>
          </a:bodyPr>
          <a:lstStyle/>
          <a:p>
            <a:pPr>
              <a:buClr>
                <a:schemeClr val="accent1"/>
              </a:buClr>
              <a:buSzPct val="200000"/>
            </a:pPr>
            <a:endParaRPr lang="es-ES" sz="2000" dirty="0">
              <a:latin typeface="Open Sans Condensed Light"/>
              <a:ea typeface="MS PGothic" charset="0"/>
              <a:cs typeface="Open Sans Condensed Light"/>
            </a:endParaRPr>
          </a:p>
          <a:p>
            <a:pPr marL="342900" indent="-342900">
              <a:buClr>
                <a:schemeClr val="accent1"/>
              </a:buClr>
              <a:buSzPct val="200000"/>
              <a:buFont typeface="Wingdings" charset="2"/>
              <a:buChar char="ü"/>
            </a:pPr>
            <a:r>
              <a:rPr lang="en-US" sz="2000" dirty="0">
                <a:latin typeface="Open Sans Condensed Light"/>
                <a:ea typeface="MS PGothic" charset="0"/>
                <a:cs typeface="Open Sans Condensed Light"/>
              </a:rPr>
              <a:t>26-31 nucleotides long and highly expressed in the </a:t>
            </a:r>
            <a:r>
              <a:rPr lang="en-US" sz="2000" dirty="0" err="1">
                <a:latin typeface="Open Sans Condensed Light"/>
                <a:ea typeface="MS PGothic" charset="0"/>
                <a:cs typeface="Open Sans Condensed Light"/>
              </a:rPr>
              <a:t>germline</a:t>
            </a:r>
            <a:r>
              <a:rPr lang="en-US" sz="2000" dirty="0">
                <a:latin typeface="Open Sans Condensed Light"/>
                <a:ea typeface="MS PGothic" charset="0"/>
                <a:cs typeface="Open Sans Condensed Light"/>
              </a:rPr>
              <a:t> of animals from worms to humans.</a:t>
            </a:r>
            <a:r>
              <a:rPr lang="es-ES" sz="2000" dirty="0">
                <a:latin typeface="Open Sans Condensed Light"/>
                <a:ea typeface="MS PGothic" charset="0"/>
                <a:cs typeface="Open Sans Condensed Light"/>
              </a:rPr>
              <a:t> </a:t>
            </a:r>
          </a:p>
        </p:txBody>
      </p:sp>
      <p:sp>
        <p:nvSpPr>
          <p:cNvPr id="6" name="Rectangle 5"/>
          <p:cNvSpPr/>
          <p:nvPr/>
        </p:nvSpPr>
        <p:spPr>
          <a:xfrm>
            <a:off x="492125" y="4589840"/>
            <a:ext cx="11303000" cy="1015663"/>
          </a:xfrm>
          <a:prstGeom prst="rect">
            <a:avLst/>
          </a:prstGeom>
        </p:spPr>
        <p:txBody>
          <a:bodyPr wrap="square">
            <a:spAutoFit/>
          </a:bodyPr>
          <a:lstStyle/>
          <a:p>
            <a:pPr>
              <a:buClr>
                <a:schemeClr val="accent1"/>
              </a:buClr>
              <a:buSzPct val="200000"/>
            </a:pPr>
            <a:endParaRPr lang="es-ES" sz="2000" dirty="0">
              <a:latin typeface="Open Sans Condensed Light"/>
              <a:ea typeface="MS PGothic" charset="0"/>
              <a:cs typeface="Open Sans Condensed Light"/>
            </a:endParaRPr>
          </a:p>
          <a:p>
            <a:pPr marL="342900" indent="-342900" algn="just">
              <a:buClr>
                <a:schemeClr val="accent1"/>
              </a:buClr>
              <a:buSzPct val="200000"/>
              <a:buFont typeface="Wingdings" charset="2"/>
              <a:buChar char="ü"/>
            </a:pPr>
            <a:r>
              <a:rPr lang="en-US" sz="2000" dirty="0">
                <a:latin typeface="Open Sans Condensed Light"/>
                <a:ea typeface="MS PGothic" charset="0"/>
                <a:cs typeface="Open Sans Condensed Light"/>
              </a:rPr>
              <a:t>Function: the genome defense against transposable elements by both epigenetic and post-transcriptional gene silencing of </a:t>
            </a:r>
            <a:r>
              <a:rPr lang="en-US" sz="2000" dirty="0" err="1">
                <a:latin typeface="Open Sans Condensed Light"/>
                <a:ea typeface="MS PGothic" charset="0"/>
                <a:cs typeface="Open Sans Condensed Light"/>
              </a:rPr>
              <a:t>retrotransposons</a:t>
            </a:r>
            <a:r>
              <a:rPr lang="es-ES" sz="2000" dirty="0" smtClean="0">
                <a:latin typeface="Open Sans Condensed Light"/>
                <a:ea typeface="MS PGothic" charset="0"/>
                <a:cs typeface="Open Sans Condensed Light"/>
              </a:rPr>
              <a:t>.</a:t>
            </a:r>
            <a:endParaRPr lang="es-ES" sz="2000" dirty="0">
              <a:latin typeface="Open Sans Condensed Light"/>
              <a:ea typeface="MS PGothic" charset="0"/>
              <a:cs typeface="Open Sans Condensed Light"/>
            </a:endParaRPr>
          </a:p>
        </p:txBody>
      </p:sp>
      <p:sp>
        <p:nvSpPr>
          <p:cNvPr id="7" name="Rectangle 6"/>
          <p:cNvSpPr/>
          <p:nvPr/>
        </p:nvSpPr>
        <p:spPr>
          <a:xfrm>
            <a:off x="492124" y="3794463"/>
            <a:ext cx="11064876" cy="707886"/>
          </a:xfrm>
          <a:prstGeom prst="rect">
            <a:avLst/>
          </a:prstGeom>
        </p:spPr>
        <p:txBody>
          <a:bodyPr wrap="square">
            <a:spAutoFit/>
          </a:bodyPr>
          <a:lstStyle/>
          <a:p>
            <a:pPr>
              <a:buClr>
                <a:schemeClr val="accent1"/>
              </a:buClr>
              <a:buSzPct val="200000"/>
            </a:pPr>
            <a:endParaRPr lang="es-ES" sz="2000" dirty="0">
              <a:latin typeface="Open Sans Condensed Light"/>
              <a:ea typeface="MS PGothic" charset="0"/>
              <a:cs typeface="Open Sans Condensed Light"/>
            </a:endParaRPr>
          </a:p>
          <a:p>
            <a:pPr marL="342900" indent="-342900">
              <a:buClr>
                <a:schemeClr val="accent1"/>
              </a:buClr>
              <a:buSzPct val="200000"/>
              <a:buFont typeface="Wingdings" charset="2"/>
              <a:buChar char="ü"/>
            </a:pPr>
            <a:r>
              <a:rPr lang="en-US" sz="2000" dirty="0">
                <a:latin typeface="Open Sans Condensed Light"/>
                <a:ea typeface="MS PGothic" charset="0"/>
                <a:cs typeface="Open Sans Condensed Light"/>
              </a:rPr>
              <a:t>Most </a:t>
            </a:r>
            <a:r>
              <a:rPr lang="en-US" sz="2000" dirty="0" err="1">
                <a:latin typeface="Open Sans Condensed Light"/>
                <a:ea typeface="MS PGothic" charset="0"/>
                <a:cs typeface="Open Sans Condensed Light"/>
              </a:rPr>
              <a:t>piRNA</a:t>
            </a:r>
            <a:r>
              <a:rPr lang="en-US" sz="2000" dirty="0">
                <a:latin typeface="Open Sans Condensed Light"/>
                <a:ea typeface="MS PGothic" charset="0"/>
                <a:cs typeface="Open Sans Condensed Light"/>
              </a:rPr>
              <a:t>-generating loci are found in a small number of genomic regions (clusters). </a:t>
            </a:r>
            <a:endParaRPr lang="es-ES" sz="2000" dirty="0">
              <a:latin typeface="Open Sans Condensed Light"/>
              <a:ea typeface="MS PGothic" charset="0"/>
              <a:cs typeface="Open Sans Condensed Light"/>
            </a:endParaRPr>
          </a:p>
        </p:txBody>
      </p:sp>
      <p:sp>
        <p:nvSpPr>
          <p:cNvPr id="9" name="Rectangle 8"/>
          <p:cNvSpPr/>
          <p:nvPr/>
        </p:nvSpPr>
        <p:spPr>
          <a:xfrm>
            <a:off x="492125" y="5591086"/>
            <a:ext cx="9017000" cy="707886"/>
          </a:xfrm>
          <a:prstGeom prst="rect">
            <a:avLst/>
          </a:prstGeom>
        </p:spPr>
        <p:txBody>
          <a:bodyPr wrap="square">
            <a:spAutoFit/>
          </a:bodyPr>
          <a:lstStyle/>
          <a:p>
            <a:pPr>
              <a:buClr>
                <a:schemeClr val="accent1"/>
              </a:buClr>
              <a:buSzPct val="200000"/>
            </a:pPr>
            <a:endParaRPr lang="en-US" sz="2000" dirty="0">
              <a:latin typeface="Open Sans Condensed Light"/>
              <a:ea typeface="MS PGothic" charset="0"/>
              <a:cs typeface="Open Sans Condensed Light"/>
            </a:endParaRPr>
          </a:p>
          <a:p>
            <a:pPr marL="342900" indent="-342900">
              <a:buClr>
                <a:schemeClr val="accent1"/>
              </a:buClr>
              <a:buSzPct val="200000"/>
              <a:buFont typeface="Wingdings" charset="2"/>
              <a:buChar char="ü"/>
            </a:pPr>
            <a:r>
              <a:rPr lang="en-US" sz="2000" dirty="0">
                <a:latin typeface="Open Sans Condensed Light"/>
                <a:ea typeface="MS PGothic" charset="0"/>
                <a:cs typeface="Open Sans Condensed Light"/>
              </a:rPr>
              <a:t>Many aspects of their biology and evolution remain unknown.</a:t>
            </a:r>
            <a:endParaRPr lang="es-ES" sz="2000" dirty="0">
              <a:latin typeface="Open Sans Condensed Light"/>
              <a:ea typeface="MS PGothic" charset="0"/>
              <a:cs typeface="Open Sans Condensed Light"/>
            </a:endParaRPr>
          </a:p>
        </p:txBody>
      </p:sp>
    </p:spTree>
    <p:extLst>
      <p:ext uri="{BB962C8B-B14F-4D97-AF65-F5344CB8AC3E}">
        <p14:creationId xmlns:p14="http://schemas.microsoft.com/office/powerpoint/2010/main" val="10301653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ca-ES" sz="2400" dirty="0">
              <a:latin typeface="Sketchtica" panose="02000603000000000000" pitchFamily="2" charset="0"/>
              <a:ea typeface="Sketchtica" panose="02000603000000000000" pitchFamily="2" charset="0"/>
              <a:cs typeface="Open Sans Condensed Light" panose="020B0306030504020204" pitchFamily="34" charset="0"/>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4</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9" name="Title 12"/>
          <p:cNvSpPr txBox="1">
            <a:spLocks/>
          </p:cNvSpPr>
          <p:nvPr/>
        </p:nvSpPr>
        <p:spPr>
          <a:xfrm>
            <a:off x="1" y="0"/>
            <a:ext cx="11281451" cy="56883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s-ES" dirty="0" err="1" smtClean="0">
                <a:solidFill>
                  <a:srgbClr val="FFFFFF"/>
                </a:solidFill>
                <a:latin typeface="Corbel"/>
                <a:ea typeface="Sketchtica" panose="02000603000000000000" pitchFamily="2" charset="0"/>
                <a:cs typeface="Corbel"/>
              </a:rPr>
              <a:t>Introduction</a:t>
            </a:r>
            <a:r>
              <a:rPr lang="ca-ES" sz="4400" dirty="0" smtClean="0">
                <a:solidFill>
                  <a:srgbClr val="FFFFFF"/>
                </a:solidFill>
                <a:latin typeface="Sketchtica" panose="02000603000000000000" pitchFamily="2" charset="0"/>
                <a:ea typeface="Sketchtica" panose="02000603000000000000" pitchFamily="2" charset="0"/>
                <a:cs typeface="Open Sans Condensed Light" panose="020B0306030504020204" pitchFamily="34" charset="0"/>
              </a:rPr>
              <a:t>:</a:t>
            </a:r>
            <a:r>
              <a:rPr lang="ca-ES" sz="4400" dirty="0" smtClean="0">
                <a:latin typeface="Sketchtica" panose="02000603000000000000" pitchFamily="2" charset="0"/>
                <a:ea typeface="Sketchtica" panose="02000603000000000000" pitchFamily="2" charset="0"/>
                <a:cs typeface="Open Sans Condensed Light" panose="020B0306030504020204" pitchFamily="34" charset="0"/>
              </a:rPr>
              <a:t> 		</a:t>
            </a:r>
            <a:r>
              <a:rPr lang="en-US" cap="small" dirty="0" smtClean="0">
                <a:solidFill>
                  <a:srgbClr val="CC99FF"/>
                </a:solidFill>
                <a:latin typeface="Corbel" panose="020B0503020204020204" pitchFamily="34" charset="0"/>
              </a:rPr>
              <a:t>Hypothesis</a:t>
            </a:r>
            <a:endParaRPr lang="en-US" dirty="0">
              <a:solidFill>
                <a:srgbClr val="CC99FF"/>
              </a:solidFill>
            </a:endParaRPr>
          </a:p>
        </p:txBody>
      </p:sp>
      <p:sp>
        <p:nvSpPr>
          <p:cNvPr id="12" name="Rectangle 9"/>
          <p:cNvSpPr>
            <a:spLocks noChangeArrowheads="1"/>
          </p:cNvSpPr>
          <p:nvPr/>
        </p:nvSpPr>
        <p:spPr bwMode="auto">
          <a:xfrm>
            <a:off x="489669" y="4554987"/>
            <a:ext cx="1118588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457200">
              <a:spcBef>
                <a:spcPct val="30000"/>
              </a:spcBef>
            </a:pPr>
            <a:endParaRPr lang="en-US" dirty="0">
              <a:latin typeface="+mj-lt"/>
              <a:cs typeface="Tahoma" charset="0"/>
            </a:endParaRPr>
          </a:p>
          <a:p>
            <a:pPr algn="just" defTabSz="457200">
              <a:spcBef>
                <a:spcPct val="30000"/>
              </a:spcBef>
            </a:pPr>
            <a:r>
              <a:rPr lang="en-US" dirty="0" smtClean="0">
                <a:latin typeface="+mj-lt"/>
                <a:cs typeface="Tahoma" charset="0"/>
              </a:rPr>
              <a:t>“If </a:t>
            </a:r>
            <a:r>
              <a:rPr lang="en-US" dirty="0" err="1">
                <a:latin typeface="+mj-lt"/>
                <a:cs typeface="Tahoma" charset="0"/>
              </a:rPr>
              <a:t>piRNAs</a:t>
            </a:r>
            <a:r>
              <a:rPr lang="en-US" dirty="0">
                <a:latin typeface="+mj-lt"/>
                <a:cs typeface="Tahoma" charset="0"/>
              </a:rPr>
              <a:t> are indeed involved in transposon silencing, it is natural to assume that selection for cluster acquisitions is caused by an arms race between expanding families of mammalian transposons and </a:t>
            </a:r>
            <a:r>
              <a:rPr lang="en-US" dirty="0" err="1">
                <a:latin typeface="+mj-lt"/>
                <a:cs typeface="Tahoma" charset="0"/>
              </a:rPr>
              <a:t>piRNA</a:t>
            </a:r>
            <a:r>
              <a:rPr lang="en-US" dirty="0">
                <a:latin typeface="+mj-lt"/>
                <a:cs typeface="Tahoma" charset="0"/>
              </a:rPr>
              <a:t> </a:t>
            </a:r>
            <a:r>
              <a:rPr lang="en-US" dirty="0" smtClean="0">
                <a:latin typeface="+mj-lt"/>
                <a:cs typeface="Tahoma" charset="0"/>
              </a:rPr>
              <a:t>clusters.” </a:t>
            </a:r>
          </a:p>
          <a:p>
            <a:pPr algn="r" defTabSz="457200">
              <a:spcBef>
                <a:spcPct val="30000"/>
              </a:spcBef>
            </a:pPr>
            <a:r>
              <a:rPr lang="en-US" cap="small" dirty="0" err="1" smtClean="0">
                <a:latin typeface="+mj-lt"/>
                <a:cs typeface="Tahoma" charset="0"/>
              </a:rPr>
              <a:t>Assis</a:t>
            </a:r>
            <a:r>
              <a:rPr lang="en-US" dirty="0" smtClean="0">
                <a:latin typeface="+mj-lt"/>
                <a:cs typeface="Tahoma" charset="0"/>
              </a:rPr>
              <a:t> </a:t>
            </a:r>
            <a:r>
              <a:rPr lang="en-US" dirty="0">
                <a:latin typeface="+mj-lt"/>
                <a:cs typeface="Tahoma" charset="0"/>
              </a:rPr>
              <a:t>and </a:t>
            </a:r>
            <a:r>
              <a:rPr lang="en-US" cap="small" dirty="0" err="1">
                <a:latin typeface="+mj-lt"/>
                <a:cs typeface="Tahoma" charset="0"/>
              </a:rPr>
              <a:t>Kondrashov</a:t>
            </a:r>
            <a:r>
              <a:rPr lang="en-US" dirty="0">
                <a:latin typeface="+mj-lt"/>
                <a:cs typeface="Tahoma" charset="0"/>
              </a:rPr>
              <a:t> </a:t>
            </a:r>
            <a:r>
              <a:rPr lang="en-US" dirty="0" smtClean="0">
                <a:latin typeface="+mj-lt"/>
                <a:cs typeface="Tahoma" charset="0"/>
              </a:rPr>
              <a:t>2009</a:t>
            </a:r>
            <a:endParaRPr lang="es-ES" dirty="0">
              <a:latin typeface="+mj-lt"/>
              <a:cs typeface="Tahoma" charset="0"/>
            </a:endParaRPr>
          </a:p>
          <a:p>
            <a:pPr algn="just" defTabSz="457200" eaLnBrk="1" hangingPunct="1"/>
            <a:endParaRPr lang="es-ES" dirty="0">
              <a:latin typeface="+mj-lt"/>
              <a:cs typeface="Tahoma" charset="0"/>
            </a:endParaRPr>
          </a:p>
        </p:txBody>
      </p:sp>
      <p:pic>
        <p:nvPicPr>
          <p:cNvPr id="2" name="Picture 1" descr="Screen Shot 2017-10-09 at 12.58.51.png"/>
          <p:cNvPicPr>
            <a:picLocks noChangeAspect="1"/>
          </p:cNvPicPr>
          <p:nvPr/>
        </p:nvPicPr>
        <p:blipFill rotWithShape="1">
          <a:blip r:embed="rId3">
            <a:extLst>
              <a:ext uri="{28A0092B-C50C-407E-A947-70E740481C1C}">
                <a14:useLocalDpi xmlns:a14="http://schemas.microsoft.com/office/drawing/2010/main" val="0"/>
              </a:ext>
            </a:extLst>
          </a:blip>
          <a:srcRect l="11714" t="20524" r="19395" b="28834"/>
          <a:stretch/>
        </p:blipFill>
        <p:spPr>
          <a:xfrm>
            <a:off x="2341232" y="1018975"/>
            <a:ext cx="7804104" cy="3585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4145964"/>
      </p:ext>
    </p:extLst>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ca-ES" sz="2400" dirty="0">
              <a:latin typeface="Sketchtica" panose="02000603000000000000" pitchFamily="2" charset="0"/>
              <a:ea typeface="Sketchtica" panose="02000603000000000000" pitchFamily="2" charset="0"/>
              <a:cs typeface="Open Sans Condensed Light" panose="020B0306030504020204" pitchFamily="34" charset="0"/>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5</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9" name="Title 12"/>
          <p:cNvSpPr txBox="1">
            <a:spLocks/>
          </p:cNvSpPr>
          <p:nvPr/>
        </p:nvSpPr>
        <p:spPr>
          <a:xfrm>
            <a:off x="1" y="0"/>
            <a:ext cx="11281451" cy="56883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s-ES" dirty="0" err="1" smtClean="0">
                <a:solidFill>
                  <a:srgbClr val="FFFFFF"/>
                </a:solidFill>
                <a:latin typeface="Corbel"/>
                <a:ea typeface="Sketchtica" panose="02000603000000000000" pitchFamily="2" charset="0"/>
                <a:cs typeface="Corbel"/>
              </a:rPr>
              <a:t>Introduction</a:t>
            </a:r>
            <a:r>
              <a:rPr lang="ca-ES" sz="4400" dirty="0" smtClean="0">
                <a:solidFill>
                  <a:srgbClr val="FFFFFF"/>
                </a:solidFill>
                <a:latin typeface="Sketchtica" panose="02000603000000000000" pitchFamily="2" charset="0"/>
                <a:ea typeface="Sketchtica" panose="02000603000000000000" pitchFamily="2" charset="0"/>
                <a:cs typeface="Open Sans Condensed Light" panose="020B0306030504020204" pitchFamily="34" charset="0"/>
              </a:rPr>
              <a:t>:</a:t>
            </a:r>
            <a:r>
              <a:rPr lang="ca-ES" sz="4400" dirty="0" smtClean="0">
                <a:latin typeface="Sketchtica" panose="02000603000000000000" pitchFamily="2" charset="0"/>
                <a:ea typeface="Sketchtica" panose="02000603000000000000" pitchFamily="2" charset="0"/>
                <a:cs typeface="Open Sans Condensed Light" panose="020B0306030504020204" pitchFamily="34" charset="0"/>
              </a:rPr>
              <a:t> 		</a:t>
            </a:r>
            <a:r>
              <a:rPr lang="en-US" cap="small" dirty="0" smtClean="0">
                <a:solidFill>
                  <a:srgbClr val="CC99FF"/>
                </a:solidFill>
                <a:latin typeface="Corbel" panose="020B0503020204020204" pitchFamily="34" charset="0"/>
              </a:rPr>
              <a:t>Hypothesis</a:t>
            </a:r>
            <a:endParaRPr lang="en-US" dirty="0">
              <a:solidFill>
                <a:srgbClr val="CC99FF"/>
              </a:solidFill>
            </a:endParaRPr>
          </a:p>
        </p:txBody>
      </p:sp>
      <p:pic>
        <p:nvPicPr>
          <p:cNvPr id="15" name="Picture 4" descr="https://pixabay.com/static/uploads/photo/2015/11/03/08/56/question-mark-1019820_960_72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65512" y="840332"/>
            <a:ext cx="4944369" cy="49443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2"/>
          <p:cNvSpPr/>
          <p:nvPr/>
        </p:nvSpPr>
        <p:spPr>
          <a:xfrm>
            <a:off x="1863758" y="1099704"/>
            <a:ext cx="6462486" cy="4154983"/>
          </a:xfrm>
          <a:prstGeom prst="rect">
            <a:avLst/>
          </a:prstGeom>
        </p:spPr>
        <p:txBody>
          <a:bodyPr wrap="square">
            <a:spAutoFit/>
          </a:bodyPr>
          <a:lstStyle/>
          <a:p>
            <a:r>
              <a:rPr lang="es-ES" sz="8800" dirty="0" err="1" smtClean="0">
                <a:ln w="0"/>
                <a:solidFill>
                  <a:schemeClr val="accent5">
                    <a:lumMod val="50000"/>
                  </a:schemeClr>
                </a:solidFill>
                <a:effectLst>
                  <a:outerShdw blurRad="38100" dist="19050" dir="2700000" algn="tl" rotWithShape="0">
                    <a:schemeClr val="dk1">
                      <a:alpha val="40000"/>
                    </a:schemeClr>
                  </a:outerShdw>
                </a:effectLst>
                <a:latin typeface="Open Sans"/>
              </a:rPr>
              <a:t>Driven</a:t>
            </a:r>
            <a:r>
              <a:rPr lang="es-ES" sz="8800" dirty="0" smtClean="0">
                <a:ln w="0"/>
                <a:solidFill>
                  <a:schemeClr val="accent5">
                    <a:lumMod val="50000"/>
                  </a:schemeClr>
                </a:solidFill>
                <a:effectLst>
                  <a:outerShdw blurRad="38100" dist="19050" dir="2700000" algn="tl" rotWithShape="0">
                    <a:schemeClr val="dk1">
                      <a:alpha val="40000"/>
                    </a:schemeClr>
                  </a:outerShdw>
                </a:effectLst>
                <a:latin typeface="Open Sans"/>
              </a:rPr>
              <a:t> </a:t>
            </a:r>
            <a:r>
              <a:rPr lang="es-ES" sz="8800" dirty="0" err="1" smtClean="0">
                <a:ln w="0"/>
                <a:solidFill>
                  <a:schemeClr val="accent5">
                    <a:lumMod val="50000"/>
                  </a:schemeClr>
                </a:solidFill>
                <a:effectLst>
                  <a:outerShdw blurRad="38100" dist="19050" dir="2700000" algn="tl" rotWithShape="0">
                    <a:schemeClr val="dk1">
                      <a:alpha val="40000"/>
                    </a:schemeClr>
                  </a:outerShdw>
                </a:effectLst>
                <a:latin typeface="Open Sans"/>
              </a:rPr>
              <a:t>by</a:t>
            </a:r>
            <a:r>
              <a:rPr lang="es-ES" sz="8800" dirty="0" smtClean="0">
                <a:ln w="0"/>
                <a:solidFill>
                  <a:schemeClr val="accent5">
                    <a:lumMod val="50000"/>
                  </a:schemeClr>
                </a:solidFill>
                <a:effectLst>
                  <a:outerShdw blurRad="38100" dist="19050" dir="2700000" algn="tl" rotWithShape="0">
                    <a:schemeClr val="dk1">
                      <a:alpha val="40000"/>
                    </a:schemeClr>
                  </a:outerShdw>
                </a:effectLst>
                <a:latin typeface="Open Sans"/>
              </a:rPr>
              <a:t> </a:t>
            </a:r>
          </a:p>
          <a:p>
            <a:r>
              <a:rPr lang="es-ES" sz="88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Open Sans"/>
              </a:rPr>
              <a:t>positive</a:t>
            </a:r>
            <a:r>
              <a:rPr lang="es-ES" sz="8800" cap="all" dirty="0" smtClean="0">
                <a:ln w="0"/>
                <a:solidFill>
                  <a:schemeClr val="accent5">
                    <a:lumMod val="50000"/>
                  </a:schemeClr>
                </a:solidFill>
                <a:effectLst>
                  <a:outerShdw blurRad="38100" dist="19050" dir="2700000" algn="tl" rotWithShape="0">
                    <a:schemeClr val="dk1">
                      <a:alpha val="40000"/>
                    </a:schemeClr>
                  </a:outerShdw>
                </a:effectLst>
                <a:latin typeface="Open Sans"/>
              </a:rPr>
              <a:t> </a:t>
            </a:r>
          </a:p>
          <a:p>
            <a:r>
              <a:rPr lang="es-ES" sz="8800" dirty="0" err="1" smtClean="0">
                <a:ln w="0"/>
                <a:solidFill>
                  <a:schemeClr val="accent5">
                    <a:lumMod val="50000"/>
                  </a:schemeClr>
                </a:solidFill>
                <a:effectLst>
                  <a:outerShdw blurRad="38100" dist="19050" dir="2700000" algn="tl" rotWithShape="0">
                    <a:schemeClr val="dk1">
                      <a:alpha val="40000"/>
                    </a:schemeClr>
                  </a:outerShdw>
                </a:effectLst>
                <a:latin typeface="Open Sans"/>
              </a:rPr>
              <a:t>selection</a:t>
            </a:r>
            <a:endParaRPr lang="ca-ES" sz="8800" dirty="0"/>
          </a:p>
        </p:txBody>
      </p:sp>
    </p:spTree>
    <p:extLst>
      <p:ext uri="{BB962C8B-B14F-4D97-AF65-F5344CB8AC3E}">
        <p14:creationId xmlns:p14="http://schemas.microsoft.com/office/powerpoint/2010/main" val="40396160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ca-ES" sz="2400" dirty="0">
              <a:latin typeface="Sketchtica" panose="02000603000000000000" pitchFamily="2" charset="0"/>
              <a:ea typeface="Sketchtica" panose="02000603000000000000" pitchFamily="2" charset="0"/>
              <a:cs typeface="Open Sans Condensed Light" panose="020B0306030504020204" pitchFamily="34" charset="0"/>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6</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9" name="Title 12"/>
          <p:cNvSpPr txBox="1">
            <a:spLocks/>
          </p:cNvSpPr>
          <p:nvPr/>
        </p:nvSpPr>
        <p:spPr>
          <a:xfrm>
            <a:off x="1" y="0"/>
            <a:ext cx="11281451" cy="56883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s-ES" dirty="0" err="1" smtClean="0">
                <a:solidFill>
                  <a:srgbClr val="FFFFFF"/>
                </a:solidFill>
                <a:latin typeface="Corbel"/>
                <a:ea typeface="Sketchtica" panose="02000603000000000000" pitchFamily="2" charset="0"/>
                <a:cs typeface="Corbel"/>
              </a:rPr>
              <a:t>Introduction</a:t>
            </a:r>
            <a:r>
              <a:rPr lang="ca-ES" sz="4400" dirty="0" smtClean="0">
                <a:solidFill>
                  <a:srgbClr val="FFFFFF"/>
                </a:solidFill>
                <a:latin typeface="Sketchtica" panose="02000603000000000000" pitchFamily="2" charset="0"/>
                <a:ea typeface="Sketchtica" panose="02000603000000000000" pitchFamily="2" charset="0"/>
                <a:cs typeface="Open Sans Condensed Light" panose="020B0306030504020204" pitchFamily="34" charset="0"/>
              </a:rPr>
              <a:t>:</a:t>
            </a:r>
            <a:r>
              <a:rPr lang="ca-ES" sz="4400" dirty="0" smtClean="0">
                <a:latin typeface="Sketchtica" panose="02000603000000000000" pitchFamily="2" charset="0"/>
                <a:ea typeface="Sketchtica" panose="02000603000000000000" pitchFamily="2" charset="0"/>
                <a:cs typeface="Open Sans Condensed Light" panose="020B0306030504020204" pitchFamily="34" charset="0"/>
              </a:rPr>
              <a:t> 		</a:t>
            </a:r>
            <a:r>
              <a:rPr lang="en-US" cap="small" dirty="0" smtClean="0">
                <a:solidFill>
                  <a:srgbClr val="CC99FF"/>
                </a:solidFill>
                <a:latin typeface="Corbel" panose="020B0503020204020204" pitchFamily="34" charset="0"/>
              </a:rPr>
              <a:t>Evidence</a:t>
            </a:r>
            <a:endParaRPr lang="en-US" dirty="0">
              <a:solidFill>
                <a:srgbClr val="CC99FF"/>
              </a:solidFill>
            </a:endParaRPr>
          </a:p>
        </p:txBody>
      </p:sp>
      <p:pic>
        <p:nvPicPr>
          <p:cNvPr id="9" name="Picture 9" descr="Gould.png"/>
          <p:cNvPicPr>
            <a:picLocks noChangeAspect="1"/>
          </p:cNvPicPr>
          <p:nvPr/>
        </p:nvPicPr>
        <p:blipFill>
          <a:blip r:embed="rId3">
            <a:extLst>
              <a:ext uri="{28A0092B-C50C-407E-A947-70E740481C1C}">
                <a14:useLocalDpi xmlns:a14="http://schemas.microsoft.com/office/drawing/2010/main" val="0"/>
              </a:ext>
            </a:extLst>
          </a:blip>
          <a:srcRect t="4160" r="1389"/>
          <a:stretch>
            <a:fillRect/>
          </a:stretch>
        </p:blipFill>
        <p:spPr bwMode="auto">
          <a:xfrm>
            <a:off x="1270080" y="647958"/>
            <a:ext cx="9492647" cy="47221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749805" y="5482548"/>
            <a:ext cx="10757422" cy="923330"/>
          </a:xfrm>
          <a:prstGeom prst="rect">
            <a:avLst/>
          </a:prstGeom>
        </p:spPr>
        <p:txBody>
          <a:bodyPr wrap="square">
            <a:spAutoFit/>
          </a:bodyPr>
          <a:lstStyle/>
          <a:p>
            <a:pPr algn="just" eaLnBrk="1" hangingPunct="1">
              <a:defRPr/>
            </a:pPr>
            <a:r>
              <a:rPr lang="en-US" dirty="0">
                <a:latin typeface="Tahoma"/>
                <a:ea typeface="MS PGothic" panose="020B0600070205080204" pitchFamily="34" charset="-128"/>
                <a:cs typeface="Tahoma"/>
              </a:rPr>
              <a:t>The most recent literature on CNV of </a:t>
            </a:r>
            <a:r>
              <a:rPr lang="en-US" dirty="0" err="1">
                <a:latin typeface="Tahoma"/>
                <a:ea typeface="MS PGothic" panose="020B0600070205080204" pitchFamily="34" charset="-128"/>
                <a:cs typeface="Tahoma"/>
              </a:rPr>
              <a:t>piRNA</a:t>
            </a:r>
            <a:r>
              <a:rPr lang="en-US" dirty="0">
                <a:latin typeface="Tahoma"/>
                <a:ea typeface="MS PGothic" panose="020B0600070205080204" pitchFamily="34" charset="-128"/>
                <a:cs typeface="Tahoma"/>
              </a:rPr>
              <a:t>-generating regions in humans showed the evidence for </a:t>
            </a:r>
            <a:r>
              <a:rPr lang="en-US" b="1" dirty="0">
                <a:latin typeface="Tahoma"/>
                <a:ea typeface="MS PGothic" panose="020B0600070205080204" pitchFamily="34" charset="-128"/>
                <a:cs typeface="Tahoma"/>
              </a:rPr>
              <a:t>negative selection </a:t>
            </a:r>
            <a:r>
              <a:rPr lang="en-US" dirty="0">
                <a:latin typeface="Tahoma"/>
                <a:ea typeface="MS PGothic" panose="020B0600070205080204" pitchFamily="34" charset="-128"/>
                <a:cs typeface="Tahoma"/>
              </a:rPr>
              <a:t>(</a:t>
            </a:r>
            <a:r>
              <a:rPr lang="en-US" cap="small" dirty="0">
                <a:latin typeface="Tahoma"/>
                <a:ea typeface="MS PGothic" panose="020B0600070205080204" pitchFamily="34" charset="-128"/>
                <a:cs typeface="Tahoma"/>
              </a:rPr>
              <a:t>Gould</a:t>
            </a:r>
            <a:r>
              <a:rPr lang="en-US" dirty="0">
                <a:latin typeface="Tahoma"/>
                <a:ea typeface="MS PGothic" panose="020B0600070205080204" pitchFamily="34" charset="-128"/>
                <a:cs typeface="Tahoma"/>
              </a:rPr>
              <a:t> </a:t>
            </a:r>
            <a:r>
              <a:rPr lang="en-US" i="1" dirty="0">
                <a:latin typeface="Tahoma"/>
                <a:ea typeface="MS PGothic" panose="020B0600070205080204" pitchFamily="34" charset="-128"/>
                <a:cs typeface="Tahoma"/>
              </a:rPr>
              <a:t>et al. </a:t>
            </a:r>
            <a:r>
              <a:rPr lang="en-US" dirty="0">
                <a:latin typeface="Tahoma"/>
                <a:ea typeface="MS PGothic" panose="020B0600070205080204" pitchFamily="34" charset="-128"/>
                <a:cs typeface="Tahoma"/>
              </a:rPr>
              <a:t>2012)</a:t>
            </a:r>
            <a:r>
              <a:rPr lang="en-US" dirty="0" smtClean="0">
                <a:latin typeface="Tahoma"/>
                <a:ea typeface="MS PGothic" panose="020B0600070205080204" pitchFamily="34" charset="-128"/>
                <a:cs typeface="Tahoma"/>
              </a:rPr>
              <a:t>, using modified MKT and </a:t>
            </a:r>
            <a:r>
              <a:rPr lang="en-US" dirty="0">
                <a:latin typeface="Tahoma"/>
                <a:ea typeface="MS PGothic" panose="020B0600070205080204" pitchFamily="34" charset="-128"/>
                <a:cs typeface="Tahoma"/>
              </a:rPr>
              <a:t>basing on copy number variation </a:t>
            </a:r>
            <a:r>
              <a:rPr lang="en-US" dirty="0" smtClean="0">
                <a:latin typeface="Tahoma"/>
                <a:ea typeface="MS PGothic" panose="020B0600070205080204" pitchFamily="34" charset="-128"/>
                <a:cs typeface="Tahoma"/>
              </a:rPr>
              <a:t>in </a:t>
            </a:r>
            <a:r>
              <a:rPr lang="en-US" dirty="0">
                <a:latin typeface="Tahoma"/>
                <a:ea typeface="MS PGothic" panose="020B0600070205080204" pitchFamily="34" charset="-128"/>
                <a:cs typeface="Tahoma"/>
              </a:rPr>
              <a:t>several </a:t>
            </a:r>
            <a:r>
              <a:rPr lang="en-US" dirty="0" err="1">
                <a:latin typeface="Tahoma"/>
                <a:ea typeface="MS PGothic" panose="020B0600070205080204" pitchFamily="34" charset="-128"/>
                <a:cs typeface="Tahoma"/>
              </a:rPr>
              <a:t>piRNA</a:t>
            </a:r>
            <a:r>
              <a:rPr lang="en-US" dirty="0">
                <a:latin typeface="Tahoma"/>
                <a:ea typeface="MS PGothic" panose="020B0600070205080204" pitchFamily="34" charset="-128"/>
                <a:cs typeface="Tahoma"/>
              </a:rPr>
              <a:t> clusters and in limited human sample.</a:t>
            </a:r>
            <a:endParaRPr lang="en-US" dirty="0">
              <a:latin typeface="Tahoma"/>
              <a:cs typeface="Tahoma"/>
            </a:endParaRPr>
          </a:p>
        </p:txBody>
      </p:sp>
    </p:spTree>
    <p:extLst>
      <p:ext uri="{BB962C8B-B14F-4D97-AF65-F5344CB8AC3E}">
        <p14:creationId xmlns:p14="http://schemas.microsoft.com/office/powerpoint/2010/main" val="276610158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ca-ES" sz="2400" dirty="0">
              <a:latin typeface="Sketchtica" panose="02000603000000000000" pitchFamily="2" charset="0"/>
              <a:ea typeface="Sketchtica" panose="02000603000000000000" pitchFamily="2" charset="0"/>
              <a:cs typeface="Open Sans Condensed Light" panose="020B0306030504020204" pitchFamily="34" charset="0"/>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7</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19" name="Title 12"/>
          <p:cNvSpPr txBox="1">
            <a:spLocks/>
          </p:cNvSpPr>
          <p:nvPr/>
        </p:nvSpPr>
        <p:spPr>
          <a:xfrm>
            <a:off x="1" y="0"/>
            <a:ext cx="11281451" cy="56883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s-ES" dirty="0" err="1" smtClean="0">
                <a:solidFill>
                  <a:srgbClr val="FFFFFF"/>
                </a:solidFill>
                <a:latin typeface="Corbel"/>
                <a:ea typeface="Sketchtica" panose="02000603000000000000" pitchFamily="2" charset="0"/>
                <a:cs typeface="Corbel"/>
              </a:rPr>
              <a:t>Introduction</a:t>
            </a:r>
            <a:r>
              <a:rPr lang="ca-ES" sz="4400" dirty="0" smtClean="0">
                <a:solidFill>
                  <a:srgbClr val="FFFFFF"/>
                </a:solidFill>
                <a:latin typeface="Sketchtica" panose="02000603000000000000" pitchFamily="2" charset="0"/>
                <a:ea typeface="Sketchtica" panose="02000603000000000000" pitchFamily="2" charset="0"/>
                <a:cs typeface="Open Sans Condensed Light" panose="020B0306030504020204" pitchFamily="34" charset="0"/>
              </a:rPr>
              <a:t>:</a:t>
            </a:r>
            <a:r>
              <a:rPr lang="ca-ES" sz="4400" dirty="0" smtClean="0">
                <a:latin typeface="Sketchtica" panose="02000603000000000000" pitchFamily="2" charset="0"/>
                <a:ea typeface="Sketchtica" panose="02000603000000000000" pitchFamily="2" charset="0"/>
                <a:cs typeface="Open Sans Condensed Light" panose="020B0306030504020204" pitchFamily="34" charset="0"/>
              </a:rPr>
              <a:t>		</a:t>
            </a:r>
            <a:r>
              <a:rPr lang="en-US" cap="small" dirty="0" smtClean="0">
                <a:solidFill>
                  <a:srgbClr val="CC99FF"/>
                </a:solidFill>
                <a:latin typeface="Corbel" panose="020B0503020204020204" pitchFamily="34" charset="0"/>
              </a:rPr>
              <a:t>Evidence</a:t>
            </a:r>
            <a:endParaRPr lang="en-US" dirty="0">
              <a:solidFill>
                <a:srgbClr val="CC99FF"/>
              </a:solidFill>
            </a:endParaRPr>
          </a:p>
        </p:txBody>
      </p:sp>
      <p:sp>
        <p:nvSpPr>
          <p:cNvPr id="10" name="Rectangle 9"/>
          <p:cNvSpPr/>
          <p:nvPr/>
        </p:nvSpPr>
        <p:spPr>
          <a:xfrm>
            <a:off x="733930" y="5228548"/>
            <a:ext cx="10757422" cy="923330"/>
          </a:xfrm>
          <a:prstGeom prst="rect">
            <a:avLst/>
          </a:prstGeom>
        </p:spPr>
        <p:txBody>
          <a:bodyPr wrap="square">
            <a:spAutoFit/>
          </a:bodyPr>
          <a:lstStyle/>
          <a:p>
            <a:pPr algn="just" eaLnBrk="1" hangingPunct="1">
              <a:defRPr/>
            </a:pPr>
            <a:r>
              <a:rPr lang="en-US" dirty="0" smtClean="0">
                <a:latin typeface="Tahoma"/>
                <a:ea typeface="MS PGothic" panose="020B0600070205080204" pitchFamily="34" charset="-128"/>
                <a:cs typeface="Tahoma"/>
              </a:rPr>
              <a:t>A recent study of 36 broad clusters based on derived allele frequency spectrum suggested that there is strong negative selection at the sequence level for human </a:t>
            </a:r>
            <a:r>
              <a:rPr lang="en-US" dirty="0" err="1" smtClean="0">
                <a:latin typeface="Tahoma"/>
                <a:ea typeface="MS PGothic" panose="020B0600070205080204" pitchFamily="34" charset="-128"/>
                <a:cs typeface="Tahoma"/>
              </a:rPr>
              <a:t>piRNAs</a:t>
            </a:r>
            <a:r>
              <a:rPr lang="en-US" dirty="0" smtClean="0">
                <a:latin typeface="Tahoma"/>
                <a:ea typeface="MS PGothic" panose="020B0600070205080204" pitchFamily="34" charset="-128"/>
                <a:cs typeface="Tahoma"/>
              </a:rPr>
              <a:t> but only in the three African populations and not in any of the seven non-African populations studied (</a:t>
            </a:r>
            <a:r>
              <a:rPr lang="en-US" cap="small" dirty="0" err="1" smtClean="0">
                <a:latin typeface="Tahoma"/>
                <a:ea typeface="MS PGothic" panose="020B0600070205080204" pitchFamily="34" charset="-128"/>
                <a:cs typeface="Tahoma"/>
              </a:rPr>
              <a:t>Lukic</a:t>
            </a:r>
            <a:r>
              <a:rPr lang="en-US" dirty="0" smtClean="0">
                <a:latin typeface="Tahoma"/>
                <a:ea typeface="MS PGothic" panose="020B0600070205080204" pitchFamily="34" charset="-128"/>
                <a:cs typeface="Tahoma"/>
              </a:rPr>
              <a:t> and </a:t>
            </a:r>
            <a:r>
              <a:rPr lang="en-US" cap="small" dirty="0" smtClean="0">
                <a:latin typeface="Tahoma"/>
                <a:ea typeface="MS PGothic" panose="020B0600070205080204" pitchFamily="34" charset="-128"/>
                <a:cs typeface="Tahoma"/>
              </a:rPr>
              <a:t>Chen</a:t>
            </a:r>
            <a:r>
              <a:rPr lang="en-US" dirty="0" smtClean="0">
                <a:latin typeface="Tahoma"/>
                <a:ea typeface="MS PGothic" panose="020B0600070205080204" pitchFamily="34" charset="-128"/>
                <a:cs typeface="Tahoma"/>
              </a:rPr>
              <a:t> 2011).</a:t>
            </a:r>
            <a:endParaRPr lang="en-US" dirty="0">
              <a:latin typeface="Tahoma"/>
              <a:cs typeface="Tahoma"/>
            </a:endParaRPr>
          </a:p>
        </p:txBody>
      </p:sp>
      <p:grpSp>
        <p:nvGrpSpPr>
          <p:cNvPr id="6" name="Group 5"/>
          <p:cNvGrpSpPr/>
          <p:nvPr/>
        </p:nvGrpSpPr>
        <p:grpSpPr>
          <a:xfrm>
            <a:off x="0" y="843865"/>
            <a:ext cx="6732951" cy="3947270"/>
            <a:chOff x="1101756" y="719077"/>
            <a:chExt cx="10405473" cy="5752611"/>
          </a:xfrm>
        </p:grpSpPr>
        <p:pic>
          <p:nvPicPr>
            <p:cNvPr id="3" name="Picture 2" descr="Screen Shot 2017-10-09 at 13.29.11.png"/>
            <p:cNvPicPr>
              <a:picLocks noChangeAspect="1"/>
            </p:cNvPicPr>
            <p:nvPr/>
          </p:nvPicPr>
          <p:blipFill rotWithShape="1">
            <a:blip r:embed="rId3">
              <a:extLst>
                <a:ext uri="{28A0092B-C50C-407E-A947-70E740481C1C}">
                  <a14:useLocalDpi xmlns:a14="http://schemas.microsoft.com/office/drawing/2010/main" val="0"/>
                </a:ext>
              </a:extLst>
            </a:blip>
            <a:srcRect l="3347" t="15616" r="2940" b="5856"/>
            <a:stretch/>
          </p:blipFill>
          <p:spPr>
            <a:xfrm>
              <a:off x="1162965" y="1086264"/>
              <a:ext cx="10283055" cy="5385424"/>
            </a:xfrm>
            <a:prstGeom prst="rect">
              <a:avLst/>
            </a:prstGeom>
          </p:spPr>
        </p:pic>
        <p:pic>
          <p:nvPicPr>
            <p:cNvPr id="4" name="Picture 3" descr="Screen Shot 2017-10-09 at 13.29.21.png"/>
            <p:cNvPicPr>
              <a:picLocks noChangeAspect="1"/>
            </p:cNvPicPr>
            <p:nvPr/>
          </p:nvPicPr>
          <p:blipFill rotWithShape="1">
            <a:blip r:embed="rId4">
              <a:extLst>
                <a:ext uri="{28A0092B-C50C-407E-A947-70E740481C1C}">
                  <a14:useLocalDpi xmlns:a14="http://schemas.microsoft.com/office/drawing/2010/main" val="0"/>
                </a:ext>
              </a:extLst>
            </a:blip>
            <a:srcRect l="2696" t="10708" r="2476" b="79699"/>
            <a:stretch/>
          </p:blipFill>
          <p:spPr>
            <a:xfrm>
              <a:off x="1101756" y="719077"/>
              <a:ext cx="10405473" cy="657878"/>
            </a:xfrm>
            <a:prstGeom prst="rect">
              <a:avLst/>
            </a:prstGeom>
          </p:spPr>
        </p:pic>
      </p:grpSp>
      <p:pic>
        <p:nvPicPr>
          <p:cNvPr id="7" name="Picture 6" descr="Screen Shot 2017-10-09 at 13.42.34.png"/>
          <p:cNvPicPr>
            <a:picLocks noChangeAspect="1"/>
          </p:cNvPicPr>
          <p:nvPr/>
        </p:nvPicPr>
        <p:blipFill rotWithShape="1">
          <a:blip r:embed="rId5">
            <a:extLst>
              <a:ext uri="{28A0092B-C50C-407E-A947-70E740481C1C}">
                <a14:useLocalDpi xmlns:a14="http://schemas.microsoft.com/office/drawing/2010/main" val="0"/>
              </a:ext>
            </a:extLst>
          </a:blip>
          <a:srcRect l="35049" t="11601" r="7217" b="11656"/>
          <a:stretch/>
        </p:blipFill>
        <p:spPr>
          <a:xfrm>
            <a:off x="6750125" y="684280"/>
            <a:ext cx="5300755" cy="44037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6931767"/>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Aim</a:t>
            </a:r>
            <a:endParaRPr lang="ca-ES" sz="2400" dirty="0">
              <a:latin typeface="Corbel"/>
              <a:ea typeface="Sketchtica" panose="02000603000000000000" pitchFamily="2" charset="0"/>
              <a:cs typeface="Corbel"/>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8</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4" name="Rectangle 3"/>
          <p:cNvSpPr/>
          <p:nvPr/>
        </p:nvSpPr>
        <p:spPr>
          <a:xfrm>
            <a:off x="1652636" y="1179504"/>
            <a:ext cx="9211903" cy="4803366"/>
          </a:xfrm>
          <a:prstGeom prst="rect">
            <a:avLst/>
          </a:prstGeom>
          <a:solidFill>
            <a:srgbClr val="CC99FF">
              <a:alpha val="20000"/>
            </a:srgbClr>
          </a:solidFill>
          <a:effectLst>
            <a:outerShdw blurRad="50800" dist="38100" algn="l" rotWithShape="0">
              <a:prstClr val="black">
                <a:alpha val="40000"/>
              </a:prstClr>
            </a:outerShdw>
          </a:effectLst>
        </p:spPr>
        <p:txBody>
          <a:bodyPr wrap="square">
            <a:spAutoFit/>
          </a:bodyPr>
          <a:lstStyle/>
          <a:p>
            <a:pPr algn="just">
              <a:lnSpc>
                <a:spcPct val="120000"/>
              </a:lnSpc>
            </a:pPr>
            <a:r>
              <a:rPr lang="en-US" sz="3200" dirty="0" smtClean="0">
                <a:solidFill>
                  <a:srgbClr val="660066"/>
                </a:solidFill>
                <a:latin typeface="Century Gothic" charset="0"/>
                <a:ea typeface="MS PGothic" charset="0"/>
              </a:rPr>
              <a:t>To develop </a:t>
            </a:r>
            <a:r>
              <a:rPr lang="en-US" sz="3200" dirty="0">
                <a:solidFill>
                  <a:srgbClr val="660066"/>
                </a:solidFill>
                <a:latin typeface="Century Gothic" charset="0"/>
                <a:ea typeface="MS PGothic" charset="0"/>
              </a:rPr>
              <a:t>a pipeline for examination of </a:t>
            </a:r>
            <a:r>
              <a:rPr lang="en-US" sz="3200" dirty="0" smtClean="0">
                <a:solidFill>
                  <a:srgbClr val="660066"/>
                </a:solidFill>
                <a:latin typeface="Century Gothic" charset="0"/>
                <a:ea typeface="MS PGothic" charset="0"/>
              </a:rPr>
              <a:t>the genome</a:t>
            </a:r>
            <a:r>
              <a:rPr lang="en-US" sz="3200" dirty="0">
                <a:solidFill>
                  <a:srgbClr val="660066"/>
                </a:solidFill>
                <a:latin typeface="Century Gothic" charset="0"/>
                <a:ea typeface="MS PGothic" charset="0"/>
              </a:rPr>
              <a:t>-wide patterns of </a:t>
            </a:r>
            <a:r>
              <a:rPr lang="en-US" sz="3200" dirty="0" smtClean="0">
                <a:solidFill>
                  <a:srgbClr val="660066"/>
                </a:solidFill>
                <a:latin typeface="Century Gothic" charset="0"/>
                <a:ea typeface="MS PGothic" charset="0"/>
              </a:rPr>
              <a:t>nucleotide polymorphism and </a:t>
            </a:r>
            <a:r>
              <a:rPr lang="en-US" sz="3200" dirty="0">
                <a:solidFill>
                  <a:srgbClr val="660066"/>
                </a:solidFill>
                <a:latin typeface="Century Gothic" charset="0"/>
                <a:ea typeface="MS PGothic" charset="0"/>
              </a:rPr>
              <a:t>divergence </a:t>
            </a:r>
            <a:r>
              <a:rPr lang="en-US" sz="3200" dirty="0" smtClean="0">
                <a:solidFill>
                  <a:srgbClr val="660066"/>
                </a:solidFill>
                <a:latin typeface="Century Gothic" charset="0"/>
                <a:ea typeface="MS PGothic" charset="0"/>
              </a:rPr>
              <a:t>in </a:t>
            </a:r>
            <a:r>
              <a:rPr lang="en-US" sz="3200" dirty="0" err="1" smtClean="0">
                <a:solidFill>
                  <a:srgbClr val="660066"/>
                </a:solidFill>
                <a:latin typeface="Century Gothic" charset="0"/>
                <a:ea typeface="MS PGothic" charset="0"/>
              </a:rPr>
              <a:t>piRNA</a:t>
            </a:r>
            <a:r>
              <a:rPr lang="en-US" sz="3200" dirty="0" smtClean="0">
                <a:solidFill>
                  <a:srgbClr val="660066"/>
                </a:solidFill>
                <a:latin typeface="Century Gothic" charset="0"/>
                <a:ea typeface="MS PGothic" charset="0"/>
              </a:rPr>
              <a:t> </a:t>
            </a:r>
            <a:r>
              <a:rPr lang="en-US" sz="3200" dirty="0">
                <a:solidFill>
                  <a:srgbClr val="660066"/>
                </a:solidFill>
                <a:latin typeface="Century Gothic" charset="0"/>
                <a:ea typeface="MS PGothic" charset="0"/>
              </a:rPr>
              <a:t>clusters </a:t>
            </a:r>
            <a:r>
              <a:rPr lang="en-US" sz="3200" dirty="0" smtClean="0">
                <a:solidFill>
                  <a:srgbClr val="660066"/>
                </a:solidFill>
                <a:latin typeface="Century Gothic" charset="0"/>
                <a:ea typeface="MS PGothic" charset="0"/>
              </a:rPr>
              <a:t>from different populations in order to elucidate which are the main selective forces acting on </a:t>
            </a:r>
            <a:r>
              <a:rPr lang="en-US" sz="3200" dirty="0" err="1" smtClean="0">
                <a:solidFill>
                  <a:srgbClr val="660066"/>
                </a:solidFill>
                <a:latin typeface="Century Gothic" charset="0"/>
                <a:ea typeface="MS PGothic" charset="0"/>
              </a:rPr>
              <a:t>piRNA</a:t>
            </a:r>
            <a:r>
              <a:rPr lang="en-US" sz="3200" dirty="0" smtClean="0">
                <a:solidFill>
                  <a:srgbClr val="660066"/>
                </a:solidFill>
                <a:latin typeface="Century Gothic" charset="0"/>
                <a:ea typeface="MS PGothic" charset="0"/>
              </a:rPr>
              <a:t> cluster regions in the human genome at the nucleotide level.</a:t>
            </a:r>
            <a:endParaRPr lang="en-US" sz="3200" dirty="0">
              <a:solidFill>
                <a:srgbClr val="660066"/>
              </a:solidFill>
              <a:latin typeface="Century Gothic" charset="0"/>
              <a:ea typeface="MS PGothic" charset="0"/>
            </a:endParaRPr>
          </a:p>
          <a:p>
            <a:pPr algn="just">
              <a:lnSpc>
                <a:spcPct val="120000"/>
              </a:lnSpc>
            </a:pPr>
            <a:endParaRPr lang="en-US" sz="3200" dirty="0">
              <a:solidFill>
                <a:srgbClr val="660066"/>
              </a:solidFill>
              <a:latin typeface="Century Gothic" charset="0"/>
              <a:ea typeface="MS PGothic" charset="0"/>
            </a:endParaRPr>
          </a:p>
        </p:txBody>
      </p:sp>
    </p:spTree>
    <p:extLst>
      <p:ext uri="{BB962C8B-B14F-4D97-AF65-F5344CB8AC3E}">
        <p14:creationId xmlns:p14="http://schemas.microsoft.com/office/powerpoint/2010/main" val="2495169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912"/>
            <a:ext cx="12192000" cy="584522"/>
          </a:xfrm>
          <a:prstGeom prst="rect">
            <a:avLst/>
          </a:prstGeom>
          <a:solidFill>
            <a:srgbClr val="3215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3600" dirty="0" err="1" smtClean="0">
                <a:latin typeface="Corbel"/>
                <a:ea typeface="Sketchtica" panose="02000603000000000000" pitchFamily="2" charset="0"/>
                <a:cs typeface="Corbel"/>
              </a:rPr>
              <a:t>Objectives</a:t>
            </a:r>
            <a:endParaRPr lang="ca-ES" sz="2400" dirty="0">
              <a:latin typeface="Corbel"/>
              <a:ea typeface="Sketchtica" panose="02000603000000000000" pitchFamily="2" charset="0"/>
              <a:cs typeface="Corbel"/>
            </a:endParaRPr>
          </a:p>
        </p:txBody>
      </p:sp>
      <p:sp>
        <p:nvSpPr>
          <p:cNvPr id="8" name="Rectangle 7"/>
          <p:cNvSpPr/>
          <p:nvPr/>
        </p:nvSpPr>
        <p:spPr>
          <a:xfrm>
            <a:off x="0" y="6550223"/>
            <a:ext cx="1452207" cy="307777"/>
          </a:xfrm>
          <a:prstGeom prst="rect">
            <a:avLst/>
          </a:prstGeom>
        </p:spPr>
        <p:txBody>
          <a:bodyPr wrap="square">
            <a:spAutoFit/>
          </a:bodyPr>
          <a:lstStyle/>
          <a:p>
            <a:pPr eaLnBrk="0" hangingPunct="0">
              <a:defRPr/>
            </a:pPr>
            <a:r>
              <a:rPr lang="es-ES" sz="1400" dirty="0">
                <a:solidFill>
                  <a:srgbClr val="A19E8C"/>
                </a:solidFill>
              </a:rPr>
              <a:t>Olga </a:t>
            </a:r>
            <a:r>
              <a:rPr lang="es-ES" sz="1400" dirty="0" smtClean="0">
                <a:solidFill>
                  <a:srgbClr val="A19E8C"/>
                </a:solidFill>
              </a:rPr>
              <a:t>Dolgova</a:t>
            </a:r>
            <a:endParaRPr lang="es-ES" sz="1400" dirty="0">
              <a:solidFill>
                <a:srgbClr val="A19E8C"/>
              </a:solidFill>
            </a:endParaRPr>
          </a:p>
        </p:txBody>
      </p:sp>
      <p:sp>
        <p:nvSpPr>
          <p:cNvPr id="17" name="3 Marcador de número de diapositiva"/>
          <p:cNvSpPr>
            <a:spLocks noGrp="1"/>
          </p:cNvSpPr>
          <p:nvPr>
            <p:ph type="sldNum" sz="quarter" idx="12"/>
          </p:nvPr>
        </p:nvSpPr>
        <p:spPr>
          <a:xfrm>
            <a:off x="9448800" y="6492875"/>
            <a:ext cx="2743200" cy="365125"/>
          </a:xfrm>
        </p:spPr>
        <p:txBody>
          <a:bodyPr/>
          <a:lstStyle/>
          <a:p>
            <a:fld id="{FF8F0751-04B5-4AAB-8861-2090B99EFB5E}" type="slidenum">
              <a:rPr lang="ca-ES" smtClean="0"/>
              <a:pPr/>
              <a:t>9</a:t>
            </a:fld>
            <a:endParaRPr lang="ca-ES" dirty="0"/>
          </a:p>
        </p:txBody>
      </p:sp>
      <p:sp>
        <p:nvSpPr>
          <p:cNvPr id="18" name="Título 1"/>
          <p:cNvSpPr txBox="1">
            <a:spLocks/>
          </p:cNvSpPr>
          <p:nvPr/>
        </p:nvSpPr>
        <p:spPr>
          <a:xfrm>
            <a:off x="4735670" y="6408743"/>
            <a:ext cx="3519965" cy="486605"/>
          </a:xfrm>
          <a:prstGeom prst="rect">
            <a:avLst/>
          </a:prstGeom>
        </p:spPr>
        <p:txBody>
          <a:bodyPr vert="horz" lIns="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dirty="0" err="1" smtClean="0">
                <a:solidFill>
                  <a:srgbClr val="A19E8C"/>
                </a:solidFill>
              </a:rPr>
              <a:t>MSc</a:t>
            </a:r>
            <a:r>
              <a:rPr lang="es-ES" sz="1400" dirty="0" smtClean="0">
                <a:solidFill>
                  <a:srgbClr val="A19E8C"/>
                </a:solidFill>
              </a:rPr>
              <a:t> in </a:t>
            </a:r>
            <a:r>
              <a:rPr lang="es-ES" sz="1400" dirty="0" err="1" smtClean="0">
                <a:solidFill>
                  <a:srgbClr val="A19E8C"/>
                </a:solidFill>
              </a:rPr>
              <a:t>Bioinformatics</a:t>
            </a:r>
            <a:r>
              <a:rPr lang="es-ES" sz="1400" dirty="0" smtClean="0">
                <a:solidFill>
                  <a:srgbClr val="A19E8C"/>
                </a:solidFill>
              </a:rPr>
              <a:t>: </a:t>
            </a:r>
            <a:r>
              <a:rPr lang="es-ES" sz="1400" dirty="0" err="1" smtClean="0">
                <a:solidFill>
                  <a:srgbClr val="A19E8C"/>
                </a:solidFill>
              </a:rPr>
              <a:t>Thesis</a:t>
            </a:r>
            <a:r>
              <a:rPr lang="es-ES" sz="1400" dirty="0" smtClean="0">
                <a:solidFill>
                  <a:srgbClr val="A19E8C"/>
                </a:solidFill>
              </a:rPr>
              <a:t> · 10/10/17</a:t>
            </a:r>
            <a:endParaRPr lang="es-ES" sz="1400" dirty="0">
              <a:solidFill>
                <a:srgbClr val="A19E8C"/>
              </a:solidFill>
            </a:endParaRPr>
          </a:p>
        </p:txBody>
      </p:sp>
      <p:sp>
        <p:nvSpPr>
          <p:cNvPr id="2" name="TextBox 1"/>
          <p:cNvSpPr txBox="1"/>
          <p:nvPr/>
        </p:nvSpPr>
        <p:spPr>
          <a:xfrm>
            <a:off x="1254778" y="1407554"/>
            <a:ext cx="914400" cy="914400"/>
          </a:xfrm>
          <a:prstGeom prst="rect">
            <a:avLst/>
          </a:prstGeom>
        </p:spPr>
        <p:txBody>
          <a:bodyPr vert="horz" wrap="none" lIns="0" tIns="45720" rIns="91440" bIns="45720" rtlCol="0" anchor="ctr">
            <a:normAutofit/>
          </a:bodyPr>
          <a:lstStyle/>
          <a:p>
            <a:pPr algn="l"/>
            <a:endParaRPr lang="en-US" sz="1400" b="1" dirty="0" err="1" smtClean="0">
              <a:solidFill>
                <a:schemeClr val="tx1">
                  <a:lumMod val="50000"/>
                  <a:lumOff val="50000"/>
                </a:schemeClr>
              </a:solidFill>
            </a:endParaRPr>
          </a:p>
        </p:txBody>
      </p:sp>
      <p:sp>
        <p:nvSpPr>
          <p:cNvPr id="10" name="Rectangle 9"/>
          <p:cNvSpPr/>
          <p:nvPr/>
        </p:nvSpPr>
        <p:spPr>
          <a:xfrm>
            <a:off x="627390" y="689920"/>
            <a:ext cx="11136150" cy="5622051"/>
          </a:xfrm>
          <a:prstGeom prst="rect">
            <a:avLst/>
          </a:prstGeom>
        </p:spPr>
        <p:txBody>
          <a:bodyPr wrap="square">
            <a:spAutoFit/>
          </a:bodyPr>
          <a:lstStyle/>
          <a:p>
            <a:pPr algn="just">
              <a:lnSpc>
                <a:spcPct val="120000"/>
              </a:lnSpc>
              <a:buClr>
                <a:schemeClr val="accent1"/>
              </a:buClr>
              <a:buSzPct val="100000"/>
            </a:pPr>
            <a:r>
              <a:rPr lang="en-US" sz="2000" dirty="0" smtClean="0">
                <a:latin typeface="Century Gothic" charset="0"/>
                <a:ea typeface="MS PGothic" charset="0"/>
              </a:rPr>
              <a:t>Data of </a:t>
            </a:r>
            <a:r>
              <a:rPr lang="en-US" sz="2000" dirty="0" err="1" smtClean="0">
                <a:latin typeface="Century Gothic" charset="0"/>
                <a:ea typeface="MS PGothic" charset="0"/>
              </a:rPr>
              <a:t>piRNA</a:t>
            </a:r>
            <a:r>
              <a:rPr lang="en-US" sz="2000" dirty="0" smtClean="0">
                <a:latin typeface="Century Gothic" charset="0"/>
                <a:ea typeface="MS PGothic" charset="0"/>
              </a:rPr>
              <a:t> clusters and </a:t>
            </a:r>
            <a:r>
              <a:rPr lang="en-US" sz="2000" dirty="0" err="1" smtClean="0">
                <a:latin typeface="Century Gothic" charset="0"/>
                <a:ea typeface="MS PGothic" charset="0"/>
              </a:rPr>
              <a:t>intergenic</a:t>
            </a:r>
            <a:r>
              <a:rPr lang="en-US" sz="2000" dirty="0" smtClean="0">
                <a:latin typeface="Century Gothic" charset="0"/>
                <a:ea typeface="MS PGothic" charset="0"/>
              </a:rPr>
              <a:t> regions retrieval, filtering and processing.</a:t>
            </a:r>
          </a:p>
          <a:p>
            <a:pPr marL="457200" indent="-457200" algn="just">
              <a:lnSpc>
                <a:spcPct val="120000"/>
              </a:lnSpc>
              <a:buClr>
                <a:schemeClr val="accent1"/>
              </a:buClr>
              <a:buSzPct val="100000"/>
              <a:buFont typeface="+mj-ea"/>
              <a:buAutoNum type="circleNumDbPlain"/>
            </a:pPr>
            <a:endParaRPr lang="en-US" sz="2000" dirty="0" smtClean="0">
              <a:latin typeface="Century Gothic" charset="0"/>
              <a:ea typeface="MS PGothic" charset="0"/>
            </a:endParaRPr>
          </a:p>
          <a:p>
            <a:pPr algn="just">
              <a:lnSpc>
                <a:spcPct val="120000"/>
              </a:lnSpc>
              <a:buClr>
                <a:schemeClr val="accent1"/>
              </a:buClr>
              <a:buSzPct val="100000"/>
            </a:pPr>
            <a:r>
              <a:rPr lang="en-US" sz="2000" dirty="0" smtClean="0">
                <a:latin typeface="Century Gothic" charset="0"/>
                <a:ea typeface="MS PGothic" charset="0"/>
              </a:rPr>
              <a:t>Estimation and comparison of genetic diversity within the human species between       </a:t>
            </a:r>
            <a:r>
              <a:rPr lang="en-US" sz="2000" dirty="0" err="1" smtClean="0">
                <a:latin typeface="Century Gothic" charset="0"/>
                <a:ea typeface="MS PGothic" charset="0"/>
              </a:rPr>
              <a:t>piRNA</a:t>
            </a:r>
            <a:r>
              <a:rPr lang="en-US" sz="2000" dirty="0" smtClean="0">
                <a:latin typeface="Century Gothic" charset="0"/>
                <a:ea typeface="MS PGothic" charset="0"/>
              </a:rPr>
              <a:t> clusters and </a:t>
            </a:r>
            <a:r>
              <a:rPr lang="en-US" sz="2000" dirty="0" err="1" smtClean="0">
                <a:latin typeface="Century Gothic" charset="0"/>
                <a:ea typeface="MS PGothic" charset="0"/>
              </a:rPr>
              <a:t>intergenic</a:t>
            </a:r>
            <a:r>
              <a:rPr lang="en-US" sz="2000" dirty="0" smtClean="0">
                <a:latin typeface="Century Gothic" charset="0"/>
                <a:ea typeface="MS PGothic" charset="0"/>
              </a:rPr>
              <a:t> regions.</a:t>
            </a:r>
          </a:p>
          <a:p>
            <a:pPr marL="457200" indent="-457200" algn="just">
              <a:lnSpc>
                <a:spcPct val="120000"/>
              </a:lnSpc>
              <a:buClr>
                <a:schemeClr val="accent1"/>
              </a:buClr>
              <a:buSzPct val="100000"/>
              <a:buFont typeface="+mj-ea"/>
              <a:buAutoNum type="circleNumDbPlain"/>
            </a:pPr>
            <a:endParaRPr lang="en-US" sz="2000" dirty="0" smtClean="0">
              <a:latin typeface="Century Gothic" charset="0"/>
              <a:ea typeface="MS PGothic" charset="0"/>
            </a:endParaRPr>
          </a:p>
          <a:p>
            <a:pPr algn="just">
              <a:lnSpc>
                <a:spcPct val="120000"/>
              </a:lnSpc>
              <a:buClr>
                <a:schemeClr val="accent1"/>
              </a:buClr>
              <a:buSzPct val="100000"/>
            </a:pPr>
            <a:r>
              <a:rPr lang="en-US" sz="2000" dirty="0" smtClean="0">
                <a:latin typeface="Century Gothic" charset="0"/>
                <a:ea typeface="MS PGothic" charset="0"/>
              </a:rPr>
              <a:t>Estimation </a:t>
            </a:r>
            <a:r>
              <a:rPr lang="en-US" sz="2000" dirty="0">
                <a:latin typeface="Century Gothic" charset="0"/>
                <a:ea typeface="MS PGothic" charset="0"/>
              </a:rPr>
              <a:t>and comparison of </a:t>
            </a:r>
            <a:r>
              <a:rPr lang="en-US" sz="2000" dirty="0" smtClean="0">
                <a:latin typeface="Century Gothic" charset="0"/>
                <a:ea typeface="MS PGothic" charset="0"/>
              </a:rPr>
              <a:t>divergence </a:t>
            </a:r>
            <a:r>
              <a:rPr lang="en-US" sz="2000" dirty="0">
                <a:latin typeface="Century Gothic" charset="0"/>
                <a:ea typeface="MS PGothic" charset="0"/>
              </a:rPr>
              <a:t>from the chimpanzee genome between </a:t>
            </a:r>
            <a:r>
              <a:rPr lang="en-US" sz="2000" dirty="0" err="1">
                <a:latin typeface="Century Gothic" charset="0"/>
                <a:ea typeface="MS PGothic" charset="0"/>
              </a:rPr>
              <a:t>piRNA</a:t>
            </a:r>
            <a:r>
              <a:rPr lang="en-US" sz="2000" dirty="0">
                <a:latin typeface="Century Gothic" charset="0"/>
                <a:ea typeface="MS PGothic" charset="0"/>
              </a:rPr>
              <a:t> clusters and </a:t>
            </a:r>
            <a:r>
              <a:rPr lang="en-US" sz="2000" dirty="0" err="1">
                <a:latin typeface="Century Gothic" charset="0"/>
                <a:ea typeface="MS PGothic" charset="0"/>
              </a:rPr>
              <a:t>intergenic</a:t>
            </a:r>
            <a:r>
              <a:rPr lang="en-US" sz="2000" dirty="0">
                <a:latin typeface="Century Gothic" charset="0"/>
                <a:ea typeface="MS PGothic" charset="0"/>
              </a:rPr>
              <a:t> </a:t>
            </a:r>
            <a:r>
              <a:rPr lang="en-US" sz="2000" dirty="0" smtClean="0">
                <a:latin typeface="Century Gothic" charset="0"/>
                <a:ea typeface="MS PGothic" charset="0"/>
              </a:rPr>
              <a:t>regions.</a:t>
            </a:r>
          </a:p>
          <a:p>
            <a:pPr marL="457200" indent="-457200" algn="just">
              <a:lnSpc>
                <a:spcPct val="120000"/>
              </a:lnSpc>
              <a:buClr>
                <a:schemeClr val="accent1"/>
              </a:buClr>
              <a:buSzPct val="100000"/>
              <a:buFont typeface="+mj-ea"/>
              <a:buAutoNum type="circleNumDbPlain"/>
            </a:pPr>
            <a:endParaRPr lang="en-US" sz="2000" dirty="0">
              <a:latin typeface="Century Gothic" charset="0"/>
              <a:ea typeface="MS PGothic" charset="0"/>
            </a:endParaRPr>
          </a:p>
          <a:p>
            <a:pPr algn="just">
              <a:lnSpc>
                <a:spcPct val="120000"/>
              </a:lnSpc>
              <a:buClr>
                <a:schemeClr val="accent1"/>
              </a:buClr>
              <a:buSzPct val="100000"/>
            </a:pPr>
            <a:r>
              <a:rPr lang="en-US" sz="2000" dirty="0" smtClean="0">
                <a:latin typeface="Century Gothic" charset="0"/>
                <a:ea typeface="MS PGothic" charset="0"/>
              </a:rPr>
              <a:t>Estimation </a:t>
            </a:r>
            <a:r>
              <a:rPr lang="en-US" sz="2000" dirty="0">
                <a:latin typeface="Century Gothic" charset="0"/>
                <a:ea typeface="MS PGothic" charset="0"/>
              </a:rPr>
              <a:t>and comparison of </a:t>
            </a:r>
            <a:r>
              <a:rPr lang="en-US" sz="2000" dirty="0" smtClean="0">
                <a:latin typeface="Century Gothic" charset="0"/>
                <a:ea typeface="MS PGothic" charset="0"/>
              </a:rPr>
              <a:t>evolutionary rates between </a:t>
            </a:r>
            <a:r>
              <a:rPr lang="en-US" sz="2000" dirty="0" err="1" smtClean="0">
                <a:latin typeface="Century Gothic" charset="0"/>
                <a:ea typeface="MS PGothic" charset="0"/>
              </a:rPr>
              <a:t>piRNA</a:t>
            </a:r>
            <a:r>
              <a:rPr lang="en-US" sz="2000" dirty="0" smtClean="0">
                <a:latin typeface="Century Gothic" charset="0"/>
                <a:ea typeface="MS PGothic" charset="0"/>
              </a:rPr>
              <a:t> clusters and </a:t>
            </a:r>
            <a:r>
              <a:rPr lang="en-US" sz="2000" dirty="0" err="1" smtClean="0">
                <a:latin typeface="Century Gothic" charset="0"/>
                <a:ea typeface="MS PGothic" charset="0"/>
              </a:rPr>
              <a:t>intergenic</a:t>
            </a:r>
            <a:r>
              <a:rPr lang="en-US" sz="2000" dirty="0" smtClean="0">
                <a:latin typeface="Century Gothic" charset="0"/>
                <a:ea typeface="MS PGothic" charset="0"/>
              </a:rPr>
              <a:t> regions.</a:t>
            </a:r>
          </a:p>
          <a:p>
            <a:pPr algn="just">
              <a:lnSpc>
                <a:spcPct val="120000"/>
              </a:lnSpc>
              <a:buClr>
                <a:schemeClr val="accent1"/>
              </a:buClr>
              <a:buSzPct val="100000"/>
            </a:pPr>
            <a:endParaRPr lang="en-US" sz="2000" dirty="0">
              <a:latin typeface="Century Gothic" charset="0"/>
              <a:ea typeface="MS PGothic" charset="0"/>
            </a:endParaRPr>
          </a:p>
          <a:p>
            <a:pPr algn="just">
              <a:lnSpc>
                <a:spcPct val="120000"/>
              </a:lnSpc>
              <a:buClr>
                <a:schemeClr val="accent1"/>
              </a:buClr>
              <a:buSzPct val="100000"/>
            </a:pPr>
            <a:r>
              <a:rPr lang="en-US" sz="2000" dirty="0" smtClean="0">
                <a:latin typeface="Century Gothic" charset="0"/>
                <a:ea typeface="MS PGothic" charset="0"/>
              </a:rPr>
              <a:t>F</a:t>
            </a:r>
            <a:r>
              <a:rPr lang="en-US" sz="2000" baseline="-25000" dirty="0" smtClean="0">
                <a:latin typeface="Century Gothic" charset="0"/>
                <a:ea typeface="MS PGothic" charset="0"/>
              </a:rPr>
              <a:t>ST </a:t>
            </a:r>
            <a:r>
              <a:rPr lang="en-US" sz="2000" dirty="0" smtClean="0">
                <a:latin typeface="Century Gothic" charset="0"/>
                <a:ea typeface="MS PGothic" charset="0"/>
              </a:rPr>
              <a:t>analysis to estimate differentiation between several human populations.</a:t>
            </a:r>
          </a:p>
          <a:p>
            <a:pPr marL="457200" indent="-457200" algn="just">
              <a:lnSpc>
                <a:spcPct val="120000"/>
              </a:lnSpc>
              <a:buClr>
                <a:schemeClr val="accent1"/>
              </a:buClr>
              <a:buSzPct val="100000"/>
              <a:buFont typeface="+mj-ea"/>
              <a:buAutoNum type="circleNumDbPlain"/>
            </a:pPr>
            <a:endParaRPr lang="en-US" sz="2000" dirty="0">
              <a:latin typeface="Century Gothic" charset="0"/>
              <a:ea typeface="MS PGothic" charset="0"/>
            </a:endParaRPr>
          </a:p>
          <a:p>
            <a:pPr algn="just">
              <a:lnSpc>
                <a:spcPct val="120000"/>
              </a:lnSpc>
              <a:buClr>
                <a:schemeClr val="accent1"/>
              </a:buClr>
              <a:buSzPct val="100000"/>
            </a:pPr>
            <a:r>
              <a:rPr lang="en-US" sz="2000" dirty="0" smtClean="0">
                <a:latin typeface="Century Gothic" charset="0"/>
                <a:ea typeface="MS PGothic" charset="0"/>
              </a:rPr>
              <a:t>Application of different neutrality and selection tests, using chimpanzee genome as </a:t>
            </a:r>
            <a:r>
              <a:rPr lang="en-US" sz="2000" dirty="0" err="1" smtClean="0">
                <a:latin typeface="Century Gothic" charset="0"/>
                <a:ea typeface="MS PGothic" charset="0"/>
              </a:rPr>
              <a:t>outgroup</a:t>
            </a:r>
            <a:r>
              <a:rPr lang="en-US" sz="2000" dirty="0" smtClean="0">
                <a:latin typeface="Century Gothic" charset="0"/>
                <a:ea typeface="MS PGothic" charset="0"/>
              </a:rPr>
              <a:t>.</a:t>
            </a:r>
            <a:endParaRPr lang="en-US" sz="2000" dirty="0">
              <a:latin typeface="Century Gothic" charset="0"/>
              <a:ea typeface="MS PGothic" charset="0"/>
            </a:endParaRPr>
          </a:p>
        </p:txBody>
      </p:sp>
      <p:sp>
        <p:nvSpPr>
          <p:cNvPr id="11" name="Elipse 2"/>
          <p:cNvSpPr/>
          <p:nvPr/>
        </p:nvSpPr>
        <p:spPr>
          <a:xfrm>
            <a:off x="178435" y="829637"/>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Elipse 11"/>
          <p:cNvSpPr/>
          <p:nvPr/>
        </p:nvSpPr>
        <p:spPr>
          <a:xfrm>
            <a:off x="181610" y="1545761"/>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Elipse 12"/>
          <p:cNvSpPr/>
          <p:nvPr/>
        </p:nvSpPr>
        <p:spPr>
          <a:xfrm>
            <a:off x="171160" y="2657514"/>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Elipse 12"/>
          <p:cNvSpPr/>
          <p:nvPr/>
        </p:nvSpPr>
        <p:spPr>
          <a:xfrm>
            <a:off x="169473" y="3767839"/>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Elipse 12"/>
          <p:cNvSpPr/>
          <p:nvPr/>
        </p:nvSpPr>
        <p:spPr>
          <a:xfrm>
            <a:off x="178998" y="4825114"/>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9" name="Elipse 12"/>
          <p:cNvSpPr/>
          <p:nvPr/>
        </p:nvSpPr>
        <p:spPr>
          <a:xfrm>
            <a:off x="172648" y="5580764"/>
            <a:ext cx="345440" cy="34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244607396"/>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9" grpId="0" animBg="1"/>
    </p:bldLst>
  </p:timing>
</p:sld>
</file>

<file path=ppt/theme/theme1.xml><?xml version="1.0" encoding="utf-8"?>
<a:theme xmlns:a="http://schemas.openxmlformats.org/drawingml/2006/main" name="Tema de Office">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ersonalizado 3">
      <a:majorFont>
        <a:latin typeface="Open Sans Condensed Light"/>
        <a:ea typeface=""/>
        <a:cs typeface=""/>
      </a:majorFont>
      <a:minorFont>
        <a:latin typeface="Open San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eaLnBrk="0" hangingPunct="0">
          <a:defRPr sz="1400" dirty="0">
            <a:solidFill>
              <a:srgbClr val="A19E8C"/>
            </a:solidFill>
          </a:defRPr>
        </a:defPPr>
      </a:lstStyle>
    </a:spDef>
    <a:txDef>
      <a:spPr/>
      <a:bodyPr vert="horz" lIns="0" tIns="45720" rIns="91440" bIns="45720" rtlCol="0" anchor="ctr">
        <a:normAutofit/>
      </a:bodyPr>
      <a:lstStyle>
        <a:defPPr algn="l">
          <a:defRPr sz="1400" b="1" dirty="0" err="1" smtClean="0">
            <a:solidFill>
              <a:schemeClr val="tx1">
                <a:lumMod val="50000"/>
                <a:lumOff val="50000"/>
              </a:schemeClr>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7114</TotalTime>
  <Words>2114</Words>
  <Application>Microsoft Macintosh PowerPoint</Application>
  <PresentationFormat>Custom</PresentationFormat>
  <Paragraphs>216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Marta Coronado Zamora</dc:creator>
  <cp:lastModifiedBy>Olga Dolgova</cp:lastModifiedBy>
  <cp:revision>311</cp:revision>
  <cp:lastPrinted>2017-03-16T14:59:11Z</cp:lastPrinted>
  <dcterms:created xsi:type="dcterms:W3CDTF">2017-03-10T12:40:18Z</dcterms:created>
  <dcterms:modified xsi:type="dcterms:W3CDTF">2017-10-10T10:35:51Z</dcterms:modified>
</cp:coreProperties>
</file>