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58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BC213B-A9E5-4EF6-AB7C-FDB5BB86A20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34011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BC213B-A9E5-4EF6-AB7C-FDB5BB86A209}" type="datetimeFigureOut">
              <a:rPr lang="es-ES" smtClean="0"/>
              <a:t>29/04/2024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3644385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BBC213B-A9E5-4EF6-AB7C-FDB5BB86A20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3616840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BBC213B-A9E5-4EF6-AB7C-FDB5BB86A20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755A8D-94DF-480F-B9DC-AFF0C0F5457F}" type="slidenum">
              <a:rPr lang="es-ES" smtClean="0"/>
              <a:t>‹#›</a:t>
            </a:fld>
            <a:endParaRPr lang="es-E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5902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BC213B-A9E5-4EF6-AB7C-FDB5BB86A20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122267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BC213B-A9E5-4EF6-AB7C-FDB5BB86A209}" type="datetimeFigureOut">
              <a:rPr lang="es-ES" smtClean="0"/>
              <a:t>29/04/2024</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387845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BC213B-A9E5-4EF6-AB7C-FDB5BB86A209}" type="datetimeFigureOut">
              <a:rPr lang="es-ES" smtClean="0"/>
              <a:t>29/04/2024</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351133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BC213B-A9E5-4EF6-AB7C-FDB5BB86A20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396830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BC213B-A9E5-4EF6-AB7C-FDB5BB86A20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347574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BC213B-A9E5-4EF6-AB7C-FDB5BB86A20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289138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BC213B-A9E5-4EF6-AB7C-FDB5BB86A20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78674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BC213B-A9E5-4EF6-AB7C-FDB5BB86A209}" type="datetimeFigureOut">
              <a:rPr lang="es-ES" smtClean="0"/>
              <a:t>29/04/2024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157124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BC213B-A9E5-4EF6-AB7C-FDB5BB86A209}" type="datetimeFigureOut">
              <a:rPr lang="es-ES" smtClean="0"/>
              <a:t>29/04/2024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413818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BBC213B-A9E5-4EF6-AB7C-FDB5BB86A209}" type="datetimeFigureOut">
              <a:rPr lang="es-ES" smtClean="0"/>
              <a:t>29/04/2024</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396413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BBC213B-A9E5-4EF6-AB7C-FDB5BB86A209}" type="datetimeFigureOut">
              <a:rPr lang="es-ES" smtClean="0"/>
              <a:t>29/04/2024</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264243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BBC213B-A9E5-4EF6-AB7C-FDB5BB86A209}" type="datetimeFigureOut">
              <a:rPr lang="es-ES" smtClean="0"/>
              <a:t>29/04/2024</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340627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BC213B-A9E5-4EF6-AB7C-FDB5BB86A209}" type="datetimeFigureOut">
              <a:rPr lang="es-ES" smtClean="0"/>
              <a:t>29/04/2024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2755A8D-94DF-480F-B9DC-AFF0C0F5457F}" type="slidenum">
              <a:rPr lang="es-ES" smtClean="0"/>
              <a:t>‹#›</a:t>
            </a:fld>
            <a:endParaRPr lang="es-ES"/>
          </a:p>
        </p:txBody>
      </p:sp>
    </p:spTree>
    <p:extLst>
      <p:ext uri="{BB962C8B-B14F-4D97-AF65-F5344CB8AC3E}">
        <p14:creationId xmlns:p14="http://schemas.microsoft.com/office/powerpoint/2010/main" val="266849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BC213B-A9E5-4EF6-AB7C-FDB5BB86A209}" type="datetimeFigureOut">
              <a:rPr lang="es-ES" smtClean="0"/>
              <a:t>29/04/2024</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755A8D-94DF-480F-B9DC-AFF0C0F5457F}" type="slidenum">
              <a:rPr lang="es-ES" smtClean="0"/>
              <a:t>‹#›</a:t>
            </a:fld>
            <a:endParaRPr lang="es-ES"/>
          </a:p>
        </p:txBody>
      </p:sp>
    </p:spTree>
    <p:extLst>
      <p:ext uri="{BB962C8B-B14F-4D97-AF65-F5344CB8AC3E}">
        <p14:creationId xmlns:p14="http://schemas.microsoft.com/office/powerpoint/2010/main" val="4886316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sz="4400" b="1" dirty="0">
                <a:solidFill>
                  <a:srgbClr val="92D050"/>
                </a:solidFill>
              </a:rPr>
              <a:t>El Viaje hacia el Primer </a:t>
            </a:r>
            <a:r>
              <a:rPr lang="es-ES" sz="4400" b="1" dirty="0" smtClean="0">
                <a:solidFill>
                  <a:srgbClr val="92D050"/>
                </a:solidFill>
              </a:rPr>
              <a:t>Trabajo   </a:t>
            </a:r>
            <a:br>
              <a:rPr lang="es-ES" sz="4400" b="1" dirty="0" smtClean="0">
                <a:solidFill>
                  <a:srgbClr val="92D050"/>
                </a:solidFill>
              </a:rPr>
            </a:br>
            <a:r>
              <a:rPr lang="es-ES" sz="4400" b="1" dirty="0">
                <a:solidFill>
                  <a:srgbClr val="92D050"/>
                </a:solidFill>
              </a:rPr>
              <a:t> </a:t>
            </a:r>
            <a:r>
              <a:rPr lang="es-ES" sz="4400" b="1" dirty="0" smtClean="0">
                <a:solidFill>
                  <a:srgbClr val="92D050"/>
                </a:solidFill>
              </a:rPr>
              <a:t>      en </a:t>
            </a:r>
            <a:r>
              <a:rPr lang="es-ES" sz="4400" b="1" dirty="0">
                <a:solidFill>
                  <a:srgbClr val="92D050"/>
                </a:solidFill>
              </a:rPr>
              <a:t>Ciencia de </a:t>
            </a:r>
            <a:r>
              <a:rPr lang="es-ES" sz="4400" b="1" dirty="0" smtClean="0">
                <a:solidFill>
                  <a:srgbClr val="92D050"/>
                </a:solidFill>
              </a:rPr>
              <a:t>Datos</a:t>
            </a:r>
            <a:br>
              <a:rPr lang="es-ES" sz="4400" b="1" dirty="0" smtClean="0">
                <a:solidFill>
                  <a:srgbClr val="92D050"/>
                </a:solidFill>
              </a:rPr>
            </a:br>
            <a:r>
              <a:rPr lang="es-ES" sz="4400" b="1" dirty="0" smtClean="0">
                <a:solidFill>
                  <a:srgbClr val="92D050"/>
                </a:solidFill>
              </a:rPr>
              <a:t>         de </a:t>
            </a:r>
            <a:r>
              <a:rPr lang="es-ES" sz="4400" b="1" dirty="0">
                <a:solidFill>
                  <a:srgbClr val="92D050"/>
                </a:solidFill>
              </a:rPr>
              <a:t>Matt </a:t>
            </a:r>
            <a:r>
              <a:rPr lang="es-ES" sz="4400" b="1" dirty="0" smtClean="0">
                <a:solidFill>
                  <a:srgbClr val="92D050"/>
                </a:solidFill>
              </a:rPr>
              <a:t>Chapman</a:t>
            </a:r>
            <a:br>
              <a:rPr lang="es-ES" sz="4400" b="1" dirty="0" smtClean="0">
                <a:solidFill>
                  <a:srgbClr val="92D050"/>
                </a:solidFill>
              </a:rPr>
            </a:br>
            <a:endParaRPr lang="es-ES" sz="4400" b="1" dirty="0">
              <a:solidFill>
                <a:srgbClr val="92D050"/>
              </a:solidFill>
            </a:endParaRPr>
          </a:p>
        </p:txBody>
      </p:sp>
      <p:sp>
        <p:nvSpPr>
          <p:cNvPr id="3" name="Subtitle 2"/>
          <p:cNvSpPr>
            <a:spLocks noGrp="1"/>
          </p:cNvSpPr>
          <p:nvPr>
            <p:ph type="subTitle" idx="1"/>
          </p:nvPr>
        </p:nvSpPr>
        <p:spPr/>
        <p:txBody>
          <a:bodyPr>
            <a:normAutofit/>
          </a:bodyPr>
          <a:lstStyle/>
          <a:p>
            <a:r>
              <a:rPr lang="es-ES" b="1" dirty="0" smtClean="0"/>
              <a:t>                                  Lecciones aprendidas</a:t>
            </a:r>
          </a:p>
          <a:p>
            <a:r>
              <a:rPr lang="es-ES" b="1" dirty="0" smtClean="0"/>
              <a:t>          y </a:t>
            </a:r>
            <a:r>
              <a:rPr lang="es-ES" b="1" dirty="0"/>
              <a:t>la reconstrucción de un </a:t>
            </a:r>
            <a:r>
              <a:rPr lang="es-ES" b="1" dirty="0" smtClean="0"/>
              <a:t>portafolio   </a:t>
            </a:r>
            <a:r>
              <a:rPr lang="es-ES" b="1" dirty="0"/>
              <a:t>exitoso</a:t>
            </a:r>
            <a:endParaRPr lang="es-ES" b="1" dirty="0"/>
          </a:p>
        </p:txBody>
      </p:sp>
      <p:pic>
        <p:nvPicPr>
          <p:cNvPr id="4" name="Picture 3"/>
          <p:cNvPicPr>
            <a:picLocks noChangeAspect="1"/>
          </p:cNvPicPr>
          <p:nvPr/>
        </p:nvPicPr>
        <p:blipFill>
          <a:blip r:embed="rId2"/>
          <a:stretch>
            <a:fillRect/>
          </a:stretch>
        </p:blipFill>
        <p:spPr>
          <a:xfrm>
            <a:off x="10375087" y="-58389"/>
            <a:ext cx="1414415" cy="2221297"/>
          </a:xfrm>
          <a:prstGeom prst="rect">
            <a:avLst/>
          </a:prstGeom>
        </p:spPr>
      </p:pic>
    </p:spTree>
    <p:extLst>
      <p:ext uri="{BB962C8B-B14F-4D97-AF65-F5344CB8AC3E}">
        <p14:creationId xmlns:p14="http://schemas.microsoft.com/office/powerpoint/2010/main" val="2178814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3692" y="245910"/>
            <a:ext cx="7168662" cy="6370975"/>
          </a:xfrm>
          <a:prstGeom prst="rect">
            <a:avLst/>
          </a:prstGeom>
        </p:spPr>
        <p:txBody>
          <a:bodyPr wrap="square">
            <a:spAutoFit/>
          </a:bodyPr>
          <a:lstStyle/>
          <a:p>
            <a:r>
              <a:rPr lang="es-ES" sz="2400" b="1" i="0" dirty="0" smtClean="0">
                <a:effectLst/>
                <a:latin typeface="Söhne"/>
              </a:rPr>
              <a:t>Características del Nuevo Portfolio:</a:t>
            </a:r>
          </a:p>
          <a:p>
            <a:endParaRPr lang="es-ES" sz="2400" b="0" i="0" dirty="0" smtClean="0">
              <a:effectLst/>
              <a:latin typeface="Söhne"/>
            </a:endParaRPr>
          </a:p>
          <a:p>
            <a:pPr>
              <a:buFont typeface="+mj-lt"/>
              <a:buAutoNum type="arabicPeriod"/>
            </a:pPr>
            <a:r>
              <a:rPr lang="es-ES" sz="2400" b="1" i="0" dirty="0" smtClean="0">
                <a:effectLst/>
                <a:latin typeface="Söhne"/>
              </a:rPr>
              <a:t>Diseño Moderno :</a:t>
            </a:r>
            <a:r>
              <a:rPr lang="es-ES" sz="2400" b="0" i="0" dirty="0" smtClean="0">
                <a:effectLst/>
                <a:latin typeface="Söhne"/>
              </a:rPr>
              <a:t> El portfolio presenta un diseño limpio y profesional que se adapta a diferentes dispositivos y tamaños de pantalla, lo que garantiza una excelente experiencia de usuario en cualquier plataforma.</a:t>
            </a:r>
          </a:p>
          <a:p>
            <a:pPr>
              <a:buFont typeface="+mj-lt"/>
              <a:buAutoNum type="arabicPeriod"/>
            </a:pPr>
            <a:r>
              <a:rPr lang="es-ES" sz="2400" b="1" i="0" dirty="0" smtClean="0">
                <a:effectLst/>
                <a:latin typeface="Söhne"/>
              </a:rPr>
              <a:t>Interfaz de Usuario Intuitiva:</a:t>
            </a:r>
            <a:r>
              <a:rPr lang="es-ES" sz="2400" b="0" i="0" dirty="0" smtClean="0">
                <a:effectLst/>
                <a:latin typeface="Söhne"/>
              </a:rPr>
              <a:t> Con una navegación simplificada y una interfaz amigable, el portfolio facilita a los visitantes el acceso y la comprensión de la información sobre proyectos y habilidades de Matt.</a:t>
            </a:r>
          </a:p>
          <a:p>
            <a:pPr>
              <a:buFont typeface="+mj-lt"/>
              <a:buAutoNum type="arabicPeriod"/>
            </a:pPr>
            <a:r>
              <a:rPr lang="es-ES" sz="2400" b="1" i="0" dirty="0" smtClean="0">
                <a:effectLst/>
                <a:latin typeface="Söhne"/>
              </a:rPr>
              <a:t>Integración de Multimedia:</a:t>
            </a:r>
            <a:r>
              <a:rPr lang="es-ES" sz="2400" b="0" i="0" dirty="0" smtClean="0">
                <a:effectLst/>
                <a:latin typeface="Söhne"/>
              </a:rPr>
              <a:t> Se incluyen elementos multimedia como gráficos interactivos y videos, los cuales ayudan a demostrar las capacidades técnicas de Matt de una manera más dinámica y atractiva.</a:t>
            </a:r>
            <a:endParaRPr lang="es-ES" sz="2400" b="0" i="0" dirty="0">
              <a:effectLst/>
              <a:latin typeface="Söhne"/>
            </a:endParaRPr>
          </a:p>
        </p:txBody>
      </p:sp>
      <p:pic>
        <p:nvPicPr>
          <p:cNvPr id="3" name="Picture 2"/>
          <p:cNvPicPr>
            <a:picLocks noChangeAspect="1"/>
          </p:cNvPicPr>
          <p:nvPr/>
        </p:nvPicPr>
        <p:blipFill>
          <a:blip r:embed="rId2"/>
          <a:stretch>
            <a:fillRect/>
          </a:stretch>
        </p:blipFill>
        <p:spPr>
          <a:xfrm>
            <a:off x="8367817" y="0"/>
            <a:ext cx="3530311" cy="2743200"/>
          </a:xfrm>
          <a:prstGeom prst="rect">
            <a:avLst/>
          </a:prstGeom>
        </p:spPr>
      </p:pic>
      <p:pic>
        <p:nvPicPr>
          <p:cNvPr id="4" name="Picture 3"/>
          <p:cNvPicPr>
            <a:picLocks noChangeAspect="1"/>
          </p:cNvPicPr>
          <p:nvPr/>
        </p:nvPicPr>
        <p:blipFill>
          <a:blip r:embed="rId3"/>
          <a:stretch>
            <a:fillRect/>
          </a:stretch>
        </p:blipFill>
        <p:spPr>
          <a:xfrm>
            <a:off x="8367817" y="2922251"/>
            <a:ext cx="3530311" cy="3234754"/>
          </a:xfrm>
          <a:prstGeom prst="rect">
            <a:avLst/>
          </a:prstGeom>
        </p:spPr>
      </p:pic>
    </p:spTree>
    <p:extLst>
      <p:ext uri="{BB962C8B-B14F-4D97-AF65-F5344CB8AC3E}">
        <p14:creationId xmlns:p14="http://schemas.microsoft.com/office/powerpoint/2010/main" val="150649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3709" y="342873"/>
            <a:ext cx="6916445" cy="584775"/>
          </a:xfrm>
          <a:prstGeom prst="rect">
            <a:avLst/>
          </a:prstGeom>
        </p:spPr>
        <p:txBody>
          <a:bodyPr wrap="none">
            <a:spAutoFit/>
          </a:bodyPr>
          <a:lstStyle/>
          <a:p>
            <a:r>
              <a:rPr lang="es-ES" sz="3200" b="1" i="0" dirty="0" smtClean="0">
                <a:solidFill>
                  <a:srgbClr val="92D050"/>
                </a:solidFill>
                <a:effectLst/>
                <a:latin typeface="Söhne"/>
              </a:rPr>
              <a:t>Principales Lecciones Aprendidas</a:t>
            </a:r>
            <a:r>
              <a:rPr lang="es-ES" b="1" i="0" dirty="0" smtClean="0">
                <a:solidFill>
                  <a:srgbClr val="0D0D0D"/>
                </a:solidFill>
                <a:effectLst/>
                <a:latin typeface="Söhne"/>
              </a:rPr>
              <a:t>:</a:t>
            </a:r>
            <a:endParaRPr lang="es-ES" dirty="0"/>
          </a:p>
        </p:txBody>
      </p:sp>
      <p:sp>
        <p:nvSpPr>
          <p:cNvPr id="3" name="Rectangle 2"/>
          <p:cNvSpPr/>
          <p:nvPr/>
        </p:nvSpPr>
        <p:spPr>
          <a:xfrm>
            <a:off x="545123" y="1859340"/>
            <a:ext cx="10199077" cy="4154984"/>
          </a:xfrm>
          <a:prstGeom prst="rect">
            <a:avLst/>
          </a:prstGeom>
        </p:spPr>
        <p:txBody>
          <a:bodyPr wrap="square">
            <a:spAutoFit/>
          </a:bodyPr>
          <a:lstStyle/>
          <a:p>
            <a:pPr>
              <a:buFont typeface="+mj-lt"/>
              <a:buAutoNum type="arabicPeriod"/>
            </a:pPr>
            <a:r>
              <a:rPr lang="es-ES" sz="2400" b="1" i="0" dirty="0" smtClean="0">
                <a:solidFill>
                  <a:srgbClr val="FF0000"/>
                </a:solidFill>
                <a:effectLst/>
                <a:latin typeface="Söhne"/>
              </a:rPr>
              <a:t>Importancia de la Visibilidad Online</a:t>
            </a:r>
            <a:r>
              <a:rPr lang="es-ES" sz="2400" b="1" i="0" dirty="0" smtClean="0">
                <a:effectLst/>
                <a:latin typeface="Söhne"/>
              </a:rPr>
              <a:t>:</a:t>
            </a:r>
            <a:r>
              <a:rPr lang="es-ES" sz="2400" b="0" i="0" dirty="0" smtClean="0">
                <a:effectLst/>
                <a:latin typeface="Söhne"/>
              </a:rPr>
              <a:t> Un portfolio en línea no es simplemente una herramienta para conseguir un trabajo, sino una plataforma continua para demostrar crecimiento y habilidades.</a:t>
            </a:r>
          </a:p>
          <a:p>
            <a:pPr>
              <a:buFont typeface="+mj-lt"/>
              <a:buAutoNum type="arabicPeriod"/>
            </a:pPr>
            <a:endParaRPr lang="es-ES" sz="2400" b="0" i="0" dirty="0" smtClean="0">
              <a:effectLst/>
              <a:latin typeface="Söhne"/>
            </a:endParaRPr>
          </a:p>
          <a:p>
            <a:pPr>
              <a:buFont typeface="+mj-lt"/>
              <a:buAutoNum type="arabicPeriod"/>
            </a:pPr>
            <a:r>
              <a:rPr lang="es-ES" sz="2400" b="1" i="0" dirty="0" smtClean="0">
                <a:solidFill>
                  <a:srgbClr val="FFC000"/>
                </a:solidFill>
                <a:effectLst/>
                <a:latin typeface="Söhne"/>
              </a:rPr>
              <a:t>Adaptabilidad a Nuevas Tecnologías</a:t>
            </a:r>
            <a:r>
              <a:rPr lang="es-ES" sz="2400" b="1" i="0" dirty="0" smtClean="0">
                <a:effectLst/>
                <a:latin typeface="Söhne"/>
              </a:rPr>
              <a:t>:</a:t>
            </a:r>
            <a:r>
              <a:rPr lang="es-ES" sz="2400" b="0" i="0" dirty="0" smtClean="0">
                <a:effectLst/>
                <a:latin typeface="Söhne"/>
              </a:rPr>
              <a:t> El campo de la ciencia de datos está en constante evolución, y la habilidad para aprender y adaptarse rápidamente a nuevas herramientas y metodologías es crucial.</a:t>
            </a:r>
          </a:p>
          <a:p>
            <a:pPr>
              <a:buFont typeface="+mj-lt"/>
              <a:buAutoNum type="arabicPeriod"/>
            </a:pPr>
            <a:endParaRPr lang="es-ES" sz="2400" b="0" i="0" dirty="0" smtClean="0">
              <a:effectLst/>
              <a:latin typeface="Söhne"/>
            </a:endParaRPr>
          </a:p>
          <a:p>
            <a:pPr>
              <a:buFont typeface="+mj-lt"/>
              <a:buAutoNum type="arabicPeriod"/>
            </a:pPr>
            <a:r>
              <a:rPr lang="es-ES" sz="2400" b="1" i="0" dirty="0" smtClean="0">
                <a:solidFill>
                  <a:srgbClr val="FFFF00"/>
                </a:solidFill>
                <a:effectLst/>
                <a:latin typeface="Söhne"/>
              </a:rPr>
              <a:t>Comunicación Efectiva</a:t>
            </a:r>
            <a:r>
              <a:rPr lang="es-ES" sz="2400" b="1" i="0" dirty="0" smtClean="0">
                <a:effectLst/>
                <a:latin typeface="Söhne"/>
              </a:rPr>
              <a:t>:</a:t>
            </a:r>
            <a:r>
              <a:rPr lang="es-ES" sz="2400" b="0" i="0" dirty="0" smtClean="0">
                <a:effectLst/>
                <a:latin typeface="Söhne"/>
              </a:rPr>
              <a:t> La capacidad de comunicar complejidades técnicas de manera comprensible es tan importante como las habilidades técnicas en sí.</a:t>
            </a:r>
            <a:endParaRPr lang="es-ES" sz="2400" b="0" i="0" dirty="0">
              <a:effectLst/>
              <a:latin typeface="Söhne"/>
            </a:endParaRPr>
          </a:p>
        </p:txBody>
      </p:sp>
    </p:spTree>
    <p:extLst>
      <p:ext uri="{BB962C8B-B14F-4D97-AF65-F5344CB8AC3E}">
        <p14:creationId xmlns:p14="http://schemas.microsoft.com/office/powerpoint/2010/main" val="3151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108" y="612845"/>
            <a:ext cx="11254154" cy="5632311"/>
          </a:xfrm>
          <a:prstGeom prst="rect">
            <a:avLst/>
          </a:prstGeom>
        </p:spPr>
        <p:txBody>
          <a:bodyPr wrap="square">
            <a:spAutoFit/>
          </a:bodyPr>
          <a:lstStyle/>
          <a:p>
            <a:r>
              <a:rPr lang="es-ES" sz="2400" b="1" i="0" dirty="0" smtClean="0">
                <a:solidFill>
                  <a:srgbClr val="FF0000"/>
                </a:solidFill>
                <a:effectLst/>
                <a:latin typeface="Söhne"/>
              </a:rPr>
              <a:t>Consejos para Científicos de Datos en Formación:</a:t>
            </a:r>
            <a:endParaRPr lang="es-ES" sz="2400" b="0" i="0" dirty="0" smtClean="0">
              <a:solidFill>
                <a:srgbClr val="FF0000"/>
              </a:solidFill>
              <a:effectLst/>
              <a:latin typeface="Söhne"/>
            </a:endParaRPr>
          </a:p>
          <a:p>
            <a:pPr>
              <a:buFont typeface="Arial" panose="020B0604020202020204" pitchFamily="34" charset="0"/>
              <a:buChar char="•"/>
            </a:pPr>
            <a:r>
              <a:rPr lang="es-ES" sz="2400" b="1" i="0" dirty="0" smtClean="0">
                <a:solidFill>
                  <a:srgbClr val="FFFF00"/>
                </a:solidFill>
                <a:effectLst/>
                <a:latin typeface="Söhne"/>
              </a:rPr>
              <a:t>Mantén tu Portfolio Actualizado</a:t>
            </a:r>
            <a:r>
              <a:rPr lang="es-ES" sz="2400" b="1" i="0" dirty="0" smtClean="0">
                <a:effectLst/>
                <a:latin typeface="Söhne"/>
              </a:rPr>
              <a:t>:</a:t>
            </a:r>
            <a:r>
              <a:rPr lang="es-ES" sz="2400" b="0" i="0" dirty="0" smtClean="0">
                <a:effectLst/>
                <a:latin typeface="Söhne"/>
              </a:rPr>
              <a:t> Regularmente revisa y actualiza tu portafolio para reflejar tus habilidades actuales y proyectos más recientes. Esto no solo muestra tu desarrollo sino que también mantiene tu portafolio relevante para las oportunidades actuales.</a:t>
            </a:r>
          </a:p>
          <a:p>
            <a:pPr>
              <a:buFont typeface="Arial" panose="020B0604020202020204" pitchFamily="34" charset="0"/>
              <a:buChar char="•"/>
            </a:pPr>
            <a:r>
              <a:rPr lang="es-ES" sz="2400" b="1" i="0" dirty="0" smtClean="0">
                <a:solidFill>
                  <a:srgbClr val="FFFF00"/>
                </a:solidFill>
                <a:effectLst/>
                <a:latin typeface="Söhne"/>
              </a:rPr>
              <a:t>Enfócate en la Calidad y Claridad</a:t>
            </a:r>
            <a:r>
              <a:rPr lang="es-ES" sz="2400" b="1" i="0" dirty="0" smtClean="0">
                <a:effectLst/>
                <a:latin typeface="Söhne"/>
              </a:rPr>
              <a:t>:</a:t>
            </a:r>
            <a:r>
              <a:rPr lang="es-ES" sz="2400" b="0" i="0" dirty="0" smtClean="0">
                <a:effectLst/>
                <a:latin typeface="Söhne"/>
              </a:rPr>
              <a:t> Asegúrate de que cada proyecto en tu portfolio esté bien documentado, explicando claramente el problema, la solución implementada, y los resultados obtenidos.</a:t>
            </a:r>
          </a:p>
          <a:p>
            <a:pPr>
              <a:buFont typeface="Arial" panose="020B0604020202020204" pitchFamily="34" charset="0"/>
              <a:buChar char="•"/>
            </a:pPr>
            <a:r>
              <a:rPr lang="es-ES" sz="2400" b="1" i="0" dirty="0" smtClean="0">
                <a:solidFill>
                  <a:srgbClr val="FFFF00"/>
                </a:solidFill>
                <a:effectLst/>
                <a:latin typeface="Söhne"/>
              </a:rPr>
              <a:t>Aprende de Feedback:</a:t>
            </a:r>
            <a:r>
              <a:rPr lang="es-ES" sz="2400" b="0" i="0" dirty="0" smtClean="0">
                <a:solidFill>
                  <a:srgbClr val="FFFF00"/>
                </a:solidFill>
                <a:effectLst/>
                <a:latin typeface="Söhne"/>
              </a:rPr>
              <a:t> </a:t>
            </a:r>
            <a:r>
              <a:rPr lang="es-ES" sz="2400" b="0" i="0" dirty="0" smtClean="0">
                <a:effectLst/>
                <a:latin typeface="Söhne"/>
              </a:rPr>
              <a:t>Busca feedback de tus pares y mentores sobre tu portfolio y usa esa información para hacer mejoras. Esto te ayudará a ver cómo otros perciben tu trabajo y qué áreas podrías necesitar fortalecer</a:t>
            </a:r>
            <a:r>
              <a:rPr lang="es-ES" sz="2400" b="0" i="0" dirty="0" smtClean="0">
                <a:solidFill>
                  <a:srgbClr val="FFC000"/>
                </a:solidFill>
                <a:effectLst/>
                <a:latin typeface="Söhne"/>
              </a:rPr>
              <a:t>.</a:t>
            </a:r>
          </a:p>
          <a:p>
            <a:pPr>
              <a:buFont typeface="Arial" panose="020B0604020202020204" pitchFamily="34" charset="0"/>
              <a:buChar char="•"/>
            </a:pPr>
            <a:r>
              <a:rPr lang="es-ES" sz="2400" b="1" i="0" dirty="0" smtClean="0">
                <a:solidFill>
                  <a:srgbClr val="FFFF00"/>
                </a:solidFill>
                <a:effectLst/>
                <a:latin typeface="Söhne"/>
              </a:rPr>
              <a:t>Utiliza Herramientas Modernas</a:t>
            </a:r>
            <a:r>
              <a:rPr lang="es-ES" sz="2400" b="1" i="0" dirty="0" smtClean="0">
                <a:solidFill>
                  <a:schemeClr val="accent1">
                    <a:lumMod val="40000"/>
                    <a:lumOff val="60000"/>
                  </a:schemeClr>
                </a:solidFill>
                <a:effectLst/>
                <a:latin typeface="Söhne"/>
              </a:rPr>
              <a:t>:</a:t>
            </a:r>
            <a:r>
              <a:rPr lang="es-ES" sz="2400" b="0" i="0" dirty="0" smtClean="0">
                <a:solidFill>
                  <a:schemeClr val="accent1">
                    <a:lumMod val="40000"/>
                    <a:lumOff val="60000"/>
                  </a:schemeClr>
                </a:solidFill>
                <a:effectLst/>
                <a:latin typeface="Söhne"/>
              </a:rPr>
              <a:t> </a:t>
            </a:r>
            <a:r>
              <a:rPr lang="es-ES" sz="2400" b="0" i="0" dirty="0" smtClean="0">
                <a:effectLst/>
                <a:latin typeface="Söhne"/>
              </a:rPr>
              <a:t>Familiarízate con las herramientas y tecnologías emergentes. No solo te mantendrás competitivo, sino que también podrás demostrar tu habilidad para mantenerse actualizado con las tendencias de la industria.</a:t>
            </a:r>
            <a:endParaRPr lang="es-ES" sz="2400" b="0" i="0" dirty="0">
              <a:effectLst/>
              <a:latin typeface="Söhne"/>
            </a:endParaRPr>
          </a:p>
        </p:txBody>
      </p:sp>
    </p:spTree>
    <p:extLst>
      <p:ext uri="{BB962C8B-B14F-4D97-AF65-F5344CB8AC3E}">
        <p14:creationId xmlns:p14="http://schemas.microsoft.com/office/powerpoint/2010/main" val="46331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4738" y="422031"/>
            <a:ext cx="9126416" cy="584775"/>
          </a:xfrm>
          <a:prstGeom prst="rect">
            <a:avLst/>
          </a:prstGeom>
          <a:noFill/>
        </p:spPr>
        <p:txBody>
          <a:bodyPr wrap="square" rtlCol="0">
            <a:spAutoFit/>
          </a:bodyPr>
          <a:lstStyle/>
          <a:p>
            <a:r>
              <a:rPr lang="es-ES" sz="3200" dirty="0">
                <a:solidFill>
                  <a:srgbClr val="92D050"/>
                </a:solidFill>
              </a:rPr>
              <a:t>Conociendo a Matt Chapman</a:t>
            </a:r>
          </a:p>
        </p:txBody>
      </p:sp>
      <p:sp>
        <p:nvSpPr>
          <p:cNvPr id="3" name="Rectangle 2"/>
          <p:cNvSpPr/>
          <p:nvPr/>
        </p:nvSpPr>
        <p:spPr>
          <a:xfrm>
            <a:off x="984738" y="1318846"/>
            <a:ext cx="6172200" cy="5539978"/>
          </a:xfrm>
          <a:prstGeom prst="rect">
            <a:avLst/>
          </a:prstGeom>
        </p:spPr>
        <p:txBody>
          <a:bodyPr wrap="square">
            <a:spAutoFit/>
          </a:bodyPr>
          <a:lstStyle/>
          <a:p>
            <a:r>
              <a:rPr lang="es-ES" sz="2800" b="0" i="0" dirty="0" smtClean="0">
                <a:solidFill>
                  <a:schemeClr val="tx1">
                    <a:lumMod val="95000"/>
                  </a:schemeClr>
                </a:solidFill>
                <a:effectLst/>
                <a:latin typeface="Söhne"/>
              </a:rPr>
              <a:t>Matt Chapman es un entusiasta y proactivo científico de datos cuya carrera ha sido un testimonio de la importancia de la autogestión y la presentación efectiva de habilidades a través de medios digitales. Con una formación académica robusta en estadística y ciencias de la computación, Matt se ha destacado por su capacidad para aplicar métodos científicos a problemas complejos en el mundo real.</a:t>
            </a:r>
          </a:p>
          <a:p>
            <a:endParaRPr lang="es-ES" dirty="0"/>
          </a:p>
        </p:txBody>
      </p:sp>
      <p:pic>
        <p:nvPicPr>
          <p:cNvPr id="4" name="Picture 3"/>
          <p:cNvPicPr>
            <a:picLocks noChangeAspect="1"/>
          </p:cNvPicPr>
          <p:nvPr/>
        </p:nvPicPr>
        <p:blipFill>
          <a:blip r:embed="rId2"/>
          <a:stretch>
            <a:fillRect/>
          </a:stretch>
        </p:blipFill>
        <p:spPr>
          <a:xfrm>
            <a:off x="7722577" y="1637933"/>
            <a:ext cx="4234962" cy="4529057"/>
          </a:xfrm>
          <a:prstGeom prst="rect">
            <a:avLst/>
          </a:prstGeom>
        </p:spPr>
      </p:pic>
    </p:spTree>
    <p:extLst>
      <p:ext uri="{BB962C8B-B14F-4D97-AF65-F5344CB8AC3E}">
        <p14:creationId xmlns:p14="http://schemas.microsoft.com/office/powerpoint/2010/main" val="2418878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2323" y="751344"/>
            <a:ext cx="9249508" cy="6001643"/>
          </a:xfrm>
          <a:prstGeom prst="rect">
            <a:avLst/>
          </a:prstGeom>
        </p:spPr>
        <p:txBody>
          <a:bodyPr wrap="square">
            <a:spAutoFit/>
          </a:bodyPr>
          <a:lstStyle/>
          <a:p>
            <a:r>
              <a:rPr lang="es-ES" sz="2400" b="0" i="0" dirty="0" smtClean="0">
                <a:solidFill>
                  <a:schemeClr val="tx1">
                    <a:lumMod val="95000"/>
                  </a:schemeClr>
                </a:solidFill>
                <a:effectLst/>
                <a:latin typeface="Söhne"/>
              </a:rPr>
              <a:t>Desde el principio de su carrera, Matt reconoció la importancia de la visibilidad en línea para un científico de datos. En 2022, creó su primer portfolio en GitHub Pages, que no solo le ayudó a conseguir su primer trabajo en el campo, sino que también le brindó una plataforma para compartir su trabajo y conocimientos con una audiencia global. Este portfolio fue el resultado de su dedicación y un reflejo de su habilidad para sintetizar y presentar proyectos de manera que fueran tanto técnicamente impresionantes como accesibles para los no especialistas.</a:t>
            </a:r>
          </a:p>
          <a:p>
            <a:r>
              <a:rPr lang="es-ES" sz="2400" b="0" i="0" dirty="0" smtClean="0">
                <a:solidFill>
                  <a:schemeClr val="tx1">
                    <a:lumMod val="95000"/>
                  </a:schemeClr>
                </a:solidFill>
                <a:effectLst/>
                <a:latin typeface="Söhne"/>
              </a:rPr>
              <a:t>En esta presentación, exploraremos cómo Matt construyó su portfolio, las razones detrás de su decisión de reconstruirlo después de año y medio, y cómo estos esfuerzos han influido en su carrera profesional. También discutiremos las lecciones aprendidas y los consejos que Matt tiene para otros en el campo, destacando la continua evolución de las habilidades y herramientas necesarias para destacar en la ciencia de datos.</a:t>
            </a:r>
            <a:endParaRPr lang="es-ES" sz="2400" b="0" i="0" dirty="0">
              <a:solidFill>
                <a:schemeClr val="tx1">
                  <a:lumMod val="95000"/>
                </a:schemeClr>
              </a:solidFill>
              <a:effectLst/>
              <a:latin typeface="Söhne"/>
            </a:endParaRPr>
          </a:p>
        </p:txBody>
      </p:sp>
    </p:spTree>
    <p:extLst>
      <p:ext uri="{BB962C8B-B14F-4D97-AF65-F5344CB8AC3E}">
        <p14:creationId xmlns:p14="http://schemas.microsoft.com/office/powerpoint/2010/main" val="877762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937" y="466929"/>
            <a:ext cx="9494196" cy="861774"/>
          </a:xfrm>
          <a:prstGeom prst="rect">
            <a:avLst/>
          </a:prstGeom>
        </p:spPr>
        <p:txBody>
          <a:bodyPr wrap="square">
            <a:spAutoFit/>
          </a:bodyPr>
          <a:lstStyle/>
          <a:p>
            <a:r>
              <a:rPr lang="es-ES" sz="3200" b="1" i="0" dirty="0" smtClean="0">
                <a:solidFill>
                  <a:srgbClr val="92D050"/>
                </a:solidFill>
                <a:effectLst/>
                <a:latin typeface="Söhne"/>
              </a:rPr>
              <a:t>            </a:t>
            </a:r>
            <a:r>
              <a:rPr lang="es-ES" sz="3200" b="1" dirty="0" smtClean="0">
                <a:solidFill>
                  <a:srgbClr val="92D050"/>
                </a:solidFill>
              </a:rPr>
              <a:t>Primer Portfolio </a:t>
            </a:r>
            <a:r>
              <a:rPr lang="es-ES" sz="3200" b="1" dirty="0">
                <a:solidFill>
                  <a:srgbClr val="92D050"/>
                </a:solidFill>
              </a:rPr>
              <a:t>en GitHub</a:t>
            </a:r>
          </a:p>
          <a:p>
            <a:r>
              <a:rPr lang="es-ES" b="1" i="0" dirty="0" smtClean="0">
                <a:solidFill>
                  <a:srgbClr val="0D0D0D"/>
                </a:solidFill>
                <a:effectLst/>
                <a:latin typeface="Söhne"/>
              </a:rPr>
              <a:t>mer Portafolio en GitHub</a:t>
            </a:r>
            <a:endParaRPr lang="es-ES" b="1" i="0" dirty="0">
              <a:solidFill>
                <a:srgbClr val="0D0D0D"/>
              </a:solidFill>
              <a:effectLst/>
              <a:latin typeface="Söhne"/>
            </a:endParaRPr>
          </a:p>
        </p:txBody>
      </p:sp>
      <p:sp>
        <p:nvSpPr>
          <p:cNvPr id="3" name="Rectangle 2"/>
          <p:cNvSpPr/>
          <p:nvPr/>
        </p:nvSpPr>
        <p:spPr>
          <a:xfrm>
            <a:off x="1024647" y="1557304"/>
            <a:ext cx="6096000" cy="4832092"/>
          </a:xfrm>
          <a:prstGeom prst="rect">
            <a:avLst/>
          </a:prstGeom>
        </p:spPr>
        <p:txBody>
          <a:bodyPr>
            <a:spAutoFit/>
          </a:bodyPr>
          <a:lstStyle/>
          <a:p>
            <a:r>
              <a:rPr lang="es-ES" sz="2800" b="0" i="0" dirty="0" smtClean="0">
                <a:effectLst/>
                <a:latin typeface="Söhne"/>
              </a:rPr>
              <a:t>El primer portfolio de Matt Chapman, creado en GitHub Pages, fue un hito fundamental en su carrera profesional. Inspirado por guías y consejos de expertos en la comunidad de ciencia de datos, Matt utilizó GitHub Pages para desarrollar un portfolio que no solo mostraba su trabajo sino que también reflejaba su creciente competencia y especialización en análisis de datos.</a:t>
            </a:r>
            <a:endParaRPr lang="es-ES" sz="2800" dirty="0"/>
          </a:p>
        </p:txBody>
      </p:sp>
      <p:pic>
        <p:nvPicPr>
          <p:cNvPr id="4" name="Picture 3"/>
          <p:cNvPicPr>
            <a:picLocks noChangeAspect="1"/>
          </p:cNvPicPr>
          <p:nvPr/>
        </p:nvPicPr>
        <p:blipFill>
          <a:blip r:embed="rId2"/>
          <a:stretch>
            <a:fillRect/>
          </a:stretch>
        </p:blipFill>
        <p:spPr>
          <a:xfrm>
            <a:off x="7486651" y="2257695"/>
            <a:ext cx="4112064" cy="2859053"/>
          </a:xfrm>
          <a:prstGeom prst="rect">
            <a:avLst/>
          </a:prstGeom>
        </p:spPr>
      </p:pic>
    </p:spTree>
    <p:extLst>
      <p:ext uri="{BB962C8B-B14F-4D97-AF65-F5344CB8AC3E}">
        <p14:creationId xmlns:p14="http://schemas.microsoft.com/office/powerpoint/2010/main" val="243804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751344"/>
            <a:ext cx="9221821" cy="5016758"/>
          </a:xfrm>
          <a:prstGeom prst="rect">
            <a:avLst/>
          </a:prstGeom>
        </p:spPr>
        <p:txBody>
          <a:bodyPr wrap="square">
            <a:spAutoFit/>
          </a:bodyPr>
          <a:lstStyle/>
          <a:p>
            <a:r>
              <a:rPr lang="es-ES" sz="2000" b="0" i="0" dirty="0" smtClean="0">
                <a:effectLst/>
                <a:latin typeface="Söhne"/>
              </a:rPr>
              <a:t>Este portfolio inicial fue crucial para dos aspectos significativos de su carrera:</a:t>
            </a:r>
          </a:p>
          <a:p>
            <a:endParaRPr lang="es-ES_tradnl" sz="2000" dirty="0">
              <a:latin typeface="Söhne"/>
            </a:endParaRPr>
          </a:p>
          <a:p>
            <a:endParaRPr lang="es-ES" sz="2000" b="0" i="0" dirty="0" smtClean="0">
              <a:effectLst/>
              <a:latin typeface="Söhne"/>
            </a:endParaRPr>
          </a:p>
          <a:p>
            <a:pPr>
              <a:buFont typeface="+mj-lt"/>
              <a:buAutoNum type="arabicPeriod"/>
            </a:pPr>
            <a:r>
              <a:rPr lang="es-ES" sz="2000" b="1" i="0" dirty="0" smtClean="0">
                <a:effectLst/>
                <a:latin typeface="Söhne"/>
              </a:rPr>
              <a:t>Conseguir su Primer Trabajo:</a:t>
            </a:r>
            <a:r>
              <a:rPr lang="es-ES" sz="2000" b="0" i="0" dirty="0" smtClean="0">
                <a:effectLst/>
                <a:latin typeface="Söhne"/>
              </a:rPr>
              <a:t> El portfolio proporcionó a Matt una plataforma para demostrar sus habilidades prácticas y teóricas en ciencia de datos, lo que facilitó su entrada al mercado laboral. Sirvió como una prueba tangible de su capacidad para manejar, analizar e interpretar grandes conjuntos de datos y para desarrollar modelos que ofrecieran insights valiosos y accionables.</a:t>
            </a:r>
          </a:p>
          <a:p>
            <a:pPr>
              <a:buFont typeface="+mj-lt"/>
              <a:buAutoNum type="arabicPeriod"/>
            </a:pPr>
            <a:endParaRPr lang="es-ES_tradnl" sz="2000" b="0" i="0" dirty="0" smtClean="0">
              <a:effectLst/>
              <a:latin typeface="Söhne"/>
            </a:endParaRPr>
          </a:p>
          <a:p>
            <a:pPr>
              <a:buFont typeface="+mj-lt"/>
              <a:buAutoNum type="arabicPeriod"/>
            </a:pPr>
            <a:endParaRPr lang="es-ES" sz="2000" b="0" i="0" dirty="0" smtClean="0">
              <a:effectLst/>
              <a:latin typeface="Söhne"/>
            </a:endParaRPr>
          </a:p>
          <a:p>
            <a:pPr>
              <a:buFont typeface="+mj-lt"/>
              <a:buAutoNum type="arabicPeriod"/>
            </a:pPr>
            <a:r>
              <a:rPr lang="es-ES" sz="2000" b="1" i="0" dirty="0" smtClean="0">
                <a:effectLst/>
                <a:latin typeface="Söhne"/>
              </a:rPr>
              <a:t>Ganar Notoriedad en 'Towards Data Science':</a:t>
            </a:r>
            <a:r>
              <a:rPr lang="es-ES" sz="2000" b="0" i="0" dirty="0" smtClean="0">
                <a:effectLst/>
                <a:latin typeface="Söhne"/>
              </a:rPr>
              <a:t> Además de ayudarle a conseguir su primer trabajo, el portfolio de Matt captó la atención de la comunidad online en 'Towards Data Science', una plataforma influyente para los profesionales del área. Su participación le permitió no solo compartir sus conocimientos y proyectos, sino también aprender de otros líderes en el campo, aumentando así su visibilidad y reputación en la industria.</a:t>
            </a:r>
            <a:endParaRPr lang="es-ES" sz="2000" b="0" i="0" dirty="0">
              <a:effectLst/>
              <a:latin typeface="Söhne"/>
            </a:endParaRPr>
          </a:p>
        </p:txBody>
      </p:sp>
    </p:spTree>
    <p:extLst>
      <p:ext uri="{BB962C8B-B14F-4D97-AF65-F5344CB8AC3E}">
        <p14:creationId xmlns:p14="http://schemas.microsoft.com/office/powerpoint/2010/main" val="286813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638" y="413211"/>
            <a:ext cx="7263527" cy="584775"/>
          </a:xfrm>
          <a:prstGeom prst="rect">
            <a:avLst/>
          </a:prstGeom>
        </p:spPr>
        <p:txBody>
          <a:bodyPr wrap="none">
            <a:spAutoFit/>
          </a:bodyPr>
          <a:lstStyle/>
          <a:p>
            <a:r>
              <a:rPr lang="es-ES" sz="3200" b="1" i="0" dirty="0" smtClean="0">
                <a:solidFill>
                  <a:srgbClr val="92D050"/>
                </a:solidFill>
                <a:effectLst/>
                <a:latin typeface="Söhne"/>
              </a:rPr>
              <a:t>El Impacto de un Portfolio en Línea</a:t>
            </a:r>
            <a:endParaRPr lang="es-ES" sz="3200" b="1" i="0" dirty="0">
              <a:solidFill>
                <a:srgbClr val="92D050"/>
              </a:solidFill>
              <a:effectLst/>
              <a:latin typeface="Söhne"/>
            </a:endParaRPr>
          </a:p>
        </p:txBody>
      </p:sp>
      <p:sp>
        <p:nvSpPr>
          <p:cNvPr id="3" name="Rectangle 2"/>
          <p:cNvSpPr/>
          <p:nvPr/>
        </p:nvSpPr>
        <p:spPr>
          <a:xfrm>
            <a:off x="685800" y="997986"/>
            <a:ext cx="8458200" cy="5262979"/>
          </a:xfrm>
          <a:prstGeom prst="rect">
            <a:avLst/>
          </a:prstGeom>
        </p:spPr>
        <p:txBody>
          <a:bodyPr wrap="square">
            <a:spAutoFit/>
          </a:bodyPr>
          <a:lstStyle/>
          <a:p>
            <a:r>
              <a:rPr lang="es-ES" sz="2800" b="0" i="0" dirty="0" smtClean="0">
                <a:effectLst/>
                <a:latin typeface="Söhne"/>
              </a:rPr>
              <a:t>En la era digital, el portfolio en línea se ha convertido en una herramienta indispensable para los aspirantes a científicos de datos. No solo actúa como un escaparate de habilidades técnicas y proyectos realizados, sino que también demuestra la capacidad de un individuo para presentar y comunicar complejidades técnicas de manera clara y profesional. Un portfolio bien estructurado y mantenido puede diferenciar a un candidato en el competitivo campo de la ciencia de datos, proporcionando una ventaja significativa en procesos de selección y reclutamiento.</a:t>
            </a:r>
            <a:endParaRPr lang="es-ES" sz="2800" dirty="0"/>
          </a:p>
        </p:txBody>
      </p:sp>
      <p:pic>
        <p:nvPicPr>
          <p:cNvPr id="4" name="Picture 3"/>
          <p:cNvPicPr>
            <a:picLocks noChangeAspect="1"/>
          </p:cNvPicPr>
          <p:nvPr/>
        </p:nvPicPr>
        <p:blipFill>
          <a:blip r:embed="rId2"/>
          <a:stretch>
            <a:fillRect/>
          </a:stretch>
        </p:blipFill>
        <p:spPr>
          <a:xfrm>
            <a:off x="8968154" y="2286000"/>
            <a:ext cx="3006969" cy="3077308"/>
          </a:xfrm>
          <a:prstGeom prst="rect">
            <a:avLst/>
          </a:prstGeom>
        </p:spPr>
      </p:pic>
    </p:spTree>
    <p:extLst>
      <p:ext uri="{BB962C8B-B14F-4D97-AF65-F5344CB8AC3E}">
        <p14:creationId xmlns:p14="http://schemas.microsoft.com/office/powerpoint/2010/main" val="265184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446" y="369277"/>
            <a:ext cx="8563708" cy="6001643"/>
          </a:xfrm>
          <a:prstGeom prst="rect">
            <a:avLst/>
          </a:prstGeom>
        </p:spPr>
        <p:txBody>
          <a:bodyPr wrap="square">
            <a:spAutoFit/>
          </a:bodyPr>
          <a:lstStyle/>
          <a:p>
            <a:r>
              <a:rPr lang="es-ES" sz="3200" b="1" i="0" dirty="0" smtClean="0">
                <a:effectLst/>
                <a:latin typeface="Söhne"/>
              </a:rPr>
              <a:t>Cita de Matt Chapman:</a:t>
            </a:r>
            <a:r>
              <a:rPr lang="es-ES" sz="3200" b="0" i="0" dirty="0" smtClean="0">
                <a:effectLst/>
                <a:latin typeface="Söhne"/>
              </a:rPr>
              <a:t> </a:t>
            </a:r>
          </a:p>
          <a:p>
            <a:endParaRPr lang="es-ES" sz="3200" b="0" i="0" dirty="0" smtClean="0">
              <a:effectLst/>
              <a:latin typeface="Söhne"/>
            </a:endParaRPr>
          </a:p>
          <a:p>
            <a:r>
              <a:rPr lang="es-ES" sz="3200" b="0" i="0" dirty="0" smtClean="0">
                <a:effectLst/>
                <a:latin typeface="Söhne"/>
              </a:rPr>
              <a:t>"En un campo tan vasto y competitivo como la ciencia de datos, tener un portfolio en línea no es solo una opción, es una necesidad. No solo me ayudó a demostrar mis habilidades técnicas, sino que también me permitió narrar mi historia personal y profesional a través de mis proyectos. Cada proyecto en mi portfolio es una historia de un problema, un desafío y una solución que propuse, lo cual es invaluable para los empleadores potenciales."</a:t>
            </a:r>
            <a:endParaRPr lang="es-ES" sz="3200" dirty="0"/>
          </a:p>
        </p:txBody>
      </p:sp>
      <p:pic>
        <p:nvPicPr>
          <p:cNvPr id="3" name="Picture 2"/>
          <p:cNvPicPr>
            <a:picLocks noChangeAspect="1"/>
          </p:cNvPicPr>
          <p:nvPr/>
        </p:nvPicPr>
        <p:blipFill>
          <a:blip r:embed="rId2"/>
          <a:stretch>
            <a:fillRect/>
          </a:stretch>
        </p:blipFill>
        <p:spPr>
          <a:xfrm>
            <a:off x="8968154" y="2233247"/>
            <a:ext cx="3037738" cy="2559294"/>
          </a:xfrm>
          <a:prstGeom prst="rect">
            <a:avLst/>
          </a:prstGeom>
        </p:spPr>
      </p:pic>
    </p:spTree>
    <p:extLst>
      <p:ext uri="{BB962C8B-B14F-4D97-AF65-F5344CB8AC3E}">
        <p14:creationId xmlns:p14="http://schemas.microsoft.com/office/powerpoint/2010/main" val="3202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0638" y="290119"/>
            <a:ext cx="6011582" cy="584775"/>
          </a:xfrm>
          <a:prstGeom prst="rect">
            <a:avLst/>
          </a:prstGeom>
        </p:spPr>
        <p:txBody>
          <a:bodyPr wrap="none">
            <a:spAutoFit/>
          </a:bodyPr>
          <a:lstStyle/>
          <a:p>
            <a:r>
              <a:rPr lang="es-ES" sz="3200" b="1" i="0" dirty="0" smtClean="0">
                <a:solidFill>
                  <a:srgbClr val="92D050"/>
                </a:solidFill>
                <a:effectLst/>
                <a:latin typeface="Söhne"/>
              </a:rPr>
              <a:t>Reconstrucción del Portfolio</a:t>
            </a:r>
            <a:endParaRPr lang="es-ES" sz="3200" b="1" i="0" dirty="0">
              <a:solidFill>
                <a:srgbClr val="92D050"/>
              </a:solidFill>
              <a:effectLst/>
              <a:latin typeface="Söhne"/>
            </a:endParaRPr>
          </a:p>
        </p:txBody>
      </p:sp>
      <p:sp>
        <p:nvSpPr>
          <p:cNvPr id="3" name="Rectangle 2"/>
          <p:cNvSpPr/>
          <p:nvPr/>
        </p:nvSpPr>
        <p:spPr>
          <a:xfrm>
            <a:off x="298938" y="1166843"/>
            <a:ext cx="8845062" cy="5016758"/>
          </a:xfrm>
          <a:prstGeom prst="rect">
            <a:avLst/>
          </a:prstGeom>
        </p:spPr>
        <p:txBody>
          <a:bodyPr wrap="square">
            <a:spAutoFit/>
          </a:bodyPr>
          <a:lstStyle/>
          <a:p>
            <a:r>
              <a:rPr lang="es-ES" sz="2000" b="0" i="0" dirty="0" smtClean="0">
                <a:effectLst/>
                <a:latin typeface="Söhne"/>
              </a:rPr>
              <a:t>Después de 1.5 años desde la creación de su primer portfolio, Matt Chapman se embarcó en la tarea de reconstruirlo desde cero. Esta decisión fue impulsada por varias razones clave que reflejan su crecimiento personal y profesional, así como cambios en la tecnología y expectativas del mercado.</a:t>
            </a:r>
          </a:p>
          <a:p>
            <a:endParaRPr lang="es-ES" sz="2000" b="0" i="0" dirty="0" smtClean="0">
              <a:effectLst/>
              <a:latin typeface="Söhne"/>
            </a:endParaRPr>
          </a:p>
          <a:p>
            <a:r>
              <a:rPr lang="es-ES" sz="2000" b="1" i="0" dirty="0" smtClean="0">
                <a:effectLst/>
                <a:latin typeface="Söhne"/>
              </a:rPr>
              <a:t>Razones para la Reconstrucción:</a:t>
            </a:r>
            <a:endParaRPr lang="es-ES" sz="2000" b="0" i="0" dirty="0" smtClean="0">
              <a:effectLst/>
              <a:latin typeface="Söhne"/>
            </a:endParaRPr>
          </a:p>
          <a:p>
            <a:pPr>
              <a:buFont typeface="+mj-lt"/>
              <a:buAutoNum type="arabicPeriod"/>
            </a:pPr>
            <a:r>
              <a:rPr lang="es-ES" sz="2000" b="1" i="0" dirty="0" smtClean="0">
                <a:effectLst/>
                <a:latin typeface="Söhne"/>
              </a:rPr>
              <a:t>Evolución Profesional:</a:t>
            </a:r>
            <a:r>
              <a:rPr lang="es-ES" sz="2000" b="0" i="0" dirty="0" smtClean="0">
                <a:effectLst/>
                <a:latin typeface="Söhne"/>
              </a:rPr>
              <a:t> Matt había adquirido nuevas habilidades y completado proyectos más avanzados y complejos que deseaba reflejar en su portfolio.</a:t>
            </a:r>
          </a:p>
          <a:p>
            <a:pPr>
              <a:buFont typeface="+mj-lt"/>
              <a:buAutoNum type="arabicPeriod"/>
            </a:pPr>
            <a:r>
              <a:rPr lang="es-ES" sz="2000" b="1" i="0" dirty="0" smtClean="0">
                <a:effectLst/>
                <a:latin typeface="Söhne"/>
              </a:rPr>
              <a:t>Cambio de Tecnologías:</a:t>
            </a:r>
            <a:r>
              <a:rPr lang="es-ES" sz="2000" b="0" i="0" dirty="0" smtClean="0">
                <a:effectLst/>
                <a:latin typeface="Söhne"/>
              </a:rPr>
              <a:t> Nuevas herramientas y tecnologías habían emergido, y Matt quería incorporarlas para demostrar su competencia actualizada.</a:t>
            </a:r>
          </a:p>
          <a:p>
            <a:pPr>
              <a:buFont typeface="+mj-lt"/>
              <a:buAutoNum type="arabicPeriod"/>
            </a:pPr>
            <a:r>
              <a:rPr lang="es-ES" sz="2000" b="1" i="0" dirty="0" smtClean="0">
                <a:effectLst/>
                <a:latin typeface="Söhne"/>
              </a:rPr>
              <a:t>Mejora del Diseño:</a:t>
            </a:r>
            <a:r>
              <a:rPr lang="es-ES" sz="2000" b="0" i="0" dirty="0" smtClean="0">
                <a:effectLst/>
                <a:latin typeface="Söhne"/>
              </a:rPr>
              <a:t> Buscando un diseño más moderno y accesible que mejorara la experiencia del usuario y destacara su trabajo de manera más efectiva.</a:t>
            </a:r>
            <a:endParaRPr lang="es-ES" sz="2000" b="0" i="0" dirty="0">
              <a:effectLst/>
              <a:latin typeface="Söhne"/>
            </a:endParaRPr>
          </a:p>
        </p:txBody>
      </p:sp>
      <p:pic>
        <p:nvPicPr>
          <p:cNvPr id="4" name="Picture 3"/>
          <p:cNvPicPr>
            <a:picLocks noChangeAspect="1"/>
          </p:cNvPicPr>
          <p:nvPr/>
        </p:nvPicPr>
        <p:blipFill>
          <a:blip r:embed="rId2"/>
          <a:stretch>
            <a:fillRect/>
          </a:stretch>
        </p:blipFill>
        <p:spPr>
          <a:xfrm>
            <a:off x="9143999" y="0"/>
            <a:ext cx="2831489" cy="6858000"/>
          </a:xfrm>
          <a:prstGeom prst="rect">
            <a:avLst/>
          </a:prstGeom>
        </p:spPr>
      </p:pic>
    </p:spTree>
    <p:extLst>
      <p:ext uri="{BB962C8B-B14F-4D97-AF65-F5344CB8AC3E}">
        <p14:creationId xmlns:p14="http://schemas.microsoft.com/office/powerpoint/2010/main" val="97321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692" y="334109"/>
            <a:ext cx="8704385" cy="6001643"/>
          </a:xfrm>
          <a:prstGeom prst="rect">
            <a:avLst/>
          </a:prstGeom>
        </p:spPr>
        <p:txBody>
          <a:bodyPr wrap="square">
            <a:spAutoFit/>
          </a:bodyPr>
          <a:lstStyle/>
          <a:p>
            <a:r>
              <a:rPr lang="es-ES" sz="2400" b="1" i="0" dirty="0" smtClean="0">
                <a:effectLst/>
                <a:latin typeface="Söhne"/>
              </a:rPr>
              <a:t>Enfoque en la Actualización y Mejora:</a:t>
            </a:r>
          </a:p>
          <a:p>
            <a:endParaRPr lang="es-ES" sz="2400" b="0" i="0" dirty="0" smtClean="0">
              <a:effectLst/>
              <a:latin typeface="Söhne"/>
            </a:endParaRPr>
          </a:p>
          <a:p>
            <a:pPr>
              <a:buFont typeface="Arial" panose="020B0604020202020204" pitchFamily="34" charset="0"/>
              <a:buChar char="•"/>
            </a:pPr>
            <a:r>
              <a:rPr lang="es-ES" sz="2400" b="1" i="0" dirty="0" smtClean="0">
                <a:effectLst/>
                <a:latin typeface="Söhne"/>
              </a:rPr>
              <a:t>Tecnología y Herramientas:</a:t>
            </a:r>
            <a:r>
              <a:rPr lang="es-ES" sz="2400" b="0" i="0" dirty="0" smtClean="0">
                <a:effectLst/>
                <a:latin typeface="Söhne"/>
              </a:rPr>
              <a:t> Matt optó por utilizar tecnologías de vanguardia para el desarrollo web, incluyendo React para interactividad y Figma para diseño, asegurando que su portfolio no solo fuera funcional sino también visualmente atractivo.</a:t>
            </a:r>
          </a:p>
          <a:p>
            <a:pPr>
              <a:buFont typeface="Arial" panose="020B0604020202020204" pitchFamily="34" charset="0"/>
              <a:buChar char="•"/>
            </a:pPr>
            <a:r>
              <a:rPr lang="es-ES" sz="2400" b="1" i="0" dirty="0" smtClean="0">
                <a:effectLst/>
                <a:latin typeface="Söhne"/>
              </a:rPr>
              <a:t>Presentación de Proyectos:</a:t>
            </a:r>
            <a:r>
              <a:rPr lang="es-ES" sz="2400" b="0" i="0" dirty="0" smtClean="0">
                <a:effectLst/>
                <a:latin typeface="Söhne"/>
              </a:rPr>
              <a:t> Reorganizó la estructura de presentación de sus proyectos para destacar su impacto y resultados, facilitando así a los posibles empleadores y colaboradores entender rápidamente su capacidad para aportar valor.</a:t>
            </a:r>
          </a:p>
          <a:p>
            <a:pPr>
              <a:buFont typeface="Arial" panose="020B0604020202020204" pitchFamily="34" charset="0"/>
              <a:buChar char="•"/>
            </a:pPr>
            <a:r>
              <a:rPr lang="es-ES" sz="2400" b="1" i="0" dirty="0" smtClean="0">
                <a:effectLst/>
                <a:latin typeface="Söhne"/>
              </a:rPr>
              <a:t>Optimización para SEO:</a:t>
            </a:r>
            <a:r>
              <a:rPr lang="es-ES" sz="2400" b="0" i="0" dirty="0" smtClean="0">
                <a:effectLst/>
                <a:latin typeface="Söhne"/>
              </a:rPr>
              <a:t> Con el objetivo de alcanzar una audiencia más amplia, Matt también se enfocó en optimizar su portfolio para motores de búsqueda, lo cual es crucial para aumentar la visibilidad en línea.</a:t>
            </a:r>
            <a:endParaRPr lang="es-ES" sz="2400" b="0" i="0" dirty="0">
              <a:effectLst/>
              <a:latin typeface="Söhne"/>
            </a:endParaRPr>
          </a:p>
        </p:txBody>
      </p:sp>
      <p:pic>
        <p:nvPicPr>
          <p:cNvPr id="3" name="Picture 2"/>
          <p:cNvPicPr>
            <a:picLocks noChangeAspect="1"/>
          </p:cNvPicPr>
          <p:nvPr/>
        </p:nvPicPr>
        <p:blipFill>
          <a:blip r:embed="rId2"/>
          <a:stretch>
            <a:fillRect/>
          </a:stretch>
        </p:blipFill>
        <p:spPr>
          <a:xfrm>
            <a:off x="8759337" y="2707664"/>
            <a:ext cx="3219450" cy="1724025"/>
          </a:xfrm>
          <a:prstGeom prst="rect">
            <a:avLst/>
          </a:prstGeom>
        </p:spPr>
      </p:pic>
    </p:spTree>
    <p:extLst>
      <p:ext uri="{BB962C8B-B14F-4D97-AF65-F5344CB8AC3E}">
        <p14:creationId xmlns:p14="http://schemas.microsoft.com/office/powerpoint/2010/main" val="3879872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90</TotalTime>
  <Words>1259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Söhne</vt:lpstr>
      <vt:lpstr>Wingdings 3</vt:lpstr>
      <vt:lpstr>Ion</vt:lpstr>
      <vt:lpstr>El Viaje hacia el Primer Trabajo           en Ciencia de Datos          de Matt Chapman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Viaje hacia el Primer Trabajo           en Ciencia de Datos          de Matt Chapman </dc:title>
  <dc:creator>Olga</dc:creator>
  <cp:lastModifiedBy>Olga</cp:lastModifiedBy>
  <cp:revision>8</cp:revision>
  <dcterms:created xsi:type="dcterms:W3CDTF">2024-04-29T10:02:59Z</dcterms:created>
  <dcterms:modified xsi:type="dcterms:W3CDTF">2024-04-29T11:33:06Z</dcterms:modified>
</cp:coreProperties>
</file>