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4" r:id="rId14"/>
    <p:sldId id="268" r:id="rId15"/>
    <p:sldId id="270" r:id="rId16"/>
    <p:sldId id="269" r:id="rId17"/>
    <p:sldId id="271" r:id="rId18"/>
    <p:sldId id="272" r:id="rId19"/>
    <p:sldId id="273" r:id="rId20"/>
    <p:sldId id="285" r:id="rId21"/>
    <p:sldId id="274" r:id="rId22"/>
    <p:sldId id="286" r:id="rId23"/>
    <p:sldId id="275" r:id="rId24"/>
    <p:sldId id="277" r:id="rId25"/>
    <p:sldId id="278" r:id="rId26"/>
    <p:sldId id="279" r:id="rId27"/>
    <p:sldId id="280" r:id="rId28"/>
    <p:sldId id="281" r:id="rId29"/>
    <p:sldId id="282" r:id="rId30"/>
    <p:sldId id="283" r:id="rId31"/>
    <p:sldId id="287" r:id="rId32"/>
    <p:sldId id="288" r:id="rId33"/>
    <p:sldId id="289" r:id="rId34"/>
    <p:sldId id="290" r:id="rId35"/>
    <p:sldId id="291" r:id="rId36"/>
    <p:sldId id="292" r:id="rId37"/>
    <p:sldId id="293" r:id="rId38"/>
    <p:sldId id="294"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373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E90563-9A8E-4A09-87EC-173563F49891}" type="datetimeFigureOut">
              <a:rPr lang="es-ES" smtClean="0"/>
              <a:t>15/05/2024</a:t>
            </a:fld>
            <a:endParaRPr lang="es-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932FBC-29CB-4134-98FF-C9FBE7953B5E}" type="slidenum">
              <a:rPr lang="es-ES" smtClean="0"/>
              <a:t>‹#›</a:t>
            </a:fld>
            <a:endParaRPr lang="es-ES"/>
          </a:p>
        </p:txBody>
      </p:sp>
    </p:spTree>
    <p:extLst>
      <p:ext uri="{BB962C8B-B14F-4D97-AF65-F5344CB8AC3E}">
        <p14:creationId xmlns:p14="http://schemas.microsoft.com/office/powerpoint/2010/main" val="778866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99932FBC-29CB-4134-98FF-C9FBE7953B5E}" type="slidenum">
              <a:rPr lang="es-ES" smtClean="0"/>
              <a:t>6</a:t>
            </a:fld>
            <a:endParaRPr lang="es-ES"/>
          </a:p>
        </p:txBody>
      </p:sp>
    </p:spTree>
    <p:extLst>
      <p:ext uri="{BB962C8B-B14F-4D97-AF65-F5344CB8AC3E}">
        <p14:creationId xmlns:p14="http://schemas.microsoft.com/office/powerpoint/2010/main" val="2309688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99932FBC-29CB-4134-98FF-C9FBE7953B5E}" type="slidenum">
              <a:rPr lang="es-ES" smtClean="0"/>
              <a:t>15</a:t>
            </a:fld>
            <a:endParaRPr lang="es-ES"/>
          </a:p>
        </p:txBody>
      </p:sp>
    </p:spTree>
    <p:extLst>
      <p:ext uri="{BB962C8B-B14F-4D97-AF65-F5344CB8AC3E}">
        <p14:creationId xmlns:p14="http://schemas.microsoft.com/office/powerpoint/2010/main" val="1180849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99932FBC-29CB-4134-98FF-C9FBE7953B5E}" type="slidenum">
              <a:rPr lang="es-ES" smtClean="0"/>
              <a:t>16</a:t>
            </a:fld>
            <a:endParaRPr lang="es-ES"/>
          </a:p>
        </p:txBody>
      </p:sp>
    </p:spTree>
    <p:extLst>
      <p:ext uri="{BB962C8B-B14F-4D97-AF65-F5344CB8AC3E}">
        <p14:creationId xmlns:p14="http://schemas.microsoft.com/office/powerpoint/2010/main" val="137385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99932FBC-29CB-4134-98FF-C9FBE7953B5E}" type="slidenum">
              <a:rPr lang="es-ES" smtClean="0"/>
              <a:t>28</a:t>
            </a:fld>
            <a:endParaRPr lang="es-ES"/>
          </a:p>
        </p:txBody>
      </p:sp>
    </p:spTree>
    <p:extLst>
      <p:ext uri="{BB962C8B-B14F-4D97-AF65-F5344CB8AC3E}">
        <p14:creationId xmlns:p14="http://schemas.microsoft.com/office/powerpoint/2010/main" val="164541768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21BB7A-8960-45B7-827A-16F7414EE19C}" type="datetimeFigureOut">
              <a:rPr lang="es-ES" smtClean="0"/>
              <a:t>15/05/2024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3C3209B-1C05-4DD0-996D-D4FD64320FCD}" type="slidenum">
              <a:rPr lang="es-ES" smtClean="0"/>
              <a:t>‹#›</a:t>
            </a:fld>
            <a:endParaRPr lang="es-ES"/>
          </a:p>
        </p:txBody>
      </p:sp>
    </p:spTree>
    <p:extLst>
      <p:ext uri="{BB962C8B-B14F-4D97-AF65-F5344CB8AC3E}">
        <p14:creationId xmlns:p14="http://schemas.microsoft.com/office/powerpoint/2010/main" val="3605627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21BB7A-8960-45B7-827A-16F7414EE19C}" type="datetimeFigureOut">
              <a:rPr lang="es-ES" smtClean="0"/>
              <a:t>15/05/2024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3C3209B-1C05-4DD0-996D-D4FD64320FCD}" type="slidenum">
              <a:rPr lang="es-ES" smtClean="0"/>
              <a:t>‹#›</a:t>
            </a:fld>
            <a:endParaRPr lang="es-ES"/>
          </a:p>
        </p:txBody>
      </p:sp>
    </p:spTree>
    <p:extLst>
      <p:ext uri="{BB962C8B-B14F-4D97-AF65-F5344CB8AC3E}">
        <p14:creationId xmlns:p14="http://schemas.microsoft.com/office/powerpoint/2010/main" val="2599836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21BB7A-8960-45B7-827A-16F7414EE19C}" type="datetimeFigureOut">
              <a:rPr lang="es-ES" smtClean="0"/>
              <a:t>15/05/2024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3C3209B-1C05-4DD0-996D-D4FD64320FCD}" type="slidenum">
              <a:rPr lang="es-ES" smtClean="0"/>
              <a:t>‹#›</a:t>
            </a:fld>
            <a:endParaRPr lang="es-ES"/>
          </a:p>
        </p:txBody>
      </p:sp>
    </p:spTree>
    <p:extLst>
      <p:ext uri="{BB962C8B-B14F-4D97-AF65-F5344CB8AC3E}">
        <p14:creationId xmlns:p14="http://schemas.microsoft.com/office/powerpoint/2010/main" val="1147370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21BB7A-8960-45B7-827A-16F7414EE19C}" type="datetimeFigureOut">
              <a:rPr lang="es-ES" smtClean="0"/>
              <a:t>15/05/2024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3C3209B-1C05-4DD0-996D-D4FD64320FCD}" type="slidenum">
              <a:rPr lang="es-ES" smtClean="0"/>
              <a:t>‹#›</a:t>
            </a:fld>
            <a:endParaRPr lang="es-ES"/>
          </a:p>
        </p:txBody>
      </p:sp>
    </p:spTree>
    <p:extLst>
      <p:ext uri="{BB962C8B-B14F-4D97-AF65-F5344CB8AC3E}">
        <p14:creationId xmlns:p14="http://schemas.microsoft.com/office/powerpoint/2010/main" val="2872853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021BB7A-8960-45B7-827A-16F7414EE19C}" type="datetimeFigureOut">
              <a:rPr lang="es-ES" smtClean="0"/>
              <a:t>15/05/2024</a:t>
            </a:fld>
            <a:endParaRPr lang="es-ES"/>
          </a:p>
        </p:txBody>
      </p:sp>
      <p:sp>
        <p:nvSpPr>
          <p:cNvPr id="5" name="Footer Placeholder 4"/>
          <p:cNvSpPr>
            <a:spLocks noGrp="1"/>
          </p:cNvSpPr>
          <p:nvPr>
            <p:ph type="ftr" sz="quarter" idx="11"/>
          </p:nvPr>
        </p:nvSpPr>
        <p:spPr>
          <a:xfrm>
            <a:off x="2182708" y="6272784"/>
            <a:ext cx="6327648" cy="365125"/>
          </a:xfrm>
        </p:spPr>
        <p:txBody>
          <a:bodyPr/>
          <a:lstStyle/>
          <a:p>
            <a:endParaRPr lang="es-E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3C3209B-1C05-4DD0-996D-D4FD64320FCD}" type="slidenum">
              <a:rPr lang="es-ES" smtClean="0"/>
              <a:t>‹#›</a:t>
            </a:fld>
            <a:endParaRPr lang="es-ES"/>
          </a:p>
        </p:txBody>
      </p:sp>
    </p:spTree>
    <p:extLst>
      <p:ext uri="{BB962C8B-B14F-4D97-AF65-F5344CB8AC3E}">
        <p14:creationId xmlns:p14="http://schemas.microsoft.com/office/powerpoint/2010/main" val="4018311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21BB7A-8960-45B7-827A-16F7414EE19C}" type="datetimeFigureOut">
              <a:rPr lang="es-ES" smtClean="0"/>
              <a:t>15/05/2024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3C3209B-1C05-4DD0-996D-D4FD64320FCD}" type="slidenum">
              <a:rPr lang="es-ES" smtClean="0"/>
              <a:t>‹#›</a:t>
            </a:fld>
            <a:endParaRPr lang="es-ES"/>
          </a:p>
        </p:txBody>
      </p:sp>
    </p:spTree>
    <p:extLst>
      <p:ext uri="{BB962C8B-B14F-4D97-AF65-F5344CB8AC3E}">
        <p14:creationId xmlns:p14="http://schemas.microsoft.com/office/powerpoint/2010/main" val="3418195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21BB7A-8960-45B7-827A-16F7414EE19C}" type="datetimeFigureOut">
              <a:rPr lang="es-ES" smtClean="0"/>
              <a:t>15/05/2024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63C3209B-1C05-4DD0-996D-D4FD64320FCD}" type="slidenum">
              <a:rPr lang="es-ES" smtClean="0"/>
              <a:t>‹#›</a:t>
            </a:fld>
            <a:endParaRPr lang="es-ES"/>
          </a:p>
        </p:txBody>
      </p:sp>
    </p:spTree>
    <p:extLst>
      <p:ext uri="{BB962C8B-B14F-4D97-AF65-F5344CB8AC3E}">
        <p14:creationId xmlns:p14="http://schemas.microsoft.com/office/powerpoint/2010/main" val="132557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21BB7A-8960-45B7-827A-16F7414EE19C}" type="datetimeFigureOut">
              <a:rPr lang="es-ES" smtClean="0"/>
              <a:t>15/05/2024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63C3209B-1C05-4DD0-996D-D4FD64320FCD}" type="slidenum">
              <a:rPr lang="es-ES" smtClean="0"/>
              <a:t>‹#›</a:t>
            </a:fld>
            <a:endParaRPr lang="es-ES"/>
          </a:p>
        </p:txBody>
      </p:sp>
    </p:spTree>
    <p:extLst>
      <p:ext uri="{BB962C8B-B14F-4D97-AF65-F5344CB8AC3E}">
        <p14:creationId xmlns:p14="http://schemas.microsoft.com/office/powerpoint/2010/main" val="3481997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21BB7A-8960-45B7-827A-16F7414EE19C}" type="datetimeFigureOut">
              <a:rPr lang="es-ES" smtClean="0"/>
              <a:t>15/05/2024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63C3209B-1C05-4DD0-996D-D4FD64320FCD}" type="slidenum">
              <a:rPr lang="es-ES" smtClean="0"/>
              <a:t>‹#›</a:t>
            </a:fld>
            <a:endParaRPr lang="es-ES"/>
          </a:p>
        </p:txBody>
      </p:sp>
    </p:spTree>
    <p:extLst>
      <p:ext uri="{BB962C8B-B14F-4D97-AF65-F5344CB8AC3E}">
        <p14:creationId xmlns:p14="http://schemas.microsoft.com/office/powerpoint/2010/main" val="3386383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21BB7A-8960-45B7-827A-16F7414EE19C}" type="datetimeFigureOut">
              <a:rPr lang="es-ES" smtClean="0"/>
              <a:t>15/05/2024</a:t>
            </a:fld>
            <a:endParaRPr lang="es-ES"/>
          </a:p>
        </p:txBody>
      </p:sp>
      <p:sp>
        <p:nvSpPr>
          <p:cNvPr id="6" name="Footer Placeholder 5"/>
          <p:cNvSpPr>
            <a:spLocks noGrp="1"/>
          </p:cNvSpPr>
          <p:nvPr>
            <p:ph type="ftr" sz="quarter" idx="11"/>
          </p:nvPr>
        </p:nvSpPr>
        <p:spPr/>
        <p:txBody>
          <a:bodyPr/>
          <a:lstStyle/>
          <a:p>
            <a:endParaRPr lang="es-E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3C3209B-1C05-4DD0-996D-D4FD64320FCD}" type="slidenum">
              <a:rPr lang="es-ES" smtClean="0"/>
              <a:t>‹#›</a:t>
            </a:fld>
            <a:endParaRPr lang="es-ES"/>
          </a:p>
        </p:txBody>
      </p:sp>
    </p:spTree>
    <p:extLst>
      <p:ext uri="{BB962C8B-B14F-4D97-AF65-F5344CB8AC3E}">
        <p14:creationId xmlns:p14="http://schemas.microsoft.com/office/powerpoint/2010/main" val="945380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21BB7A-8960-45B7-827A-16F7414EE19C}" type="datetimeFigureOut">
              <a:rPr lang="es-ES" smtClean="0"/>
              <a:t>15/05/2024</a:t>
            </a:fld>
            <a:endParaRPr lang="es-E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3C3209B-1C05-4DD0-996D-D4FD64320FCD}" type="slidenum">
              <a:rPr lang="es-ES" smtClean="0"/>
              <a:t>‹#›</a:t>
            </a:fld>
            <a:endParaRPr lang="es-ES"/>
          </a:p>
        </p:txBody>
      </p:sp>
    </p:spTree>
    <p:extLst>
      <p:ext uri="{BB962C8B-B14F-4D97-AF65-F5344CB8AC3E}">
        <p14:creationId xmlns:p14="http://schemas.microsoft.com/office/powerpoint/2010/main" val="1797922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021BB7A-8960-45B7-827A-16F7414EE19C}" type="datetimeFigureOut">
              <a:rPr lang="es-ES" smtClean="0"/>
              <a:t>15/05/2024</a:t>
            </a:fld>
            <a:endParaRPr lang="es-E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s-E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3C3209B-1C05-4DD0-996D-D4FD64320FCD}" type="slidenum">
              <a:rPr lang="es-ES" smtClean="0"/>
              <a:t>‹#›</a:t>
            </a:fld>
            <a:endParaRPr lang="es-ES"/>
          </a:p>
        </p:txBody>
      </p:sp>
    </p:spTree>
    <p:extLst>
      <p:ext uri="{BB962C8B-B14F-4D97-AF65-F5344CB8AC3E}">
        <p14:creationId xmlns:p14="http://schemas.microsoft.com/office/powerpoint/2010/main" val="21869099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png"/><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9.png"/><Relationship Id="rId5" Type="http://schemas.microsoft.com/office/2007/relationships/hdphoto" Target="../media/hdphoto2.wdp"/><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0.png"/><Relationship Id="rId5" Type="http://schemas.microsoft.com/office/2007/relationships/hdphoto" Target="../media/hdphoto2.wdp"/><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2.png"/><Relationship Id="rId5" Type="http://schemas.microsoft.com/office/2007/relationships/hdphoto" Target="../media/hdphoto2.wdp"/><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3.png"/><Relationship Id="rId5" Type="http://schemas.microsoft.com/office/2007/relationships/hdphoto" Target="../media/hdphoto2.wdp"/><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5.png"/><Relationship Id="rId5" Type="http://schemas.microsoft.com/office/2007/relationships/hdphoto" Target="../media/hdphoto2.wdp"/><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8.jpeg"/><Relationship Id="rId5" Type="http://schemas.microsoft.com/office/2007/relationships/hdphoto" Target="../media/hdphoto2.wdp"/><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0.png"/><Relationship Id="rId5" Type="http://schemas.microsoft.com/office/2007/relationships/hdphoto" Target="../media/hdphoto2.wdp"/><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6.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6.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4.png"/><Relationship Id="rId5" Type="http://schemas.microsoft.com/office/2007/relationships/hdphoto" Target="../media/hdphoto2.wdp"/><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6.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6.png"/><Relationship Id="rId5" Type="http://schemas.microsoft.com/office/2007/relationships/hdphoto" Target="../media/hdphoto2.wdp"/><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9.png"/><Relationship Id="rId5" Type="http://schemas.microsoft.com/office/2007/relationships/hdphoto" Target="../media/hdphoto2.wdp"/><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0.png"/><Relationship Id="rId5" Type="http://schemas.microsoft.com/office/2007/relationships/hdphoto" Target="../media/hdphoto2.wdp"/><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6.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6.jpeg"/><Relationship Id="rId5" Type="http://schemas.microsoft.com/office/2007/relationships/hdphoto" Target="../media/hdphoto2.wdp"/><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8.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7.png"/><Relationship Id="rId5" Type="http://schemas.microsoft.com/office/2007/relationships/hdphoto" Target="../media/hdphoto2.wdp"/><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8" name="Picture 7" descr="A map of the world with different colors&#10;&#10;Description automatically generated">
            <a:extLst>
              <a:ext uri="{FF2B5EF4-FFF2-40B4-BE49-F238E27FC236}">
                <a16:creationId xmlns:a16="http://schemas.microsoft.com/office/drawing/2014/main" id="{C8E93579-8451-FD3D-CE40-F61386E10741}"/>
              </a:ext>
            </a:extLst>
          </p:cNvPr>
          <p:cNvPicPr>
            <a:picLocks noChangeAspect="1"/>
          </p:cNvPicPr>
          <p:nvPr/>
        </p:nvPicPr>
        <p:blipFill rotWithShape="1">
          <a:blip r:embed="rId2">
            <a:duotone>
              <a:prstClr val="black"/>
              <a:prstClr val="white"/>
            </a:duotone>
            <a:alphaModFix amt="80000"/>
          </a:blip>
          <a:srcRect l="21838" r="13080" b="1"/>
          <a:stretch/>
        </p:blipFill>
        <p:spPr>
          <a:xfrm>
            <a:off x="3132160" y="1021"/>
            <a:ext cx="9059839" cy="6855958"/>
          </a:xfrm>
          <a:prstGeom prst="rect">
            <a:avLst/>
          </a:prstGeom>
        </p:spPr>
      </p:pic>
      <p:sp>
        <p:nvSpPr>
          <p:cNvPr id="72" name="Rectangle 71">
            <a:extLst>
              <a:ext uri="{FF2B5EF4-FFF2-40B4-BE49-F238E27FC236}">
                <a16:creationId xmlns:a16="http://schemas.microsoft.com/office/drawing/2014/main" id="{F6A67491-8DC4-4A39-8A37-58B2F086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2" name="Title 1"/>
          <p:cNvSpPr>
            <a:spLocks noGrp="1"/>
          </p:cNvSpPr>
          <p:nvPr>
            <p:ph type="ctrTitle"/>
          </p:nvPr>
        </p:nvSpPr>
        <p:spPr>
          <a:xfrm>
            <a:off x="6556100" y="1360492"/>
            <a:ext cx="4972511" cy="3457088"/>
          </a:xfrm>
        </p:spPr>
        <p:txBody>
          <a:bodyPr anchor="ctr">
            <a:normAutofit/>
          </a:bodyPr>
          <a:lstStyle/>
          <a:p>
            <a:r>
              <a:rPr lang="es-ES_tradnl" sz="6000" dirty="0">
                <a:solidFill>
                  <a:srgbClr val="FFFF00"/>
                </a:solidFill>
              </a:rPr>
              <a:t>M</a:t>
            </a:r>
            <a:r>
              <a:rPr lang="es-ES_tradnl" sz="4000" dirty="0">
                <a:solidFill>
                  <a:srgbClr val="FFFF00"/>
                </a:solidFill>
              </a:rPr>
              <a:t>y</a:t>
            </a:r>
            <a:r>
              <a:rPr lang="es-ES_tradnl" sz="6000" dirty="0">
                <a:solidFill>
                  <a:srgbClr val="FFFF00"/>
                </a:solidFill>
              </a:rPr>
              <a:t>SQL </a:t>
            </a:r>
            <a:r>
              <a:rPr lang="es-ES_tradnl" sz="6000" dirty="0" err="1">
                <a:solidFill>
                  <a:srgbClr val="FFFF00"/>
                </a:solidFill>
              </a:rPr>
              <a:t>for</a:t>
            </a:r>
            <a:r>
              <a:rPr lang="es-ES_tradnl" sz="6000" dirty="0">
                <a:solidFill>
                  <a:srgbClr val="FFFF00"/>
                </a:solidFill>
              </a:rPr>
              <a:t> Data </a:t>
            </a:r>
            <a:r>
              <a:rPr lang="es-ES_tradnl" sz="6000" dirty="0" err="1">
                <a:solidFill>
                  <a:srgbClr val="FFFF00"/>
                </a:solidFill>
              </a:rPr>
              <a:t>Analysis</a:t>
            </a:r>
            <a:br>
              <a:rPr lang="es-ES_tradnl" sz="6000" dirty="0">
                <a:solidFill>
                  <a:srgbClr val="FFFFFF"/>
                </a:solidFill>
              </a:rPr>
            </a:br>
            <a:endParaRPr lang="es-ES" sz="6000" dirty="0">
              <a:solidFill>
                <a:srgbClr val="FFFFFF"/>
              </a:solidFill>
            </a:endParaRPr>
          </a:p>
        </p:txBody>
      </p:sp>
      <p:sp>
        <p:nvSpPr>
          <p:cNvPr id="3" name="Subtitle 2"/>
          <p:cNvSpPr>
            <a:spLocks noGrp="1"/>
          </p:cNvSpPr>
          <p:nvPr>
            <p:ph type="subTitle" idx="1"/>
          </p:nvPr>
        </p:nvSpPr>
        <p:spPr>
          <a:xfrm>
            <a:off x="6556100" y="5036650"/>
            <a:ext cx="4972512" cy="1061291"/>
          </a:xfrm>
        </p:spPr>
        <p:txBody>
          <a:bodyPr>
            <a:normAutofit/>
          </a:bodyPr>
          <a:lstStyle/>
          <a:p>
            <a:r>
              <a:rPr lang="en-US" dirty="0">
                <a:solidFill>
                  <a:srgbClr val="FFFFFF"/>
                </a:solidFill>
              </a:rPr>
              <a:t>Working  with Time Series</a:t>
            </a:r>
            <a:endParaRPr lang="es-ES" dirty="0">
              <a:solidFill>
                <a:srgbClr val="FFFFFF"/>
              </a:solidFill>
            </a:endParaRPr>
          </a:p>
        </p:txBody>
      </p:sp>
      <p:sp>
        <p:nvSpPr>
          <p:cNvPr id="73" name="Freeform: Shape 72">
            <a:extLst>
              <a:ext uri="{FF2B5EF4-FFF2-40B4-BE49-F238E27FC236}">
                <a16:creationId xmlns:a16="http://schemas.microsoft.com/office/drawing/2014/main" id="{9453FF84-60C1-4EA8-B49B-1B8C2D0C5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859484" cy="6857997"/>
          </a:xfrm>
          <a:custGeom>
            <a:avLst/>
            <a:gdLst>
              <a:gd name="connsiteX0" fmla="*/ 3198825 w 5859484"/>
              <a:gd name="connsiteY0" fmla="*/ 0 h 6857997"/>
              <a:gd name="connsiteX1" fmla="*/ 3962351 w 5859484"/>
              <a:gd name="connsiteY1" fmla="*/ 0 h 6857997"/>
              <a:gd name="connsiteX2" fmla="*/ 4129776 w 5859484"/>
              <a:gd name="connsiteY2" fmla="*/ 128761 h 6857997"/>
              <a:gd name="connsiteX3" fmla="*/ 5859484 w 5859484"/>
              <a:gd name="connsiteY3" fmla="*/ 3718209 h 6857997"/>
              <a:gd name="connsiteX4" fmla="*/ 4624700 w 5859484"/>
              <a:gd name="connsiteY4" fmla="*/ 6845880 h 6857997"/>
              <a:gd name="connsiteX5" fmla="*/ 4612896 w 5859484"/>
              <a:gd name="connsiteY5" fmla="*/ 6857997 h 6857997"/>
              <a:gd name="connsiteX6" fmla="*/ 4017658 w 5859484"/>
              <a:gd name="connsiteY6" fmla="*/ 6857997 h 6857997"/>
              <a:gd name="connsiteX7" fmla="*/ 4173230 w 5859484"/>
              <a:gd name="connsiteY7" fmla="*/ 6719623 h 6857997"/>
              <a:gd name="connsiteX8" fmla="*/ 5443583 w 5859484"/>
              <a:gd name="connsiteY8" fmla="*/ 3718209 h 6857997"/>
              <a:gd name="connsiteX9" fmla="*/ 3355352 w 5859484"/>
              <a:gd name="connsiteY9" fmla="*/ 88079 h 6857997"/>
              <a:gd name="connsiteX10" fmla="*/ 0 w 5859484"/>
              <a:gd name="connsiteY10" fmla="*/ 0 h 6857997"/>
              <a:gd name="connsiteX11" fmla="*/ 2941255 w 5859484"/>
              <a:gd name="connsiteY11" fmla="*/ 0 h 6857997"/>
              <a:gd name="connsiteX12" fmla="*/ 3117080 w 5859484"/>
              <a:gd name="connsiteY12" fmla="*/ 88129 h 6857997"/>
              <a:gd name="connsiteX13" fmla="*/ 5324754 w 5859484"/>
              <a:gd name="connsiteY13" fmla="*/ 3718209 h 6857997"/>
              <a:gd name="connsiteX14" fmla="*/ 4089206 w 5859484"/>
              <a:gd name="connsiteY14" fmla="*/ 6637392 h 6857997"/>
              <a:gd name="connsiteX15" fmla="*/ 3841183 w 5859484"/>
              <a:gd name="connsiteY15" fmla="*/ 6857997 h 6857997"/>
              <a:gd name="connsiteX16" fmla="*/ 0 w 5859484"/>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59484" h="6857997">
                <a:moveTo>
                  <a:pt x="3198825" y="0"/>
                </a:moveTo>
                <a:lnTo>
                  <a:pt x="3962351" y="0"/>
                </a:lnTo>
                <a:lnTo>
                  <a:pt x="4129776" y="128761"/>
                </a:lnTo>
                <a:cubicBezTo>
                  <a:pt x="5186152" y="981944"/>
                  <a:pt x="5859484" y="2273123"/>
                  <a:pt x="5859484" y="3718209"/>
                </a:cubicBezTo>
                <a:cubicBezTo>
                  <a:pt x="5859484" y="4922447"/>
                  <a:pt x="5391893" y="6019805"/>
                  <a:pt x="4624700" y="6845880"/>
                </a:cubicBezTo>
                <a:lnTo>
                  <a:pt x="4612896" y="6857997"/>
                </a:lnTo>
                <a:lnTo>
                  <a:pt x="4017658" y="6857997"/>
                </a:lnTo>
                <a:lnTo>
                  <a:pt x="4173230" y="6719623"/>
                </a:lnTo>
                <a:cubicBezTo>
                  <a:pt x="4958119" y="5951494"/>
                  <a:pt x="5443583" y="4890334"/>
                  <a:pt x="5443583" y="3718209"/>
                </a:cubicBezTo>
                <a:cubicBezTo>
                  <a:pt x="5443583" y="2179795"/>
                  <a:pt x="4607295" y="832535"/>
                  <a:pt x="3355352" y="88079"/>
                </a:cubicBezTo>
                <a:close/>
                <a:moveTo>
                  <a:pt x="0" y="0"/>
                </a:moveTo>
                <a:lnTo>
                  <a:pt x="2941255" y="0"/>
                </a:lnTo>
                <a:lnTo>
                  <a:pt x="3117080" y="88129"/>
                </a:lnTo>
                <a:cubicBezTo>
                  <a:pt x="4432070" y="787221"/>
                  <a:pt x="5324754" y="2150692"/>
                  <a:pt x="5324754" y="3718209"/>
                </a:cubicBezTo>
                <a:cubicBezTo>
                  <a:pt x="5324754" y="4858221"/>
                  <a:pt x="4852591" y="5890308"/>
                  <a:pt x="4089206" y="6637392"/>
                </a:cubicBezTo>
                <a:lnTo>
                  <a:pt x="3841183" y="6857997"/>
                </a:lnTo>
                <a:lnTo>
                  <a:pt x="0" y="685799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6" name="Picture 5" descr="A person pointing at a graph&#10;&#10;Description automatically generated">
            <a:extLst>
              <a:ext uri="{FF2B5EF4-FFF2-40B4-BE49-F238E27FC236}">
                <a16:creationId xmlns:a16="http://schemas.microsoft.com/office/drawing/2014/main" id="{91737543-BB91-96AF-B331-4656DC919E99}"/>
              </a:ext>
            </a:extLst>
          </p:cNvPr>
          <p:cNvPicPr>
            <a:picLocks noChangeAspect="1"/>
          </p:cNvPicPr>
          <p:nvPr/>
        </p:nvPicPr>
        <p:blipFill rotWithShape="1">
          <a:blip r:embed="rId5"/>
          <a:srcRect r="-1" b="7634"/>
          <a:stretch/>
        </p:blipFill>
        <p:spPr>
          <a:xfrm>
            <a:off x="1" y="2"/>
            <a:ext cx="6095695"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Tree>
    <p:extLst>
      <p:ext uri="{BB962C8B-B14F-4D97-AF65-F5344CB8AC3E}">
        <p14:creationId xmlns:p14="http://schemas.microsoft.com/office/powerpoint/2010/main" val="361759764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7" name="Oval 26">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8" name="Oval 27">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0" name="Rectangle 29">
            <a:extLst>
              <a:ext uri="{FF2B5EF4-FFF2-40B4-BE49-F238E27FC236}">
                <a16:creationId xmlns:a16="http://schemas.microsoft.com/office/drawing/2014/main" id="{4DA90C30-B990-4CCA-B584-40F864DA3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5274"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B78E713-6160-2BE7-DFC6-B8B51C64C1C8}"/>
              </a:ext>
            </a:extLst>
          </p:cNvPr>
          <p:cNvSpPr txBox="1"/>
          <p:nvPr/>
        </p:nvSpPr>
        <p:spPr>
          <a:xfrm>
            <a:off x="79512" y="188843"/>
            <a:ext cx="10525539" cy="6589643"/>
          </a:xfrm>
          <a:prstGeom prst="rect">
            <a:avLst/>
          </a:prstGeom>
        </p:spPr>
        <p:txBody>
          <a:bodyPr vert="horz" lIns="91440" tIns="45720" rIns="91440" bIns="45720" rtlCol="0">
            <a:noAutofit/>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b="0" i="0" u="none" strike="noStrike" baseline="0" dirty="0"/>
              <a:t>MySQL provides DATE and TIME data types for representing date and time values separately, and DATETIME and TIMESTAMP types for combined date-and-time values. These values have the following characteristics:</a:t>
            </a:r>
          </a:p>
          <a:p>
            <a:pPr indent="-182880" defTabSz="914400">
              <a:lnSpc>
                <a:spcPct val="90000"/>
              </a:lnSpc>
              <a:spcAft>
                <a:spcPts val="600"/>
              </a:spcAft>
              <a:buClr>
                <a:schemeClr val="accent1">
                  <a:lumMod val="75000"/>
                </a:schemeClr>
              </a:buClr>
              <a:buSzPct val="85000"/>
              <a:buFont typeface="Wingdings" pitchFamily="2" charset="2"/>
              <a:buChar char="§"/>
            </a:pPr>
            <a:endParaRPr lang="en-US" b="0" i="0" u="none" strike="noStrike" baseline="0" dirty="0"/>
          </a:p>
          <a:p>
            <a:pPr indent="-182880" defTabSz="914400">
              <a:lnSpc>
                <a:spcPct val="90000"/>
              </a:lnSpc>
              <a:spcAft>
                <a:spcPts val="600"/>
              </a:spcAft>
              <a:buClr>
                <a:schemeClr val="accent1">
                  <a:lumMod val="75000"/>
                </a:schemeClr>
              </a:buClr>
              <a:buSzPct val="85000"/>
              <a:buFont typeface="Wingdings" pitchFamily="2" charset="2"/>
              <a:buChar char="§"/>
            </a:pPr>
            <a:r>
              <a:rPr lang="en-US" b="0" i="0" u="none" strike="noStrike" baseline="0" dirty="0"/>
              <a:t>DATE values have </a:t>
            </a:r>
            <a:r>
              <a:rPr lang="en-US" b="0" i="1" u="none" strike="noStrike" baseline="0" dirty="0"/>
              <a:t>YYYY-MM-DD </a:t>
            </a:r>
            <a:r>
              <a:rPr lang="en-US" b="0" i="0" u="none" strike="noStrike" baseline="0" dirty="0"/>
              <a:t>format,</a:t>
            </a:r>
          </a:p>
          <a:p>
            <a:pPr indent="-182880" defTabSz="914400">
              <a:lnSpc>
                <a:spcPct val="90000"/>
              </a:lnSpc>
              <a:spcAft>
                <a:spcPts val="600"/>
              </a:spcAft>
              <a:buClr>
                <a:schemeClr val="accent1">
                  <a:lumMod val="75000"/>
                </a:schemeClr>
              </a:buClr>
              <a:buSzPct val="85000"/>
              <a:buFont typeface="Wingdings" pitchFamily="2" charset="2"/>
              <a:buChar char="§"/>
            </a:pPr>
            <a:r>
              <a:rPr lang="en-US" b="0" i="0" u="none" strike="noStrike" baseline="0" dirty="0"/>
              <a:t>where </a:t>
            </a:r>
            <a:r>
              <a:rPr lang="en-US" b="0" i="1" u="none" strike="noStrike" baseline="0" dirty="0"/>
              <a:t>YY</a:t>
            </a:r>
            <a:r>
              <a:rPr lang="en-US" b="0" i="0" u="none" strike="noStrike" baseline="0" dirty="0"/>
              <a:t>, </a:t>
            </a:r>
            <a:r>
              <a:rPr lang="en-US" b="0" i="1" u="none" strike="noStrike" baseline="0" dirty="0"/>
              <a:t>MM</a:t>
            </a:r>
            <a:r>
              <a:rPr lang="en-US" b="0" i="0" u="none" strike="noStrike" baseline="0" dirty="0"/>
              <a:t>, and </a:t>
            </a:r>
            <a:r>
              <a:rPr lang="en-US" b="0" i="1" u="none" strike="noStrike" baseline="0" dirty="0"/>
              <a:t>DD</a:t>
            </a:r>
          </a:p>
          <a:p>
            <a:pPr indent="-182880" defTabSz="914400">
              <a:lnSpc>
                <a:spcPct val="90000"/>
              </a:lnSpc>
              <a:spcAft>
                <a:spcPts val="600"/>
              </a:spcAft>
              <a:buClr>
                <a:schemeClr val="accent1">
                  <a:lumMod val="75000"/>
                </a:schemeClr>
              </a:buClr>
              <a:buSzPct val="85000"/>
              <a:buFont typeface="Wingdings" pitchFamily="2" charset="2"/>
              <a:buChar char="§"/>
            </a:pPr>
            <a:r>
              <a:rPr lang="en-US" b="0" i="0" u="none" strike="noStrike" baseline="0" dirty="0"/>
              <a:t>represent the year, month, and day parts of the date. The supported range</a:t>
            </a:r>
          </a:p>
          <a:p>
            <a:pPr indent="-182880" defTabSz="914400">
              <a:lnSpc>
                <a:spcPct val="90000"/>
              </a:lnSpc>
              <a:spcAft>
                <a:spcPts val="600"/>
              </a:spcAft>
              <a:buClr>
                <a:schemeClr val="accent1">
                  <a:lumMod val="75000"/>
                </a:schemeClr>
              </a:buClr>
              <a:buSzPct val="85000"/>
              <a:buFont typeface="Wingdings" pitchFamily="2" charset="2"/>
              <a:buChar char="§"/>
            </a:pPr>
            <a:r>
              <a:rPr lang="en-US" b="0" i="0" u="none" strike="noStrike" baseline="0" dirty="0"/>
              <a:t>for DATE values is 1000-01-01 to 9999-12-31.</a:t>
            </a:r>
          </a:p>
          <a:p>
            <a:pPr indent="-182880" defTabSz="914400">
              <a:lnSpc>
                <a:spcPct val="90000"/>
              </a:lnSpc>
              <a:spcAft>
                <a:spcPts val="600"/>
              </a:spcAft>
              <a:buClr>
                <a:schemeClr val="accent1">
                  <a:lumMod val="75000"/>
                </a:schemeClr>
              </a:buClr>
              <a:buSzPct val="85000"/>
              <a:buFont typeface="Wingdings" pitchFamily="2" charset="2"/>
              <a:buChar char="§"/>
            </a:pPr>
            <a:endParaRPr lang="en-US" b="0" i="0" u="none" strike="noStrike" baseline="0" dirty="0"/>
          </a:p>
          <a:p>
            <a:pPr indent="-182880" defTabSz="914400">
              <a:lnSpc>
                <a:spcPct val="90000"/>
              </a:lnSpc>
              <a:spcAft>
                <a:spcPts val="600"/>
              </a:spcAft>
              <a:buClr>
                <a:schemeClr val="accent1">
                  <a:lumMod val="75000"/>
                </a:schemeClr>
              </a:buClr>
              <a:buSzPct val="85000"/>
              <a:buFont typeface="Wingdings" pitchFamily="2" charset="2"/>
              <a:buChar char="§"/>
            </a:pPr>
            <a:r>
              <a:rPr lang="en-US" b="0" i="0" u="none" strike="noStrike" baseline="0" dirty="0"/>
              <a:t>TIME values have </a:t>
            </a:r>
            <a:r>
              <a:rPr lang="en-US" b="0" i="1" u="none" strike="noStrike" baseline="0" dirty="0"/>
              <a:t>hh:mm:ss </a:t>
            </a:r>
            <a:r>
              <a:rPr lang="en-US" b="0" i="0" u="none" strike="noStrike" baseline="0" dirty="0"/>
              <a:t>format, where</a:t>
            </a:r>
          </a:p>
          <a:p>
            <a:pPr indent="-182880" defTabSz="914400">
              <a:lnSpc>
                <a:spcPct val="90000"/>
              </a:lnSpc>
              <a:spcAft>
                <a:spcPts val="600"/>
              </a:spcAft>
              <a:buClr>
                <a:schemeClr val="accent1">
                  <a:lumMod val="75000"/>
                </a:schemeClr>
              </a:buClr>
              <a:buSzPct val="85000"/>
              <a:buFont typeface="Wingdings" pitchFamily="2" charset="2"/>
              <a:buChar char="§"/>
            </a:pPr>
            <a:r>
              <a:rPr lang="en-US" b="0" i="1" u="none" strike="noStrike" baseline="0" dirty="0"/>
              <a:t>hh</a:t>
            </a:r>
            <a:r>
              <a:rPr lang="en-US" b="0" i="0" u="none" strike="noStrike" baseline="0" dirty="0"/>
              <a:t>, </a:t>
            </a:r>
            <a:r>
              <a:rPr lang="en-US" b="0" i="1" u="none" strike="noStrike" baseline="0" dirty="0"/>
              <a:t>mm</a:t>
            </a:r>
            <a:r>
              <a:rPr lang="en-US" b="0" i="0" u="none" strike="noStrike" baseline="0" dirty="0"/>
              <a:t>, and </a:t>
            </a:r>
            <a:r>
              <a:rPr lang="en-US" b="0" i="1" u="none" strike="noStrike" baseline="0" dirty="0"/>
              <a:t>ss </a:t>
            </a:r>
          </a:p>
          <a:p>
            <a:pPr indent="-182880" defTabSz="914400">
              <a:lnSpc>
                <a:spcPct val="90000"/>
              </a:lnSpc>
              <a:spcAft>
                <a:spcPts val="600"/>
              </a:spcAft>
              <a:buClr>
                <a:schemeClr val="accent1">
                  <a:lumMod val="75000"/>
                </a:schemeClr>
              </a:buClr>
              <a:buSzPct val="85000"/>
              <a:buFont typeface="Wingdings" pitchFamily="2" charset="2"/>
              <a:buChar char="§"/>
            </a:pPr>
            <a:r>
              <a:rPr lang="en-US" b="0" i="0" u="none" strike="noStrike" baseline="0" dirty="0"/>
              <a:t>are the hours, minutes, and seconds parts of the time. </a:t>
            </a:r>
          </a:p>
          <a:p>
            <a:pPr indent="-182880" defTabSz="914400">
              <a:lnSpc>
                <a:spcPct val="90000"/>
              </a:lnSpc>
              <a:spcAft>
                <a:spcPts val="600"/>
              </a:spcAft>
              <a:buClr>
                <a:schemeClr val="accent1">
                  <a:lumMod val="75000"/>
                </a:schemeClr>
              </a:buClr>
              <a:buSzPct val="85000"/>
              <a:buFont typeface="Wingdings" pitchFamily="2" charset="2"/>
              <a:buChar char="§"/>
            </a:pPr>
            <a:r>
              <a:rPr lang="en-US" b="0" i="0" u="none" strike="noStrike" baseline="0" dirty="0"/>
              <a:t>TIME values can often be thought of as time-of-day values,</a:t>
            </a:r>
          </a:p>
          <a:p>
            <a:pPr indent="-182880" defTabSz="914400">
              <a:lnSpc>
                <a:spcPct val="90000"/>
              </a:lnSpc>
              <a:spcAft>
                <a:spcPts val="600"/>
              </a:spcAft>
              <a:buClr>
                <a:schemeClr val="accent1">
                  <a:lumMod val="75000"/>
                </a:schemeClr>
              </a:buClr>
              <a:buSzPct val="85000"/>
              <a:buFont typeface="Wingdings" pitchFamily="2" charset="2"/>
              <a:buChar char="§"/>
            </a:pPr>
            <a:r>
              <a:rPr lang="en-US" b="0" i="0" u="none" strike="noStrike" baseline="0" dirty="0"/>
              <a:t> but MySQL actually treats them as elapsed time. </a:t>
            </a:r>
          </a:p>
          <a:p>
            <a:pPr indent="-182880" defTabSz="914400">
              <a:lnSpc>
                <a:spcPct val="90000"/>
              </a:lnSpc>
              <a:spcAft>
                <a:spcPts val="600"/>
              </a:spcAft>
              <a:buClr>
                <a:schemeClr val="accent1">
                  <a:lumMod val="75000"/>
                </a:schemeClr>
              </a:buClr>
              <a:buSzPct val="85000"/>
              <a:buFont typeface="Wingdings" pitchFamily="2" charset="2"/>
              <a:buChar char="§"/>
            </a:pPr>
            <a:r>
              <a:rPr lang="en-US" b="0" i="0" u="none" strike="noStrike" baseline="0" dirty="0"/>
              <a:t>Thus, they may be greater than 23:59:59 or even</a:t>
            </a:r>
            <a:r>
              <a:rPr lang="en-US" dirty="0"/>
              <a:t> </a:t>
            </a:r>
            <a:r>
              <a:rPr lang="en-US" b="0" i="0" u="none" strike="noStrike" baseline="0" dirty="0"/>
              <a:t>negative. </a:t>
            </a:r>
          </a:p>
          <a:p>
            <a:pPr indent="-182880" defTabSz="914400">
              <a:lnSpc>
                <a:spcPct val="90000"/>
              </a:lnSpc>
              <a:spcAft>
                <a:spcPts val="600"/>
              </a:spcAft>
              <a:buClr>
                <a:schemeClr val="accent1">
                  <a:lumMod val="75000"/>
                </a:schemeClr>
              </a:buClr>
              <a:buSzPct val="85000"/>
              <a:buFont typeface="Wingdings" pitchFamily="2" charset="2"/>
              <a:buChar char="§"/>
            </a:pPr>
            <a:r>
              <a:rPr lang="en-US" b="0" i="0" u="none" strike="noStrike" baseline="0" dirty="0"/>
              <a:t>(The actual range of a TIME column is -838:59:59 to 838:59:59.)</a:t>
            </a:r>
          </a:p>
          <a:p>
            <a:pPr indent="-182880" defTabSz="914400">
              <a:lnSpc>
                <a:spcPct val="90000"/>
              </a:lnSpc>
              <a:spcAft>
                <a:spcPts val="600"/>
              </a:spcAft>
              <a:buClr>
                <a:schemeClr val="accent1">
                  <a:lumMod val="75000"/>
                </a:schemeClr>
              </a:buClr>
              <a:buSzPct val="85000"/>
              <a:buFont typeface="Wingdings" pitchFamily="2" charset="2"/>
              <a:buChar char="§"/>
            </a:pPr>
            <a:endParaRPr lang="en-US" b="0" i="0" u="none" strike="noStrike" baseline="0" dirty="0"/>
          </a:p>
          <a:p>
            <a:pPr indent="-182880" defTabSz="914400">
              <a:lnSpc>
                <a:spcPct val="90000"/>
              </a:lnSpc>
              <a:spcAft>
                <a:spcPts val="600"/>
              </a:spcAft>
              <a:buClr>
                <a:schemeClr val="accent1">
                  <a:lumMod val="75000"/>
                </a:schemeClr>
              </a:buClr>
              <a:buSzPct val="85000"/>
              <a:buFont typeface="Wingdings" pitchFamily="2" charset="2"/>
              <a:buChar char="§"/>
            </a:pPr>
            <a:r>
              <a:rPr lang="en-US" b="0" i="0" u="none" strike="noStrike" baseline="0" dirty="0"/>
              <a:t>DATETIME and TIMESTAMP are combined date-and-time values in</a:t>
            </a:r>
          </a:p>
          <a:p>
            <a:pPr indent="-182880" defTabSz="914400">
              <a:lnSpc>
                <a:spcPct val="90000"/>
              </a:lnSpc>
              <a:spcAft>
                <a:spcPts val="600"/>
              </a:spcAft>
              <a:buClr>
                <a:schemeClr val="accent1">
                  <a:lumMod val="75000"/>
                </a:schemeClr>
              </a:buClr>
              <a:buSzPct val="85000"/>
              <a:buFont typeface="Wingdings" pitchFamily="2" charset="2"/>
              <a:buChar char="§"/>
            </a:pPr>
            <a:r>
              <a:rPr lang="en-US" b="0" i="1" u="none" strike="noStrike" baseline="0" dirty="0"/>
              <a:t>YYYY-MM-DD</a:t>
            </a:r>
          </a:p>
          <a:p>
            <a:pPr indent="-182880" defTabSz="914400">
              <a:lnSpc>
                <a:spcPct val="90000"/>
              </a:lnSpc>
              <a:spcAft>
                <a:spcPts val="600"/>
              </a:spcAft>
              <a:buClr>
                <a:schemeClr val="accent1">
                  <a:lumMod val="75000"/>
                </a:schemeClr>
              </a:buClr>
              <a:buSzPct val="85000"/>
              <a:buFont typeface="Wingdings" pitchFamily="2" charset="2"/>
              <a:buChar char="§"/>
            </a:pPr>
            <a:r>
              <a:rPr lang="en-US" b="0" i="1" u="none" strike="noStrike" baseline="0" dirty="0"/>
              <a:t>hh:mm:ss </a:t>
            </a:r>
            <a:r>
              <a:rPr lang="en-US" b="0" i="0" u="none" strike="noStrike" baseline="0" dirty="0"/>
              <a:t>format.</a:t>
            </a:r>
            <a:endParaRPr lang="en-US" dirty="0"/>
          </a:p>
        </p:txBody>
      </p:sp>
      <p:pic>
        <p:nvPicPr>
          <p:cNvPr id="6" name="Picture 5">
            <a:extLst>
              <a:ext uri="{FF2B5EF4-FFF2-40B4-BE49-F238E27FC236}">
                <a16:creationId xmlns:a16="http://schemas.microsoft.com/office/drawing/2014/main" id="{49CC800B-877C-AF29-0D13-B19BD746A4A0}"/>
              </a:ext>
            </a:extLst>
          </p:cNvPr>
          <p:cNvPicPr>
            <a:picLocks noChangeAspect="1"/>
          </p:cNvPicPr>
          <p:nvPr/>
        </p:nvPicPr>
        <p:blipFill>
          <a:blip r:embed="rId6"/>
          <a:stretch>
            <a:fillRect/>
          </a:stretch>
        </p:blipFill>
        <p:spPr>
          <a:xfrm>
            <a:off x="8203460" y="2189984"/>
            <a:ext cx="3369177" cy="2180663"/>
          </a:xfrm>
          <a:prstGeom prst="rect">
            <a:avLst/>
          </a:prstGeom>
        </p:spPr>
      </p:pic>
      <p:grpSp>
        <p:nvGrpSpPr>
          <p:cNvPr id="32" name="Group 31">
            <a:extLst>
              <a:ext uri="{FF2B5EF4-FFF2-40B4-BE49-F238E27FC236}">
                <a16:creationId xmlns:a16="http://schemas.microsoft.com/office/drawing/2014/main" id="{D060B936-2771-48DC-842C-14EE9318E3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3" name="Oval 32">
              <a:extLst>
                <a:ext uri="{FF2B5EF4-FFF2-40B4-BE49-F238E27FC236}">
                  <a16:creationId xmlns:a16="http://schemas.microsoft.com/office/drawing/2014/main" id="{DB4EC8B4-4BB2-45C2-A68A-28E36AC10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4" name="Oval 33">
              <a:extLst>
                <a:ext uri="{FF2B5EF4-FFF2-40B4-BE49-F238E27FC236}">
                  <a16:creationId xmlns:a16="http://schemas.microsoft.com/office/drawing/2014/main" id="{1431D296-F8F1-41C3-A211-E83E243C5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938495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7" name="Oval 26">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8" name="Oval 27">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0" name="Rectangle 29">
            <a:extLst>
              <a:ext uri="{FF2B5EF4-FFF2-40B4-BE49-F238E27FC236}">
                <a16:creationId xmlns:a16="http://schemas.microsoft.com/office/drawing/2014/main" id="{D2F9B8D9-2A0F-48A2-AD9F-81D8C49703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672" y="0"/>
            <a:ext cx="7540328"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E9CE85C-1C86-CC5F-91C5-486B109572CD}"/>
              </a:ext>
            </a:extLst>
          </p:cNvPr>
          <p:cNvPicPr>
            <a:picLocks noChangeAspect="1"/>
          </p:cNvPicPr>
          <p:nvPr/>
        </p:nvPicPr>
        <p:blipFill>
          <a:blip r:embed="rId6"/>
          <a:stretch>
            <a:fillRect/>
          </a:stretch>
        </p:blipFill>
        <p:spPr>
          <a:xfrm>
            <a:off x="633999" y="2652490"/>
            <a:ext cx="3722101" cy="1563281"/>
          </a:xfrm>
          <a:prstGeom prst="rect">
            <a:avLst/>
          </a:prstGeom>
        </p:spPr>
      </p:pic>
      <p:sp>
        <p:nvSpPr>
          <p:cNvPr id="4" name="TextBox 3">
            <a:extLst>
              <a:ext uri="{FF2B5EF4-FFF2-40B4-BE49-F238E27FC236}">
                <a16:creationId xmlns:a16="http://schemas.microsoft.com/office/drawing/2014/main" id="{39EF8B4A-37BB-5786-E56B-72D575CA7EF0}"/>
              </a:ext>
            </a:extLst>
          </p:cNvPr>
          <p:cNvSpPr txBox="1"/>
          <p:nvPr/>
        </p:nvSpPr>
        <p:spPr>
          <a:xfrm>
            <a:off x="4651672" y="171119"/>
            <a:ext cx="7048713" cy="6001081"/>
          </a:xfrm>
          <a:prstGeom prst="rect">
            <a:avLst/>
          </a:prstGeom>
        </p:spPr>
        <p:txBody>
          <a:bodyPr vert="horz" lIns="91440" tIns="45720" rIns="91440" bIns="45720" rtlCol="0">
            <a:noAutofit/>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sz="2000" b="0" i="0" u="none" strike="noStrike" baseline="0" dirty="0"/>
              <a:t>The DATETIME and TIMESTAMP data types are similar in many respects, but watch out for these differences:</a:t>
            </a:r>
          </a:p>
          <a:p>
            <a:pPr indent="-182880" defTabSz="914400">
              <a:lnSpc>
                <a:spcPct val="90000"/>
              </a:lnSpc>
              <a:spcAft>
                <a:spcPts val="600"/>
              </a:spcAft>
              <a:buClr>
                <a:schemeClr val="accent1">
                  <a:lumMod val="75000"/>
                </a:schemeClr>
              </a:buClr>
              <a:buSzPct val="85000"/>
              <a:buFont typeface="Wingdings" pitchFamily="2" charset="2"/>
              <a:buChar char="§"/>
            </a:pPr>
            <a:endParaRPr lang="en-US" sz="2000" b="0" i="0" u="none" strike="noStrike" baseline="0" dirty="0"/>
          </a:p>
          <a:p>
            <a:pPr indent="-182880" defTabSz="914400">
              <a:lnSpc>
                <a:spcPct val="90000"/>
              </a:lnSpc>
              <a:spcAft>
                <a:spcPts val="600"/>
              </a:spcAft>
              <a:buClr>
                <a:schemeClr val="accent1">
                  <a:lumMod val="75000"/>
                </a:schemeClr>
              </a:buClr>
              <a:buSzPct val="85000"/>
              <a:buFont typeface="Wingdings" pitchFamily="2" charset="2"/>
              <a:buChar char="§"/>
            </a:pPr>
            <a:r>
              <a:rPr lang="en-US" sz="2000" b="0" i="0" u="none" strike="noStrike" baseline="0" dirty="0"/>
              <a:t>— DATETIME </a:t>
            </a:r>
          </a:p>
          <a:p>
            <a:pPr defTabSz="914400">
              <a:lnSpc>
                <a:spcPct val="90000"/>
              </a:lnSpc>
              <a:spcAft>
                <a:spcPts val="600"/>
              </a:spcAft>
              <a:buClr>
                <a:schemeClr val="accent1">
                  <a:lumMod val="75000"/>
                </a:schemeClr>
              </a:buClr>
              <a:buSzPct val="85000"/>
            </a:pPr>
            <a:r>
              <a:rPr lang="en-US" sz="2000" b="0" i="0" u="none" strike="noStrike" baseline="0" dirty="0"/>
              <a:t>has a supported range of </a:t>
            </a:r>
          </a:p>
          <a:p>
            <a:pPr defTabSz="914400">
              <a:lnSpc>
                <a:spcPct val="90000"/>
              </a:lnSpc>
              <a:spcAft>
                <a:spcPts val="600"/>
              </a:spcAft>
              <a:buClr>
                <a:schemeClr val="accent1">
                  <a:lumMod val="75000"/>
                </a:schemeClr>
              </a:buClr>
              <a:buSzPct val="85000"/>
            </a:pPr>
            <a:r>
              <a:rPr lang="en-US" sz="2000" b="0" i="0" u="none" strike="noStrike" baseline="0" dirty="0"/>
              <a:t>1000-01-01 00:00:00 to 9999-12-31 23:59:59, </a:t>
            </a:r>
          </a:p>
          <a:p>
            <a:pPr defTabSz="914400">
              <a:lnSpc>
                <a:spcPct val="90000"/>
              </a:lnSpc>
              <a:spcAft>
                <a:spcPts val="600"/>
              </a:spcAft>
              <a:buClr>
                <a:schemeClr val="accent1">
                  <a:lumMod val="75000"/>
                </a:schemeClr>
              </a:buClr>
              <a:buSzPct val="85000"/>
            </a:pPr>
            <a:r>
              <a:rPr lang="en-US" sz="2000" b="0" i="0" u="none" strike="noStrike" baseline="0" dirty="0"/>
              <a:t>whereas TIMESTAMP values  are valid only from the year </a:t>
            </a:r>
          </a:p>
          <a:p>
            <a:pPr defTabSz="914400">
              <a:lnSpc>
                <a:spcPct val="90000"/>
              </a:lnSpc>
              <a:spcAft>
                <a:spcPts val="600"/>
              </a:spcAft>
              <a:buClr>
                <a:schemeClr val="accent1">
                  <a:lumMod val="75000"/>
                </a:schemeClr>
              </a:buClr>
              <a:buSzPct val="85000"/>
            </a:pPr>
            <a:r>
              <a:rPr lang="en-US" sz="2000" b="0" i="0" u="none" strike="noStrike" baseline="0" dirty="0"/>
              <a:t>1970 partially through 2038.</a:t>
            </a:r>
          </a:p>
          <a:p>
            <a:pPr indent="-182880" defTabSz="914400">
              <a:lnSpc>
                <a:spcPct val="90000"/>
              </a:lnSpc>
              <a:spcAft>
                <a:spcPts val="600"/>
              </a:spcAft>
              <a:buClr>
                <a:schemeClr val="accent1">
                  <a:lumMod val="75000"/>
                </a:schemeClr>
              </a:buClr>
              <a:buSzPct val="85000"/>
              <a:buFont typeface="Wingdings" pitchFamily="2" charset="2"/>
              <a:buChar char="§"/>
            </a:pPr>
            <a:endParaRPr lang="en-US" sz="2000" b="0" i="0" u="none" strike="noStrike" baseline="0" dirty="0"/>
          </a:p>
          <a:p>
            <a:pPr indent="-182880" defTabSz="914400">
              <a:lnSpc>
                <a:spcPct val="90000"/>
              </a:lnSpc>
              <a:spcAft>
                <a:spcPts val="600"/>
              </a:spcAft>
              <a:buClr>
                <a:schemeClr val="accent1">
                  <a:lumMod val="75000"/>
                </a:schemeClr>
              </a:buClr>
              <a:buSzPct val="85000"/>
              <a:buFont typeface="Wingdings" pitchFamily="2" charset="2"/>
              <a:buChar char="§"/>
            </a:pPr>
            <a:r>
              <a:rPr lang="en-US" sz="2000" b="0" i="0" u="none" strike="noStrike" baseline="0" dirty="0"/>
              <a:t>— TIMESTAMP and DATETIME have special auto-initialization and</a:t>
            </a:r>
            <a:r>
              <a:rPr lang="en-US" sz="2000" dirty="0"/>
              <a:t> </a:t>
            </a:r>
            <a:r>
              <a:rPr lang="en-US" sz="2000" b="0" i="0" u="none" strike="noStrike" baseline="0" dirty="0"/>
              <a:t>auto-update properties , but for DATETIME, they are not available before MySQL 5.6.5.</a:t>
            </a:r>
          </a:p>
          <a:p>
            <a:pPr indent="-182880" defTabSz="914400">
              <a:lnSpc>
                <a:spcPct val="90000"/>
              </a:lnSpc>
              <a:spcAft>
                <a:spcPts val="600"/>
              </a:spcAft>
              <a:buClr>
                <a:schemeClr val="accent1">
                  <a:lumMod val="75000"/>
                </a:schemeClr>
              </a:buClr>
              <a:buSzPct val="85000"/>
              <a:buFont typeface="Wingdings" pitchFamily="2" charset="2"/>
              <a:buChar char="§"/>
            </a:pPr>
            <a:endParaRPr lang="en-US" sz="2000" b="0" i="0" u="none" strike="noStrike" baseline="0" dirty="0"/>
          </a:p>
          <a:p>
            <a:pPr indent="-182880" defTabSz="914400">
              <a:lnSpc>
                <a:spcPct val="90000"/>
              </a:lnSpc>
              <a:spcAft>
                <a:spcPts val="600"/>
              </a:spcAft>
              <a:buClr>
                <a:schemeClr val="accent1">
                  <a:lumMod val="75000"/>
                </a:schemeClr>
              </a:buClr>
              <a:buSzPct val="85000"/>
              <a:buFont typeface="Wingdings" pitchFamily="2" charset="2"/>
              <a:buChar char="§"/>
            </a:pPr>
            <a:r>
              <a:rPr lang="en-US" sz="2000" b="0" i="0" u="none" strike="noStrike" baseline="0" dirty="0"/>
              <a:t>— When a client inserts a TIMESTAMP value, the server converts it from the time zone associated with the client session to UTC and stores the UTC value. When the client retrieves a TIMESTAMP value, the server performs</a:t>
            </a:r>
          </a:p>
          <a:p>
            <a:pPr defTabSz="914400">
              <a:lnSpc>
                <a:spcPct val="90000"/>
              </a:lnSpc>
              <a:spcAft>
                <a:spcPts val="600"/>
              </a:spcAft>
              <a:buClr>
                <a:schemeClr val="accent1">
                  <a:lumMod val="75000"/>
                </a:schemeClr>
              </a:buClr>
              <a:buSzPct val="85000"/>
            </a:pPr>
            <a:r>
              <a:rPr lang="en-US" sz="2000" b="0" i="0" u="none" strike="noStrike" baseline="0" dirty="0"/>
              <a:t>the reverse operation to convert the UTC value back to</a:t>
            </a:r>
          </a:p>
          <a:p>
            <a:pPr defTabSz="914400">
              <a:lnSpc>
                <a:spcPct val="90000"/>
              </a:lnSpc>
              <a:spcAft>
                <a:spcPts val="600"/>
              </a:spcAft>
              <a:buClr>
                <a:schemeClr val="accent1">
                  <a:lumMod val="75000"/>
                </a:schemeClr>
              </a:buClr>
              <a:buSzPct val="85000"/>
            </a:pPr>
            <a:r>
              <a:rPr lang="en-US" sz="2000" dirty="0"/>
              <a:t>t</a:t>
            </a:r>
            <a:r>
              <a:rPr lang="en-US" sz="2000" b="0" i="0" u="none" strike="noStrike" baseline="0" dirty="0"/>
              <a:t>he client session time zone.</a:t>
            </a:r>
            <a:endParaRPr lang="en-US" sz="2000" dirty="0"/>
          </a:p>
        </p:txBody>
      </p:sp>
      <p:grpSp>
        <p:nvGrpSpPr>
          <p:cNvPr id="32" name="Group 31">
            <a:extLst>
              <a:ext uri="{FF2B5EF4-FFF2-40B4-BE49-F238E27FC236}">
                <a16:creationId xmlns:a16="http://schemas.microsoft.com/office/drawing/2014/main" id="{0F7E20FF-7DA6-46B7-AB0E-E6CBFDD072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3" name="Oval 32">
              <a:extLst>
                <a:ext uri="{FF2B5EF4-FFF2-40B4-BE49-F238E27FC236}">
                  <a16:creationId xmlns:a16="http://schemas.microsoft.com/office/drawing/2014/main" id="{6BE624B6-B9F4-4C3F-9F6E-2182D90EC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4" name="Oval 33">
              <a:extLst>
                <a:ext uri="{FF2B5EF4-FFF2-40B4-BE49-F238E27FC236}">
                  <a16:creationId xmlns:a16="http://schemas.microsoft.com/office/drawing/2014/main" id="{8710C23B-B5E1-45A6-80F6-55643AC62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519430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4" name="Oval 13">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6" name="Rectangle 15">
            <a:extLst>
              <a:ext uri="{FF2B5EF4-FFF2-40B4-BE49-F238E27FC236}">
                <a16:creationId xmlns:a16="http://schemas.microsoft.com/office/drawing/2014/main" id="{89C8D586-1ECD-4981-BED2-97336112C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9B762FD-A59F-2064-2AB3-5E56C1161B35}"/>
              </a:ext>
            </a:extLst>
          </p:cNvPr>
          <p:cNvPicPr>
            <a:picLocks noChangeAspect="1"/>
          </p:cNvPicPr>
          <p:nvPr/>
        </p:nvPicPr>
        <p:blipFill rotWithShape="1">
          <a:blip r:embed="rId5"/>
          <a:srcRect l="31330" r="19576" b="1"/>
          <a:stretch/>
        </p:blipFill>
        <p:spPr>
          <a:xfrm>
            <a:off x="-1704446" y="-1"/>
            <a:ext cx="4075042" cy="6857999"/>
          </a:xfrm>
          <a:prstGeom prst="rect">
            <a:avLst/>
          </a:prstGeom>
        </p:spPr>
      </p:pic>
      <p:sp>
        <p:nvSpPr>
          <p:cNvPr id="5" name="TextBox 4">
            <a:extLst>
              <a:ext uri="{FF2B5EF4-FFF2-40B4-BE49-F238E27FC236}">
                <a16:creationId xmlns:a16="http://schemas.microsoft.com/office/drawing/2014/main" id="{98B457EC-C4E8-C7FF-4A8D-BE08E86C5927}"/>
              </a:ext>
            </a:extLst>
          </p:cNvPr>
          <p:cNvSpPr txBox="1"/>
          <p:nvPr/>
        </p:nvSpPr>
        <p:spPr>
          <a:xfrm>
            <a:off x="2370597" y="-1"/>
            <a:ext cx="10152708" cy="6657689"/>
          </a:xfrm>
          <a:prstGeom prst="rect">
            <a:avLst/>
          </a:prstGeom>
        </p:spPr>
        <p:txBody>
          <a:bodyPr vert="horz" lIns="91440" tIns="45720" rIns="91440" bIns="45720" rtlCol="0">
            <a:normAutofit fontScale="25000" lnSpcReduction="20000"/>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sz="9600" b="1" i="0" u="none" strike="noStrike" baseline="0" dirty="0">
                <a:solidFill>
                  <a:schemeClr val="accent2"/>
                </a:solidFill>
              </a:rPr>
              <a:t>2 Using Fractional Seconds Support</a:t>
            </a:r>
          </a:p>
          <a:p>
            <a:pPr indent="-182880" defTabSz="914400">
              <a:lnSpc>
                <a:spcPct val="90000"/>
              </a:lnSpc>
              <a:spcAft>
                <a:spcPts val="600"/>
              </a:spcAft>
              <a:buClr>
                <a:schemeClr val="accent1">
                  <a:lumMod val="75000"/>
                </a:schemeClr>
              </a:buClr>
              <a:buSzPct val="85000"/>
              <a:buFont typeface="Wingdings" pitchFamily="2" charset="2"/>
              <a:buChar char="§"/>
            </a:pPr>
            <a:endParaRPr lang="en-US" sz="9600" b="1" i="0" u="none" strike="noStrike" baseline="0" dirty="0">
              <a:solidFill>
                <a:srgbClr val="FF0000"/>
              </a:solidFill>
            </a:endParaRPr>
          </a:p>
          <a:p>
            <a:pPr indent="-182880" defTabSz="914400">
              <a:lnSpc>
                <a:spcPct val="90000"/>
              </a:lnSpc>
              <a:spcAft>
                <a:spcPts val="600"/>
              </a:spcAft>
              <a:buClr>
                <a:schemeClr val="accent1">
                  <a:lumMod val="75000"/>
                </a:schemeClr>
              </a:buClr>
              <a:buSzPct val="85000"/>
              <a:buFont typeface="Wingdings" pitchFamily="2" charset="2"/>
              <a:buChar char="§"/>
            </a:pPr>
            <a:r>
              <a:rPr lang="en-US" sz="9600" b="1" i="0" u="none" strike="noStrike" baseline="0" dirty="0"/>
              <a:t>Problem</a:t>
            </a:r>
          </a:p>
          <a:p>
            <a:pPr indent="-182880" defTabSz="914400">
              <a:lnSpc>
                <a:spcPct val="90000"/>
              </a:lnSpc>
              <a:spcAft>
                <a:spcPts val="600"/>
              </a:spcAft>
              <a:buClr>
                <a:schemeClr val="accent1">
                  <a:lumMod val="75000"/>
                </a:schemeClr>
              </a:buClr>
              <a:buSzPct val="85000"/>
              <a:buFont typeface="Wingdings" pitchFamily="2" charset="2"/>
              <a:buChar char="§"/>
            </a:pPr>
            <a:r>
              <a:rPr lang="en-US" sz="9600" b="0" i="0" u="none" strike="noStrike" baseline="0" dirty="0"/>
              <a:t>Your application requires subsecond resolution of time values.</a:t>
            </a:r>
          </a:p>
          <a:p>
            <a:pPr indent="-182880" defTabSz="914400">
              <a:lnSpc>
                <a:spcPct val="90000"/>
              </a:lnSpc>
              <a:spcAft>
                <a:spcPts val="600"/>
              </a:spcAft>
              <a:buClr>
                <a:schemeClr val="accent1">
                  <a:lumMod val="75000"/>
                </a:schemeClr>
              </a:buClr>
              <a:buSzPct val="85000"/>
              <a:buFont typeface="Wingdings" pitchFamily="2" charset="2"/>
              <a:buChar char="§"/>
            </a:pPr>
            <a:r>
              <a:rPr lang="en-US" sz="9600" b="1" i="0" u="none" strike="noStrike" baseline="0" dirty="0"/>
              <a:t>Solution</a:t>
            </a:r>
          </a:p>
          <a:p>
            <a:pPr indent="-182880" defTabSz="914400">
              <a:lnSpc>
                <a:spcPct val="90000"/>
              </a:lnSpc>
              <a:spcAft>
                <a:spcPts val="600"/>
              </a:spcAft>
              <a:buClr>
                <a:schemeClr val="accent1">
                  <a:lumMod val="75000"/>
                </a:schemeClr>
              </a:buClr>
              <a:buSzPct val="85000"/>
              <a:buFont typeface="Wingdings" pitchFamily="2" charset="2"/>
              <a:buChar char="§"/>
            </a:pPr>
            <a:r>
              <a:rPr lang="en-US" sz="9600" b="0" i="0" u="none" strike="noStrike" baseline="0" dirty="0"/>
              <a:t>Specify fractional seconds.</a:t>
            </a:r>
          </a:p>
          <a:p>
            <a:pPr defTabSz="914400">
              <a:lnSpc>
                <a:spcPct val="90000"/>
              </a:lnSpc>
              <a:spcAft>
                <a:spcPts val="600"/>
              </a:spcAft>
              <a:buClr>
                <a:schemeClr val="accent1">
                  <a:lumMod val="75000"/>
                </a:schemeClr>
              </a:buClr>
              <a:buSzPct val="85000"/>
            </a:pPr>
            <a:endParaRPr lang="en-US" sz="9600" b="0" i="0" u="none" strike="noStrike" baseline="0" dirty="0"/>
          </a:p>
          <a:p>
            <a:pPr defTabSz="914400">
              <a:lnSpc>
                <a:spcPct val="90000"/>
              </a:lnSpc>
              <a:spcAft>
                <a:spcPts val="600"/>
              </a:spcAft>
              <a:buClr>
                <a:schemeClr val="accent1">
                  <a:lumMod val="75000"/>
                </a:schemeClr>
              </a:buClr>
              <a:buSzPct val="85000"/>
            </a:pPr>
            <a:r>
              <a:rPr lang="en-US" sz="9600" b="0" i="0" u="none" strike="noStrike" baseline="0" dirty="0"/>
              <a:t>MySQL supports fractional seconds for temporal types that include a time part: </a:t>
            </a:r>
          </a:p>
          <a:p>
            <a:pPr defTabSz="914400">
              <a:lnSpc>
                <a:spcPct val="90000"/>
              </a:lnSpc>
              <a:spcAft>
                <a:spcPts val="600"/>
              </a:spcAft>
              <a:buClr>
                <a:schemeClr val="accent1">
                  <a:lumMod val="75000"/>
                </a:schemeClr>
              </a:buClr>
              <a:buSzPct val="85000"/>
            </a:pPr>
            <a:r>
              <a:rPr lang="en-US" sz="9600" b="0" i="0" u="none" strike="noStrike" baseline="0" dirty="0"/>
              <a:t>DATETIME, TIME, and TIMESTAMP. </a:t>
            </a:r>
          </a:p>
          <a:p>
            <a:pPr defTabSz="914400">
              <a:lnSpc>
                <a:spcPct val="90000"/>
              </a:lnSpc>
              <a:spcAft>
                <a:spcPts val="600"/>
              </a:spcAft>
              <a:buClr>
                <a:schemeClr val="accent1">
                  <a:lumMod val="75000"/>
                </a:schemeClr>
              </a:buClr>
              <a:buSzPct val="85000"/>
            </a:pPr>
            <a:r>
              <a:rPr lang="en-US" sz="9600" b="0" i="0" u="none" strike="noStrike" baseline="0" dirty="0"/>
              <a:t>For applications that require subsecond resolution of time values, this enables you to specify fractional seconds with precision down to the microsecond level.</a:t>
            </a:r>
          </a:p>
          <a:p>
            <a:pPr defTabSz="914400">
              <a:lnSpc>
                <a:spcPct val="90000"/>
              </a:lnSpc>
              <a:spcAft>
                <a:spcPts val="600"/>
              </a:spcAft>
              <a:buClr>
                <a:schemeClr val="accent1">
                  <a:lumMod val="75000"/>
                </a:schemeClr>
              </a:buClr>
              <a:buSzPct val="85000"/>
            </a:pPr>
            <a:r>
              <a:rPr lang="en-US" sz="9600" b="0" i="0" u="none" strike="noStrike" baseline="0" dirty="0"/>
              <a:t>The default is to have no fractional seconds part, so to include it for</a:t>
            </a:r>
          </a:p>
          <a:p>
            <a:pPr defTabSz="914400">
              <a:lnSpc>
                <a:spcPct val="90000"/>
              </a:lnSpc>
              <a:spcAft>
                <a:spcPts val="600"/>
              </a:spcAft>
              <a:buClr>
                <a:schemeClr val="accent1">
                  <a:lumMod val="75000"/>
                </a:schemeClr>
              </a:buClr>
              <a:buSzPct val="85000"/>
            </a:pPr>
            <a:r>
              <a:rPr lang="en-US" sz="9600" b="0" i="0" u="none" strike="noStrike" baseline="0" dirty="0"/>
              <a:t>temporal types that support this capability, specify it explicitly in the</a:t>
            </a:r>
          </a:p>
          <a:p>
            <a:pPr defTabSz="914400">
              <a:lnSpc>
                <a:spcPct val="90000"/>
              </a:lnSpc>
              <a:spcAft>
                <a:spcPts val="600"/>
              </a:spcAft>
              <a:buClr>
                <a:schemeClr val="accent1">
                  <a:lumMod val="75000"/>
                </a:schemeClr>
              </a:buClr>
              <a:buSzPct val="85000"/>
            </a:pPr>
            <a:r>
              <a:rPr lang="en-US" sz="9600" b="0" i="0" u="none" strike="noStrike" baseline="0" dirty="0"/>
              <a:t>column declaration: include (</a:t>
            </a:r>
            <a:r>
              <a:rPr lang="en-US" sz="9600" b="0" i="1" u="none" strike="noStrike" baseline="0" dirty="0"/>
              <a:t>fsp</a:t>
            </a:r>
            <a:r>
              <a:rPr lang="en-US" sz="9600" b="0" i="0" u="none" strike="noStrike" baseline="0" dirty="0"/>
              <a:t>) after the data type name in a column</a:t>
            </a:r>
          </a:p>
          <a:p>
            <a:pPr defTabSz="914400">
              <a:lnSpc>
                <a:spcPct val="90000"/>
              </a:lnSpc>
              <a:spcAft>
                <a:spcPts val="600"/>
              </a:spcAft>
              <a:buClr>
                <a:schemeClr val="accent1">
                  <a:lumMod val="75000"/>
                </a:schemeClr>
              </a:buClr>
              <a:buSzPct val="85000"/>
            </a:pPr>
            <a:r>
              <a:rPr lang="en-US" sz="9600" b="0" i="0" u="none" strike="noStrike" baseline="0" dirty="0"/>
              <a:t>definition. </a:t>
            </a:r>
            <a:r>
              <a:rPr lang="en-US" sz="9600" b="0" i="1" u="none" strike="noStrike" baseline="0" dirty="0"/>
              <a:t>fsp </a:t>
            </a:r>
            <a:r>
              <a:rPr lang="en-US" sz="9600" b="0" i="0" u="none" strike="noStrike" baseline="0" dirty="0"/>
              <a:t>can be from 0 to 6 to indicate the number of fractional</a:t>
            </a:r>
          </a:p>
          <a:p>
            <a:pPr defTabSz="914400">
              <a:lnSpc>
                <a:spcPct val="90000"/>
              </a:lnSpc>
              <a:spcAft>
                <a:spcPts val="600"/>
              </a:spcAft>
              <a:buClr>
                <a:schemeClr val="accent1">
                  <a:lumMod val="75000"/>
                </a:schemeClr>
              </a:buClr>
              <a:buSzPct val="85000"/>
            </a:pPr>
            <a:r>
              <a:rPr lang="en-US" sz="9600" b="0" i="0" u="none" strike="noStrike" baseline="0" dirty="0"/>
              <a:t>digits. </a:t>
            </a:r>
          </a:p>
          <a:p>
            <a:pPr defTabSz="914400">
              <a:lnSpc>
                <a:spcPct val="90000"/>
              </a:lnSpc>
              <a:spcAft>
                <a:spcPts val="600"/>
              </a:spcAft>
              <a:buClr>
                <a:schemeClr val="accent1">
                  <a:lumMod val="75000"/>
                </a:schemeClr>
              </a:buClr>
              <a:buSzPct val="85000"/>
            </a:pPr>
            <a:r>
              <a:rPr lang="en-US" sz="9600" b="0" i="0" u="none" strike="noStrike" baseline="0" dirty="0"/>
              <a:t>0 means “none” (resolution to seconds); 6 means resolution to microseconds.</a:t>
            </a:r>
            <a:endParaRPr lang="en-US" sz="600" dirty="0"/>
          </a:p>
        </p:txBody>
      </p:sp>
      <p:grpSp>
        <p:nvGrpSpPr>
          <p:cNvPr id="18" name="Group 17">
            <a:extLst>
              <a:ext uri="{FF2B5EF4-FFF2-40B4-BE49-F238E27FC236}">
                <a16:creationId xmlns:a16="http://schemas.microsoft.com/office/drawing/2014/main" id="{AF001A23-2767-4A31-BD30-56112DE952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9" name="Oval 18">
              <a:extLst>
                <a:ext uri="{FF2B5EF4-FFF2-40B4-BE49-F238E27FC236}">
                  <a16:creationId xmlns:a16="http://schemas.microsoft.com/office/drawing/2014/main" id="{C6BD30CE-7C6B-4C5B-8206-2A912062D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 name="Oval 19">
              <a:extLst>
                <a:ext uri="{FF2B5EF4-FFF2-40B4-BE49-F238E27FC236}">
                  <a16:creationId xmlns:a16="http://schemas.microsoft.com/office/drawing/2014/main" id="{7FA45EC6-AD58-4CAF-846D-46D82B614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192987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7" name="Oval 16">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8" name="Oval 17">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20" name="Rectangle 19">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4" name="Rectangle 23">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710ADFC-C29D-A159-B543-BC8454290281}"/>
              </a:ext>
            </a:extLst>
          </p:cNvPr>
          <p:cNvPicPr>
            <a:picLocks noChangeAspect="1"/>
          </p:cNvPicPr>
          <p:nvPr/>
        </p:nvPicPr>
        <p:blipFill>
          <a:blip r:embed="rId6"/>
          <a:stretch>
            <a:fillRect/>
          </a:stretch>
        </p:blipFill>
        <p:spPr>
          <a:xfrm>
            <a:off x="3161733" y="702513"/>
            <a:ext cx="5422344" cy="1446426"/>
          </a:xfrm>
          <a:prstGeom prst="rect">
            <a:avLst/>
          </a:prstGeom>
        </p:spPr>
      </p:pic>
      <p:sp>
        <p:nvSpPr>
          <p:cNvPr id="7" name="Content Placeholder 6">
            <a:extLst>
              <a:ext uri="{FF2B5EF4-FFF2-40B4-BE49-F238E27FC236}">
                <a16:creationId xmlns:a16="http://schemas.microsoft.com/office/drawing/2014/main" id="{8654C074-7632-1784-13BD-1DB94B7328ED}"/>
              </a:ext>
            </a:extLst>
          </p:cNvPr>
          <p:cNvSpPr>
            <a:spLocks/>
          </p:cNvSpPr>
          <p:nvPr/>
        </p:nvSpPr>
        <p:spPr>
          <a:xfrm>
            <a:off x="1470801" y="2148940"/>
            <a:ext cx="9250396" cy="2285177"/>
          </a:xfrm>
          <a:prstGeom prst="rect">
            <a:avLst/>
          </a:prstGeom>
        </p:spPr>
        <p:txBody>
          <a:bodyPr>
            <a:noAutofit/>
          </a:bodyPr>
          <a:lstStyle/>
          <a:p>
            <a:pPr defTabSz="416052">
              <a:spcAft>
                <a:spcPts val="600"/>
              </a:spcAft>
            </a:pPr>
            <a:r>
              <a:rPr lang="en-US" sz="1638" i="1" kern="1200" dirty="0">
                <a:solidFill>
                  <a:srgbClr val="000000"/>
                </a:solidFill>
                <a:latin typeface="TimesNewRomanPS-ItalicMT"/>
                <a:ea typeface="+mn-ea"/>
                <a:cs typeface="+mn-cs"/>
              </a:rPr>
              <a:t>                                 Table 1 . Formula 1 Rolex Turkish Grand Prix 2021–Race results</a:t>
            </a:r>
            <a:endParaRPr lang="en-US" sz="1638" kern="1200" dirty="0">
              <a:solidFill>
                <a:srgbClr val="000000"/>
              </a:solidFill>
              <a:latin typeface="TimesNewRomanPSMT"/>
              <a:ea typeface="+mn-ea"/>
              <a:cs typeface="+mn-cs"/>
            </a:endParaRPr>
          </a:p>
          <a:p>
            <a:pPr defTabSz="416052">
              <a:spcAft>
                <a:spcPts val="600"/>
              </a:spcAft>
            </a:pPr>
            <a:r>
              <a:rPr lang="en-US" sz="1638" b="1" kern="1200" dirty="0">
                <a:solidFill>
                  <a:srgbClr val="000000"/>
                </a:solidFill>
                <a:latin typeface="TimesNewRomanPSMT"/>
                <a:ea typeface="+mn-ea"/>
                <a:cs typeface="+mn-cs"/>
              </a:rPr>
              <a:t>A precision timing is crucial for specific events such as races. One of the most popular and time-sensitive events worldwide are the Formula 1 races as seen in </a:t>
            </a:r>
            <a:r>
              <a:rPr lang="en-US" sz="1638" b="1" kern="1200" dirty="0">
                <a:solidFill>
                  <a:srgbClr val="8F0012"/>
                </a:solidFill>
                <a:latin typeface="TimesNewRomanPSMT"/>
                <a:ea typeface="+mn-ea"/>
                <a:cs typeface="+mn-cs"/>
              </a:rPr>
              <a:t>Table</a:t>
            </a:r>
            <a:r>
              <a:rPr lang="en-US" sz="1638" b="1" kern="1200" dirty="0">
                <a:solidFill>
                  <a:srgbClr val="000000"/>
                </a:solidFill>
                <a:latin typeface="TimesNewRomanPSMT"/>
                <a:ea typeface="+mn-ea"/>
                <a:cs typeface="+mn-cs"/>
              </a:rPr>
              <a:t>. Time tracking for the fastest motorsport requires detailed timekeeping and technology. In short, the necessary time to be tracked is within ten thousandths of a second which is accomplished by using multiple transponders.</a:t>
            </a:r>
          </a:p>
          <a:p>
            <a:pPr defTabSz="416052">
              <a:spcAft>
                <a:spcPts val="600"/>
              </a:spcAft>
            </a:pPr>
            <a:r>
              <a:rPr lang="en-US" sz="1638" b="1" kern="1200" dirty="0">
                <a:solidFill>
                  <a:srgbClr val="000000"/>
                </a:solidFill>
                <a:latin typeface="TimesNewRomanPSMT"/>
                <a:ea typeface="+mn-ea"/>
                <a:cs typeface="+mn-cs"/>
              </a:rPr>
              <a:t>Temporal functions that return current time or date-and-time values also support fractional seconds. The default without an argument is no fractional part. Otherwise, the argument specifies the desired resolution.</a:t>
            </a:r>
          </a:p>
          <a:p>
            <a:pPr defTabSz="416052">
              <a:spcAft>
                <a:spcPts val="600"/>
              </a:spcAft>
            </a:pPr>
            <a:r>
              <a:rPr lang="en-US" sz="1638" b="1" kern="1200" dirty="0">
                <a:solidFill>
                  <a:srgbClr val="000000"/>
                </a:solidFill>
                <a:latin typeface="TimesNewRomanPSMT"/>
                <a:ea typeface="+mn-ea"/>
                <a:cs typeface="+mn-cs"/>
              </a:rPr>
              <a:t>Permitted values are 0 to 6, the same as when declaring temporal columns:</a:t>
            </a:r>
            <a:endParaRPr lang="en-US" sz="1800" b="1" dirty="0"/>
          </a:p>
        </p:txBody>
      </p:sp>
      <p:sp>
        <p:nvSpPr>
          <p:cNvPr id="11" name="TextBox 10">
            <a:extLst>
              <a:ext uri="{FF2B5EF4-FFF2-40B4-BE49-F238E27FC236}">
                <a16:creationId xmlns:a16="http://schemas.microsoft.com/office/drawing/2014/main" id="{56CE3047-4BDA-0B91-DEAE-77B0000D219B}"/>
              </a:ext>
            </a:extLst>
          </p:cNvPr>
          <p:cNvSpPr txBox="1"/>
          <p:nvPr/>
        </p:nvSpPr>
        <p:spPr>
          <a:xfrm>
            <a:off x="3161733" y="4717548"/>
            <a:ext cx="7250866" cy="1660391"/>
          </a:xfrm>
          <a:prstGeom prst="rect">
            <a:avLst/>
          </a:prstGeom>
          <a:noFill/>
        </p:spPr>
        <p:txBody>
          <a:bodyPr wrap="square">
            <a:spAutoFit/>
          </a:bodyPr>
          <a:lstStyle/>
          <a:p>
            <a:pPr defTabSz="416052">
              <a:spcAft>
                <a:spcPts val="600"/>
              </a:spcAft>
            </a:pPr>
            <a:r>
              <a:rPr lang="pt-BR" sz="1638" kern="1200" dirty="0">
                <a:solidFill>
                  <a:schemeClr val="tx1"/>
                </a:solidFill>
                <a:latin typeface="CourierNewPSMT"/>
                <a:ea typeface="+mn-ea"/>
                <a:cs typeface="+mn-cs"/>
              </a:rPr>
              <a:t>mysql&gt; </a:t>
            </a:r>
            <a:r>
              <a:rPr lang="pt-BR" sz="1638" b="1" kern="1200" dirty="0">
                <a:solidFill>
                  <a:srgbClr val="0070C0"/>
                </a:solidFill>
                <a:latin typeface="CourierNewPS-BoldMT"/>
                <a:ea typeface="+mn-ea"/>
                <a:cs typeface="+mn-cs"/>
              </a:rPr>
              <a:t>SELECT CURTIME(), CURTIME(2),CURTIME(6);</a:t>
            </a:r>
          </a:p>
          <a:p>
            <a:pPr defTabSz="416052">
              <a:spcAft>
                <a:spcPts val="600"/>
              </a:spcAft>
            </a:pPr>
            <a:r>
              <a:rPr lang="en-US" sz="1638" kern="1200" dirty="0">
                <a:solidFill>
                  <a:schemeClr val="tx1"/>
                </a:solidFill>
                <a:latin typeface="CourierNewPSMT"/>
                <a:ea typeface="+mn-ea"/>
                <a:cs typeface="+mn-cs"/>
              </a:rPr>
              <a:t>+-----------+-------------+-----------------+</a:t>
            </a:r>
          </a:p>
          <a:p>
            <a:pPr defTabSz="416052">
              <a:spcAft>
                <a:spcPts val="600"/>
              </a:spcAft>
            </a:pPr>
            <a:r>
              <a:rPr lang="pt-BR" sz="1638" kern="1200" dirty="0">
                <a:solidFill>
                  <a:schemeClr val="tx1"/>
                </a:solidFill>
                <a:latin typeface="CourierNewPSMT"/>
                <a:ea typeface="+mn-ea"/>
                <a:cs typeface="+mn-cs"/>
              </a:rPr>
              <a:t>| CURTIME() | CURTIME(2)  | CURTIME(6)      |</a:t>
            </a:r>
          </a:p>
          <a:p>
            <a:pPr defTabSz="416052">
              <a:spcAft>
                <a:spcPts val="600"/>
              </a:spcAft>
            </a:pPr>
            <a:r>
              <a:rPr lang="en-US" sz="1638" kern="1200" dirty="0">
                <a:solidFill>
                  <a:schemeClr val="tx1"/>
                </a:solidFill>
                <a:latin typeface="CourierNewPSMT"/>
                <a:ea typeface="+mn-ea"/>
                <a:cs typeface="+mn-cs"/>
              </a:rPr>
              <a:t>+-----------+-------------+-----------------+</a:t>
            </a:r>
          </a:p>
          <a:p>
            <a:pPr defTabSz="416052">
              <a:spcAft>
                <a:spcPts val="600"/>
              </a:spcAft>
            </a:pPr>
            <a:r>
              <a:rPr lang="en-US" sz="1638" kern="1200" dirty="0">
                <a:solidFill>
                  <a:schemeClr val="tx1"/>
                </a:solidFill>
                <a:latin typeface="CourierNewPSMT"/>
                <a:ea typeface="+mn-ea"/>
                <a:cs typeface="+mn-cs"/>
              </a:rPr>
              <a:t>| 18:07:03  | 18:07:03.24 | 18:07:03.244950 |</a:t>
            </a:r>
            <a:endParaRPr lang="en-US" dirty="0"/>
          </a:p>
        </p:txBody>
      </p:sp>
    </p:spTree>
    <p:extLst>
      <p:ext uri="{BB962C8B-B14F-4D97-AF65-F5344CB8AC3E}">
        <p14:creationId xmlns:p14="http://schemas.microsoft.com/office/powerpoint/2010/main" val="1775191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3" name="Oval 12">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useBgFill="1">
        <p:nvSpPr>
          <p:cNvPr id="15" name="Rectangle 14">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extBox 3">
            <a:extLst>
              <a:ext uri="{FF2B5EF4-FFF2-40B4-BE49-F238E27FC236}">
                <a16:creationId xmlns:a16="http://schemas.microsoft.com/office/drawing/2014/main" id="{77AFD80E-F23D-69D9-1A57-7A7B5A0E17D2}"/>
              </a:ext>
            </a:extLst>
          </p:cNvPr>
          <p:cNvSpPr txBox="1"/>
          <p:nvPr/>
        </p:nvSpPr>
        <p:spPr>
          <a:xfrm>
            <a:off x="149094" y="111119"/>
            <a:ext cx="11400175" cy="3142753"/>
          </a:xfrm>
          <a:prstGeom prst="rect">
            <a:avLst/>
          </a:prstGeom>
        </p:spPr>
        <p:txBody>
          <a:bodyPr vert="horz" lIns="91440" tIns="45720" rIns="91440" bIns="45720" rtlCol="0">
            <a:noAutofit/>
          </a:bodyPr>
          <a:lstStyle/>
          <a:p>
            <a:pPr defTabSz="914400">
              <a:lnSpc>
                <a:spcPct val="90000"/>
              </a:lnSpc>
              <a:spcAft>
                <a:spcPts val="600"/>
              </a:spcAft>
              <a:buClr>
                <a:schemeClr val="accent1">
                  <a:lumMod val="75000"/>
                </a:schemeClr>
              </a:buClr>
              <a:buSzPct val="85000"/>
            </a:pPr>
            <a:r>
              <a:rPr lang="en-US" sz="2000" b="1" dirty="0">
                <a:solidFill>
                  <a:schemeClr val="accent2"/>
                </a:solidFill>
              </a:rPr>
              <a:t>3. Changing MySQL’s Date Format</a:t>
            </a:r>
          </a:p>
          <a:p>
            <a:pPr indent="-182880" defTabSz="914400">
              <a:lnSpc>
                <a:spcPct val="90000"/>
              </a:lnSpc>
              <a:spcAft>
                <a:spcPts val="600"/>
              </a:spcAft>
              <a:buClr>
                <a:schemeClr val="accent1">
                  <a:lumMod val="75000"/>
                </a:schemeClr>
              </a:buClr>
              <a:buSzPct val="85000"/>
              <a:buFont typeface="Wingdings" pitchFamily="2" charset="2"/>
              <a:buChar char="§"/>
            </a:pPr>
            <a:r>
              <a:rPr lang="en-US" sz="2000" b="1" i="0" u="none" strike="noStrike" baseline="0" dirty="0"/>
              <a:t>Problem</a:t>
            </a:r>
          </a:p>
          <a:p>
            <a:pPr defTabSz="914400">
              <a:lnSpc>
                <a:spcPct val="90000"/>
              </a:lnSpc>
              <a:spcAft>
                <a:spcPts val="600"/>
              </a:spcAft>
              <a:buClr>
                <a:schemeClr val="accent1">
                  <a:lumMod val="75000"/>
                </a:schemeClr>
              </a:buClr>
              <a:buSzPct val="85000"/>
            </a:pPr>
            <a:r>
              <a:rPr lang="en-US" sz="2000" b="0" i="0" u="none" strike="noStrike" baseline="0" dirty="0"/>
              <a:t>You want to change the ISO format that MySQL uses for representing date values.</a:t>
            </a:r>
          </a:p>
          <a:p>
            <a:pPr indent="-182880" defTabSz="914400">
              <a:lnSpc>
                <a:spcPct val="90000"/>
              </a:lnSpc>
              <a:spcAft>
                <a:spcPts val="600"/>
              </a:spcAft>
              <a:buClr>
                <a:schemeClr val="accent1">
                  <a:lumMod val="75000"/>
                </a:schemeClr>
              </a:buClr>
              <a:buSzPct val="85000"/>
              <a:buFont typeface="Wingdings" pitchFamily="2" charset="2"/>
              <a:buChar char="§"/>
            </a:pPr>
            <a:r>
              <a:rPr lang="en-US" sz="2000" b="1" i="0" u="none" strike="noStrike" baseline="0" dirty="0"/>
              <a:t>Solution</a:t>
            </a:r>
          </a:p>
          <a:p>
            <a:pPr defTabSz="914400">
              <a:lnSpc>
                <a:spcPct val="90000"/>
              </a:lnSpc>
              <a:spcAft>
                <a:spcPts val="600"/>
              </a:spcAft>
              <a:buClr>
                <a:schemeClr val="accent1">
                  <a:lumMod val="75000"/>
                </a:schemeClr>
              </a:buClr>
              <a:buSzPct val="85000"/>
            </a:pPr>
            <a:r>
              <a:rPr lang="en-US" sz="2000" b="0" i="0" u="none" strike="noStrike" baseline="0" dirty="0"/>
              <a:t>You can’t. However, you can rewrite non-ISO input values into ISO Format when storing dates, and you can rewrite ISO values to other formats for </a:t>
            </a:r>
          </a:p>
          <a:p>
            <a:pPr defTabSz="914400">
              <a:lnSpc>
                <a:spcPct val="90000"/>
              </a:lnSpc>
              <a:spcAft>
                <a:spcPts val="600"/>
              </a:spcAft>
              <a:buClr>
                <a:schemeClr val="accent1">
                  <a:lumMod val="75000"/>
                </a:schemeClr>
              </a:buClr>
              <a:buSzPct val="85000"/>
            </a:pPr>
            <a:r>
              <a:rPr lang="en-US" sz="2000" b="0" i="0" u="none" strike="noStrike" baseline="0" dirty="0"/>
              <a:t>display with the DATE_FORMAT() function.</a:t>
            </a:r>
          </a:p>
          <a:p>
            <a:pPr defTabSz="914400">
              <a:lnSpc>
                <a:spcPct val="90000"/>
              </a:lnSpc>
              <a:spcAft>
                <a:spcPts val="600"/>
              </a:spcAft>
              <a:buClr>
                <a:schemeClr val="accent1">
                  <a:lumMod val="75000"/>
                </a:schemeClr>
              </a:buClr>
              <a:buSzPct val="85000"/>
            </a:pPr>
            <a:endParaRPr lang="en-US" sz="2000" b="0" i="0" u="none" strike="noStrike" baseline="0" dirty="0"/>
          </a:p>
          <a:p>
            <a:pPr defTabSz="914400">
              <a:lnSpc>
                <a:spcPct val="90000"/>
              </a:lnSpc>
              <a:spcAft>
                <a:spcPts val="600"/>
              </a:spcAft>
              <a:buClr>
                <a:schemeClr val="accent1">
                  <a:lumMod val="75000"/>
                </a:schemeClr>
              </a:buClr>
              <a:buSzPct val="85000"/>
            </a:pPr>
            <a:r>
              <a:rPr lang="en-US" sz="2000" b="0" i="0" u="none" strike="noStrike" baseline="0" dirty="0"/>
              <a:t>The </a:t>
            </a:r>
            <a:r>
              <a:rPr lang="en-US" sz="2000" b="0" i="1" u="none" strike="noStrike" baseline="0" dirty="0"/>
              <a:t>YYYY-MM-DD </a:t>
            </a:r>
            <a:r>
              <a:rPr lang="en-US" sz="2000" b="0" i="0" u="none" strike="noStrike" baseline="0" dirty="0"/>
              <a:t>format that MySQL uses for DATE values </a:t>
            </a:r>
          </a:p>
          <a:p>
            <a:pPr defTabSz="914400">
              <a:lnSpc>
                <a:spcPct val="90000"/>
              </a:lnSpc>
              <a:spcAft>
                <a:spcPts val="600"/>
              </a:spcAft>
              <a:buClr>
                <a:schemeClr val="accent1">
                  <a:lumMod val="75000"/>
                </a:schemeClr>
              </a:buClr>
              <a:buSzPct val="85000"/>
            </a:pPr>
            <a:r>
              <a:rPr lang="en-US" sz="2000" b="0" i="0" u="none" strike="noStrike" baseline="0" dirty="0"/>
              <a:t>Follows the ISO 8601 standard for representing dates. </a:t>
            </a:r>
          </a:p>
          <a:p>
            <a:pPr defTabSz="914400">
              <a:lnSpc>
                <a:spcPct val="90000"/>
              </a:lnSpc>
              <a:spcAft>
                <a:spcPts val="600"/>
              </a:spcAft>
              <a:buClr>
                <a:schemeClr val="accent1">
                  <a:lumMod val="75000"/>
                </a:schemeClr>
              </a:buClr>
              <a:buSzPct val="85000"/>
            </a:pPr>
            <a:r>
              <a:rPr lang="en-US" sz="2000" b="0" i="0" u="none" strike="noStrike" baseline="0" dirty="0"/>
              <a:t>Because the year, month, and day parts have a fixed length </a:t>
            </a:r>
          </a:p>
          <a:p>
            <a:pPr defTabSz="914400">
              <a:lnSpc>
                <a:spcPct val="90000"/>
              </a:lnSpc>
              <a:spcAft>
                <a:spcPts val="600"/>
              </a:spcAft>
              <a:buClr>
                <a:schemeClr val="accent1">
                  <a:lumMod val="75000"/>
                </a:schemeClr>
              </a:buClr>
              <a:buSzPct val="85000"/>
            </a:pPr>
            <a:r>
              <a:rPr lang="en-US" sz="2000" b="0" i="0" u="none" strike="noStrike" baseline="0" dirty="0"/>
              <a:t>and appear left to right in date strings, this format has the useful</a:t>
            </a:r>
          </a:p>
          <a:p>
            <a:pPr defTabSz="914400">
              <a:lnSpc>
                <a:spcPct val="90000"/>
              </a:lnSpc>
              <a:spcAft>
                <a:spcPts val="600"/>
              </a:spcAft>
              <a:buClr>
                <a:schemeClr val="accent1">
                  <a:lumMod val="75000"/>
                </a:schemeClr>
              </a:buClr>
              <a:buSzPct val="85000"/>
            </a:pPr>
            <a:r>
              <a:rPr lang="en-US" sz="2000" b="0" i="0" u="none" strike="noStrike" baseline="0" dirty="0"/>
              <a:t>property that dates sort naturally into the proper temporal</a:t>
            </a:r>
          </a:p>
          <a:p>
            <a:pPr defTabSz="914400">
              <a:lnSpc>
                <a:spcPct val="90000"/>
              </a:lnSpc>
              <a:spcAft>
                <a:spcPts val="600"/>
              </a:spcAft>
              <a:buClr>
                <a:schemeClr val="accent1">
                  <a:lumMod val="75000"/>
                </a:schemeClr>
              </a:buClr>
              <a:buSzPct val="85000"/>
            </a:pPr>
            <a:r>
              <a:rPr lang="en-US" sz="2000" b="0" i="0" u="none" strike="noStrike" baseline="0" dirty="0"/>
              <a:t>order. </a:t>
            </a:r>
          </a:p>
          <a:p>
            <a:pPr indent="-182880" defTabSz="914400">
              <a:lnSpc>
                <a:spcPct val="90000"/>
              </a:lnSpc>
              <a:spcAft>
                <a:spcPts val="600"/>
              </a:spcAft>
              <a:buClr>
                <a:schemeClr val="accent1">
                  <a:lumMod val="75000"/>
                </a:schemeClr>
              </a:buClr>
              <a:buSzPct val="85000"/>
              <a:buFont typeface="Wingdings" pitchFamily="2" charset="2"/>
              <a:buChar char="§"/>
            </a:pPr>
            <a:r>
              <a:rPr lang="en-US" sz="2000" b="0" i="0" u="none" strike="noStrike" baseline="0" dirty="0"/>
              <a:t>ISO format, although common, is not used by all database systems,</a:t>
            </a:r>
          </a:p>
          <a:p>
            <a:pPr defTabSz="914400">
              <a:lnSpc>
                <a:spcPct val="90000"/>
              </a:lnSpc>
              <a:spcAft>
                <a:spcPts val="600"/>
              </a:spcAft>
              <a:buClr>
                <a:schemeClr val="accent1">
                  <a:lumMod val="75000"/>
                </a:schemeClr>
              </a:buClr>
              <a:buSzPct val="85000"/>
            </a:pPr>
            <a:r>
              <a:rPr lang="en-US" sz="2000" b="0" i="0" u="none" strike="noStrike" baseline="0" dirty="0"/>
              <a:t>which can cause problems if you move data between different systems.</a:t>
            </a:r>
          </a:p>
          <a:p>
            <a:pPr indent="-182880" defTabSz="914400">
              <a:lnSpc>
                <a:spcPct val="90000"/>
              </a:lnSpc>
              <a:spcAft>
                <a:spcPts val="600"/>
              </a:spcAft>
              <a:buClr>
                <a:schemeClr val="accent1">
                  <a:lumMod val="75000"/>
                </a:schemeClr>
              </a:buClr>
              <a:buSzPct val="85000"/>
              <a:buFont typeface="Wingdings" pitchFamily="2" charset="2"/>
              <a:buChar char="§"/>
            </a:pPr>
            <a:r>
              <a:rPr lang="en-US" sz="2000" b="0" i="0" u="none" strike="noStrike" baseline="0" dirty="0"/>
              <a:t>Moreover,</a:t>
            </a:r>
            <a:r>
              <a:rPr lang="en-US" sz="2000" dirty="0"/>
              <a:t> </a:t>
            </a:r>
            <a:r>
              <a:rPr lang="en-US" sz="2000" b="0" i="0" u="none" strike="noStrike" baseline="0" dirty="0"/>
              <a:t>people commonly like to represent dates in other formats, such as </a:t>
            </a:r>
            <a:r>
              <a:rPr lang="en-US" sz="2000" b="0" i="1" u="none" strike="noStrike" baseline="0" dirty="0"/>
              <a:t>MM/DD/YY </a:t>
            </a:r>
            <a:r>
              <a:rPr lang="en-US" sz="2000" b="0" i="0" u="none" strike="noStrike" baseline="0" dirty="0"/>
              <a:t>or </a:t>
            </a:r>
            <a:r>
              <a:rPr lang="en-US" sz="2000" b="0" i="1" u="none" strike="noStrike" baseline="0" dirty="0"/>
              <a:t>DD-MM-YYYY</a:t>
            </a:r>
            <a:r>
              <a:rPr lang="en-US" sz="2000" b="0" i="0" u="none" strike="noStrike" baseline="0" dirty="0"/>
              <a:t>. This too can be a source of trouble, due to mismatches between human expectations of how dates should look and how MySQL actually represents them.</a:t>
            </a:r>
            <a:endParaRPr lang="en-US" sz="2000" dirty="0"/>
          </a:p>
        </p:txBody>
      </p:sp>
      <p:sp>
        <p:nvSpPr>
          <p:cNvPr id="17" name="Rectangle 16">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32123"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6" name="Picture 5">
            <a:extLst>
              <a:ext uri="{FF2B5EF4-FFF2-40B4-BE49-F238E27FC236}">
                <a16:creationId xmlns:a16="http://schemas.microsoft.com/office/drawing/2014/main" id="{45147C85-323E-FF3E-7E7C-0149179FA03E}"/>
              </a:ext>
            </a:extLst>
          </p:cNvPr>
          <p:cNvPicPr>
            <a:picLocks noChangeAspect="1"/>
          </p:cNvPicPr>
          <p:nvPr/>
        </p:nvPicPr>
        <p:blipFill rotWithShape="1">
          <a:blip r:embed="rId6"/>
          <a:srcRect l="14501" r="6724" b="1"/>
          <a:stretch/>
        </p:blipFill>
        <p:spPr>
          <a:xfrm>
            <a:off x="7669472" y="1754279"/>
            <a:ext cx="3502152" cy="3349441"/>
          </a:xfrm>
          <a:custGeom>
            <a:avLst/>
            <a:gdLst/>
            <a:ahLst/>
            <a:cxnLst/>
            <a:rect l="l" t="t" r="r" b="b"/>
            <a:pathLst>
              <a:path w="3502152" h="3502152">
                <a:moveTo>
                  <a:pt x="1751076" y="196996"/>
                </a:moveTo>
                <a:cubicBezTo>
                  <a:pt x="2609371" y="196996"/>
                  <a:pt x="3305156" y="892781"/>
                  <a:pt x="3305156" y="1751076"/>
                </a:cubicBezTo>
                <a:cubicBezTo>
                  <a:pt x="3305156" y="2609371"/>
                  <a:pt x="2609371" y="3305156"/>
                  <a:pt x="1751076" y="3305156"/>
                </a:cubicBezTo>
                <a:cubicBezTo>
                  <a:pt x="892781" y="3305156"/>
                  <a:pt x="196996" y="2609371"/>
                  <a:pt x="196996" y="1751076"/>
                </a:cubicBezTo>
                <a:cubicBezTo>
                  <a:pt x="196996" y="892781"/>
                  <a:pt x="892781" y="196996"/>
                  <a:pt x="1751076" y="196996"/>
                </a:cubicBezTo>
                <a:close/>
                <a:moveTo>
                  <a:pt x="1751076" y="153219"/>
                </a:moveTo>
                <a:cubicBezTo>
                  <a:pt x="868604" y="153219"/>
                  <a:pt x="153219" y="868604"/>
                  <a:pt x="153219" y="1751076"/>
                </a:cubicBezTo>
                <a:cubicBezTo>
                  <a:pt x="153219" y="2633548"/>
                  <a:pt x="868604" y="3348933"/>
                  <a:pt x="1751076" y="3348933"/>
                </a:cubicBezTo>
                <a:cubicBezTo>
                  <a:pt x="2633548" y="3348933"/>
                  <a:pt x="3348933" y="2633548"/>
                  <a:pt x="3348933" y="1751076"/>
                </a:cubicBezTo>
                <a:cubicBezTo>
                  <a:pt x="3348933" y="868604"/>
                  <a:pt x="2633548" y="153219"/>
                  <a:pt x="1751076" y="153219"/>
                </a:cubicBezTo>
                <a:close/>
                <a:moveTo>
                  <a:pt x="1751076" y="0"/>
                </a:moveTo>
                <a:cubicBezTo>
                  <a:pt x="2718169" y="0"/>
                  <a:pt x="3502152" y="783984"/>
                  <a:pt x="3502152" y="1751076"/>
                </a:cubicBezTo>
                <a:cubicBezTo>
                  <a:pt x="3502152" y="2718169"/>
                  <a:pt x="2718169" y="3502152"/>
                  <a:pt x="1751076" y="3502152"/>
                </a:cubicBezTo>
                <a:cubicBezTo>
                  <a:pt x="783983" y="3502152"/>
                  <a:pt x="0" y="2718169"/>
                  <a:pt x="0" y="1751076"/>
                </a:cubicBezTo>
                <a:cubicBezTo>
                  <a:pt x="0" y="783984"/>
                  <a:pt x="783983" y="0"/>
                  <a:pt x="1751076" y="0"/>
                </a:cubicBezTo>
                <a:close/>
              </a:path>
            </a:pathLst>
          </a:custGeom>
        </p:spPr>
      </p:pic>
      <p:sp>
        <p:nvSpPr>
          <p:cNvPr id="19" name="Freeform: Shape 18">
            <a:extLst>
              <a:ext uri="{FF2B5EF4-FFF2-40B4-BE49-F238E27FC236}">
                <a16:creationId xmlns:a16="http://schemas.microsoft.com/office/drawing/2014/main" id="{89F78725-8B4F-43D3-B767-EB7DB0C02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0457" y="1682496"/>
            <a:ext cx="3502152" cy="3502152"/>
          </a:xfrm>
          <a:custGeom>
            <a:avLst/>
            <a:gdLst>
              <a:gd name="connsiteX0" fmla="*/ 3657600 w 7315200"/>
              <a:gd name="connsiteY0" fmla="*/ 411480 h 7315200"/>
              <a:gd name="connsiteX1" fmla="*/ 6903720 w 7315200"/>
              <a:gd name="connsiteY1" fmla="*/ 3657600 h 7315200"/>
              <a:gd name="connsiteX2" fmla="*/ 3657600 w 7315200"/>
              <a:gd name="connsiteY2" fmla="*/ 6903720 h 7315200"/>
              <a:gd name="connsiteX3" fmla="*/ 411480 w 7315200"/>
              <a:gd name="connsiteY3" fmla="*/ 3657600 h 7315200"/>
              <a:gd name="connsiteX4" fmla="*/ 3657600 w 7315200"/>
              <a:gd name="connsiteY4" fmla="*/ 411480 h 7315200"/>
              <a:gd name="connsiteX5" fmla="*/ 3657600 w 7315200"/>
              <a:gd name="connsiteY5" fmla="*/ 320040 h 7315200"/>
              <a:gd name="connsiteX6" fmla="*/ 320040 w 7315200"/>
              <a:gd name="connsiteY6" fmla="*/ 3657600 h 7315200"/>
              <a:gd name="connsiteX7" fmla="*/ 3657600 w 7315200"/>
              <a:gd name="connsiteY7" fmla="*/ 6995160 h 7315200"/>
              <a:gd name="connsiteX8" fmla="*/ 6995160 w 7315200"/>
              <a:gd name="connsiteY8" fmla="*/ 3657600 h 7315200"/>
              <a:gd name="connsiteX9" fmla="*/ 3657600 w 7315200"/>
              <a:gd name="connsiteY9" fmla="*/ 320040 h 7315200"/>
              <a:gd name="connsiteX10" fmla="*/ 3657600 w 7315200"/>
              <a:gd name="connsiteY10" fmla="*/ 0 h 7315200"/>
              <a:gd name="connsiteX11" fmla="*/ 7315200 w 7315200"/>
              <a:gd name="connsiteY11" fmla="*/ 3657600 h 7315200"/>
              <a:gd name="connsiteX12" fmla="*/ 3657600 w 7315200"/>
              <a:gd name="connsiteY12" fmla="*/ 7315200 h 7315200"/>
              <a:gd name="connsiteX13" fmla="*/ 0 w 7315200"/>
              <a:gd name="connsiteY13" fmla="*/ 3657600 h 7315200"/>
              <a:gd name="connsiteX14" fmla="*/ 3657600 w 7315200"/>
              <a:gd name="connsiteY14" fmla="*/ 0 h 73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15200" h="7315200">
                <a:moveTo>
                  <a:pt x="3657600" y="411480"/>
                </a:moveTo>
                <a:cubicBezTo>
                  <a:pt x="5450383" y="411480"/>
                  <a:pt x="6903720" y="1864817"/>
                  <a:pt x="6903720" y="3657600"/>
                </a:cubicBezTo>
                <a:cubicBezTo>
                  <a:pt x="6903720" y="5450383"/>
                  <a:pt x="5450383" y="6903720"/>
                  <a:pt x="3657600" y="6903720"/>
                </a:cubicBezTo>
                <a:cubicBezTo>
                  <a:pt x="1864817" y="6903720"/>
                  <a:pt x="411480" y="5450383"/>
                  <a:pt x="411480" y="3657600"/>
                </a:cubicBezTo>
                <a:cubicBezTo>
                  <a:pt x="411480" y="1864817"/>
                  <a:pt x="1864817" y="411480"/>
                  <a:pt x="3657600" y="411480"/>
                </a:cubicBezTo>
                <a:close/>
                <a:moveTo>
                  <a:pt x="3657600" y="320040"/>
                </a:moveTo>
                <a:cubicBezTo>
                  <a:pt x="1814317" y="320040"/>
                  <a:pt x="320040" y="1814317"/>
                  <a:pt x="320040" y="3657600"/>
                </a:cubicBezTo>
                <a:cubicBezTo>
                  <a:pt x="320040" y="5500883"/>
                  <a:pt x="1814317" y="6995160"/>
                  <a:pt x="3657600" y="6995160"/>
                </a:cubicBezTo>
                <a:cubicBezTo>
                  <a:pt x="5500883" y="6995160"/>
                  <a:pt x="6995160" y="5500883"/>
                  <a:pt x="6995160" y="3657600"/>
                </a:cubicBezTo>
                <a:cubicBezTo>
                  <a:pt x="6995160" y="1814317"/>
                  <a:pt x="5500883" y="320040"/>
                  <a:pt x="3657600" y="320040"/>
                </a:cubicBezTo>
                <a:close/>
                <a:moveTo>
                  <a:pt x="3657600" y="0"/>
                </a:moveTo>
                <a:cubicBezTo>
                  <a:pt x="5677637" y="0"/>
                  <a:pt x="7315200" y="1637563"/>
                  <a:pt x="7315200" y="3657600"/>
                </a:cubicBezTo>
                <a:cubicBezTo>
                  <a:pt x="7315200" y="5677637"/>
                  <a:pt x="5677637" y="7315200"/>
                  <a:pt x="3657600" y="7315200"/>
                </a:cubicBezTo>
                <a:cubicBezTo>
                  <a:pt x="1637563" y="7315200"/>
                  <a:pt x="0" y="5677637"/>
                  <a:pt x="0" y="3657600"/>
                </a:cubicBezTo>
                <a:cubicBezTo>
                  <a:pt x="0" y="1637563"/>
                  <a:pt x="1637563" y="0"/>
                  <a:pt x="3657600" y="0"/>
                </a:cubicBezTo>
                <a:close/>
              </a:path>
            </a:pathLst>
          </a:custGeom>
          <a:blipFill dpi="0" rotWithShape="1">
            <a:blip r:embed="rId7">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nvGrpSpPr>
          <p:cNvPr id="21" name="Group 20">
            <a:extLst>
              <a:ext uri="{FF2B5EF4-FFF2-40B4-BE49-F238E27FC236}">
                <a16:creationId xmlns:a16="http://schemas.microsoft.com/office/drawing/2014/main" id="{C9B0630D-5E49-4BF7-8CF1-7DECD4B08B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2" name="Oval 21">
              <a:extLst>
                <a:ext uri="{FF2B5EF4-FFF2-40B4-BE49-F238E27FC236}">
                  <a16:creationId xmlns:a16="http://schemas.microsoft.com/office/drawing/2014/main" id="{A7E3DF29-A3BC-402A-A498-16B2DF181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23" name="Oval 22">
              <a:extLst>
                <a:ext uri="{FF2B5EF4-FFF2-40B4-BE49-F238E27FC236}">
                  <a16:creationId xmlns:a16="http://schemas.microsoft.com/office/drawing/2014/main" id="{1B14D33E-BADF-4271-ACE1-06D8199FF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Tree>
    <p:extLst>
      <p:ext uri="{BB962C8B-B14F-4D97-AF65-F5344CB8AC3E}">
        <p14:creationId xmlns:p14="http://schemas.microsoft.com/office/powerpoint/2010/main" val="1636388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7B80C7-B81F-F22E-B0E6-DB7B3FB47BE7}"/>
              </a:ext>
            </a:extLst>
          </p:cNvPr>
          <p:cNvSpPr txBox="1"/>
          <p:nvPr/>
        </p:nvSpPr>
        <p:spPr>
          <a:xfrm>
            <a:off x="347869" y="428179"/>
            <a:ext cx="11092069" cy="5632311"/>
          </a:xfrm>
          <a:prstGeom prst="rect">
            <a:avLst/>
          </a:prstGeom>
          <a:noFill/>
        </p:spPr>
        <p:txBody>
          <a:bodyPr wrap="square">
            <a:spAutoFit/>
          </a:bodyPr>
          <a:lstStyle/>
          <a:p>
            <a:pPr algn="l"/>
            <a:r>
              <a:rPr lang="en-US" sz="2000" b="0" i="0" u="none" strike="noStrike" baseline="0" dirty="0">
                <a:latin typeface="TimesNewRomanPSMT"/>
              </a:rPr>
              <a:t>One way to rewrite non-ISO values for date entry is to use the</a:t>
            </a:r>
          </a:p>
          <a:p>
            <a:pPr algn="l"/>
            <a:r>
              <a:rPr lang="en-US" sz="2000" b="1" i="0" u="none" strike="noStrike" baseline="0" dirty="0">
                <a:solidFill>
                  <a:schemeClr val="accent2"/>
                </a:solidFill>
                <a:latin typeface="CourierNewPSMT"/>
              </a:rPr>
              <a:t>STR_TO_DATE() </a:t>
            </a:r>
            <a:r>
              <a:rPr lang="en-US" sz="2000" b="0" i="0" u="none" strike="noStrike" baseline="0" dirty="0">
                <a:latin typeface="TimesNewRomanPSMT"/>
              </a:rPr>
              <a:t>function, </a:t>
            </a:r>
          </a:p>
          <a:p>
            <a:pPr algn="l"/>
            <a:r>
              <a:rPr lang="en-US" sz="2000" b="0" i="0" u="none" strike="noStrike" baseline="0" dirty="0">
                <a:latin typeface="TimesNewRomanPSMT"/>
              </a:rPr>
              <a:t>which takes a string representing a temporal value and a format string that specifies the “syntax” of the value.</a:t>
            </a:r>
          </a:p>
          <a:p>
            <a:pPr algn="l"/>
            <a:r>
              <a:rPr lang="en-US" sz="2000" b="0" i="0" u="none" strike="noStrike" baseline="0" dirty="0">
                <a:latin typeface="TimesNewRomanPSMT"/>
              </a:rPr>
              <a:t>Within the formatting string, use special sequences of the form </a:t>
            </a:r>
            <a:r>
              <a:rPr lang="en-US" sz="2000" b="0" i="0" u="none" strike="noStrike" baseline="0" dirty="0">
                <a:latin typeface="CourierNewPSMT"/>
              </a:rPr>
              <a:t>%</a:t>
            </a:r>
            <a:r>
              <a:rPr lang="en-US" sz="2000" b="0" i="1" u="none" strike="noStrike" baseline="0" dirty="0">
                <a:latin typeface="CourierNewPS-ItalicMT"/>
              </a:rPr>
              <a:t>c</a:t>
            </a:r>
            <a:r>
              <a:rPr lang="en-US" sz="2000" b="0" i="0" u="none" strike="noStrike" baseline="0" dirty="0">
                <a:latin typeface="TimesNewRomanPSMT"/>
              </a:rPr>
              <a:t>, where</a:t>
            </a:r>
          </a:p>
          <a:p>
            <a:pPr algn="l"/>
            <a:r>
              <a:rPr lang="en-US" sz="2000" b="0" i="1" u="none" strike="noStrike" baseline="0" dirty="0">
                <a:latin typeface="CourierNewPS-ItalicMT"/>
              </a:rPr>
              <a:t>c </a:t>
            </a:r>
            <a:r>
              <a:rPr lang="en-US" sz="2000" b="0" i="0" u="none" strike="noStrike" baseline="0" dirty="0">
                <a:latin typeface="TimesNewRomanPSMT"/>
              </a:rPr>
              <a:t>specifies which part of the date to expect.</a:t>
            </a:r>
          </a:p>
          <a:p>
            <a:pPr algn="l"/>
            <a:r>
              <a:rPr lang="en-US" sz="2000" b="0" i="0" u="none" strike="noStrike" baseline="0" dirty="0">
                <a:latin typeface="TimesNewRomanPSMT"/>
              </a:rPr>
              <a:t>For example, </a:t>
            </a:r>
            <a:r>
              <a:rPr lang="en-US" sz="2000" b="0" i="0" u="none" strike="noStrike" baseline="0" dirty="0">
                <a:latin typeface="CourierNewPSMT"/>
              </a:rPr>
              <a:t>%Y</a:t>
            </a:r>
            <a:r>
              <a:rPr lang="en-US" sz="2000" b="0" i="0" u="none" strike="noStrike" baseline="0" dirty="0">
                <a:latin typeface="TimesNewRomanPSMT"/>
              </a:rPr>
              <a:t>, </a:t>
            </a:r>
            <a:r>
              <a:rPr lang="en-US" sz="2000" b="0" i="0" u="none" strike="noStrike" baseline="0" dirty="0">
                <a:latin typeface="CourierNewPSMT"/>
              </a:rPr>
              <a:t>%M</a:t>
            </a:r>
            <a:r>
              <a:rPr lang="en-US" sz="2000" b="0" i="0" u="none" strike="noStrike" baseline="0" dirty="0">
                <a:latin typeface="TimesNewRomanPSMT"/>
              </a:rPr>
              <a:t>, and </a:t>
            </a:r>
            <a:r>
              <a:rPr lang="en-US" sz="2000" b="0" i="0" u="none" strike="noStrike" baseline="0" dirty="0">
                <a:latin typeface="CourierNewPSMT"/>
              </a:rPr>
              <a:t>%d</a:t>
            </a:r>
          </a:p>
          <a:p>
            <a:pPr algn="l"/>
            <a:r>
              <a:rPr lang="en-US" sz="2000" b="0" i="0" u="none" strike="noStrike" baseline="0" dirty="0">
                <a:latin typeface="TimesNewRomanPSMT"/>
              </a:rPr>
              <a:t>signify the four-digit year, the month name, and the two-digit day of the month. </a:t>
            </a:r>
          </a:p>
          <a:p>
            <a:pPr algn="l"/>
            <a:r>
              <a:rPr lang="en-US" sz="2000" b="0" i="0" u="none" strike="noStrike" baseline="0" dirty="0">
                <a:latin typeface="TimesNewRomanPSMT"/>
              </a:rPr>
              <a:t>To insert the value </a:t>
            </a:r>
          </a:p>
          <a:p>
            <a:pPr algn="l"/>
            <a:r>
              <a:rPr lang="en-US" sz="2000" b="0" i="0" u="none" strike="noStrike" baseline="0" dirty="0">
                <a:latin typeface="CourierNewPSMT"/>
              </a:rPr>
              <a:t>May 13, 2007 </a:t>
            </a:r>
            <a:r>
              <a:rPr lang="en-US" sz="2000" b="0" i="0" u="none" strike="noStrike" baseline="0" dirty="0">
                <a:latin typeface="TimesNewRomanPSMT"/>
              </a:rPr>
              <a:t>into a </a:t>
            </a:r>
            <a:r>
              <a:rPr lang="en-US" sz="2000" b="0" i="0" u="none" strike="noStrike" baseline="0" dirty="0">
                <a:latin typeface="CourierNewPSMT"/>
              </a:rPr>
              <a:t>DATE </a:t>
            </a:r>
            <a:r>
              <a:rPr lang="en-US" sz="2000" b="0" i="0" u="none" strike="noStrike" baseline="0" dirty="0">
                <a:latin typeface="TimesNewRomanPSMT"/>
              </a:rPr>
              <a:t>column, do this:</a:t>
            </a:r>
          </a:p>
          <a:p>
            <a:pPr algn="l"/>
            <a:endParaRPr lang="en-US" sz="2000" b="0" i="0" u="none" strike="noStrike" baseline="0" dirty="0">
              <a:latin typeface="TimesNewRomanPSMT"/>
            </a:endParaRPr>
          </a:p>
          <a:p>
            <a:pPr algn="l"/>
            <a:r>
              <a:rPr lang="en-US" sz="2000" b="0" i="0" u="none" strike="noStrike" baseline="0" dirty="0">
                <a:solidFill>
                  <a:srgbClr val="0070C0"/>
                </a:solidFill>
                <a:latin typeface="CourierNewPSMT"/>
              </a:rPr>
              <a:t>mysql&gt; </a:t>
            </a:r>
            <a:r>
              <a:rPr lang="en-US" sz="2000" b="1" i="0" u="none" strike="noStrike" baseline="0" dirty="0">
                <a:solidFill>
                  <a:srgbClr val="0070C0"/>
                </a:solidFill>
                <a:latin typeface="CourierNewPS-BoldMT"/>
              </a:rPr>
              <a:t>INSERT INTO t (d) VALUES(STR_TO_DATE('May 13, 2007',’%M </a:t>
            </a:r>
            <a:r>
              <a:rPr lang="en-US" sz="2000" b="1" i="0" u="none" strike="noStrike" baseline="0" dirty="0" err="1">
                <a:solidFill>
                  <a:srgbClr val="0070C0"/>
                </a:solidFill>
                <a:latin typeface="CourierNewPS-BoldMT"/>
              </a:rPr>
              <a:t>d,%Y</a:t>
            </a:r>
            <a:r>
              <a:rPr lang="en-US" sz="2000" b="1" i="0" u="none" strike="noStrike" baseline="0" dirty="0">
                <a:solidFill>
                  <a:srgbClr val="0070C0"/>
                </a:solidFill>
                <a:latin typeface="CourierNewPS-BoldMT"/>
              </a:rPr>
              <a:t>'));</a:t>
            </a:r>
          </a:p>
          <a:p>
            <a:pPr algn="l"/>
            <a:r>
              <a:rPr lang="en-US" sz="2000" b="0" i="0" u="none" strike="noStrike" baseline="0" dirty="0">
                <a:solidFill>
                  <a:srgbClr val="0070C0"/>
                </a:solidFill>
                <a:latin typeface="CourierNewPSMT"/>
              </a:rPr>
              <a:t>mysql&gt; </a:t>
            </a:r>
            <a:r>
              <a:rPr lang="en-US" sz="2000" b="1" i="0" u="none" strike="noStrike" baseline="0" dirty="0">
                <a:solidFill>
                  <a:srgbClr val="0070C0"/>
                </a:solidFill>
                <a:latin typeface="CourierNewPS-BoldMT"/>
              </a:rPr>
              <a:t>SELECT d FROM t;</a:t>
            </a:r>
          </a:p>
          <a:p>
            <a:pPr algn="l"/>
            <a:r>
              <a:rPr lang="en-US" sz="2000" b="0" i="0" u="none" strike="noStrike" baseline="0" dirty="0">
                <a:latin typeface="CourierNewPSMT"/>
              </a:rPr>
              <a:t>+------------+</a:t>
            </a:r>
          </a:p>
          <a:p>
            <a:pPr algn="l"/>
            <a:r>
              <a:rPr lang="en-US" sz="2000" b="0" i="0" u="none" strike="noStrike" baseline="0" dirty="0">
                <a:latin typeface="CourierNewPSMT"/>
              </a:rPr>
              <a:t>| d          |</a:t>
            </a:r>
          </a:p>
          <a:p>
            <a:pPr algn="l"/>
            <a:r>
              <a:rPr lang="en-US" sz="2000" b="0" i="0" u="none" strike="noStrike" baseline="0" dirty="0">
                <a:latin typeface="CourierNewPSMT"/>
              </a:rPr>
              <a:t>+------------+</a:t>
            </a:r>
          </a:p>
          <a:p>
            <a:pPr algn="l"/>
            <a:r>
              <a:rPr lang="en-US" sz="2000" b="0" i="0" u="none" strike="noStrike" baseline="0" dirty="0">
                <a:latin typeface="CourierNewPSMT"/>
              </a:rPr>
              <a:t>| 2007-05-13 |</a:t>
            </a:r>
          </a:p>
          <a:p>
            <a:pPr algn="l"/>
            <a:r>
              <a:rPr lang="en-US" sz="2000" b="0" i="0" u="none" strike="noStrike" baseline="0" dirty="0">
                <a:latin typeface="CourierNewPSMT"/>
              </a:rPr>
              <a:t>+------------+</a:t>
            </a:r>
            <a:endParaRPr lang="en-US" sz="2000" dirty="0"/>
          </a:p>
        </p:txBody>
      </p:sp>
    </p:spTree>
    <p:extLst>
      <p:ext uri="{BB962C8B-B14F-4D97-AF65-F5344CB8AC3E}">
        <p14:creationId xmlns:p14="http://schemas.microsoft.com/office/powerpoint/2010/main" val="2041806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5F3AFF-2858-ED94-6CB8-8F07CC260BBC}"/>
              </a:ext>
            </a:extLst>
          </p:cNvPr>
          <p:cNvSpPr txBox="1"/>
          <p:nvPr/>
        </p:nvSpPr>
        <p:spPr>
          <a:xfrm>
            <a:off x="616225" y="612845"/>
            <a:ext cx="11141765" cy="3477875"/>
          </a:xfrm>
          <a:prstGeom prst="rect">
            <a:avLst/>
          </a:prstGeom>
          <a:noFill/>
        </p:spPr>
        <p:txBody>
          <a:bodyPr wrap="square">
            <a:spAutoFit/>
          </a:bodyPr>
          <a:lstStyle/>
          <a:p>
            <a:pPr algn="l"/>
            <a:r>
              <a:rPr lang="en-US" sz="2000" b="0" i="0" u="none" strike="noStrike" baseline="0" dirty="0">
                <a:latin typeface="TimesNewRomanPSMT"/>
              </a:rPr>
              <a:t>For date display, MySQL uses ISO format (</a:t>
            </a:r>
            <a:r>
              <a:rPr lang="en-US" sz="2000" b="0" i="1" u="none" strike="noStrike" baseline="0" dirty="0">
                <a:latin typeface="CourierNewPS-ItalicMT"/>
              </a:rPr>
              <a:t>YYYY-MM-DD</a:t>
            </a:r>
            <a:r>
              <a:rPr lang="en-US" sz="2000" b="0" i="0" u="none" strike="noStrike" baseline="0" dirty="0">
                <a:latin typeface="TimesNewRomanPSMT"/>
              </a:rPr>
              <a:t>) unless you tell</a:t>
            </a:r>
          </a:p>
          <a:p>
            <a:pPr algn="l"/>
            <a:r>
              <a:rPr lang="en-US" sz="2000" b="0" i="0" u="none" strike="noStrike" baseline="0" dirty="0">
                <a:latin typeface="TimesNewRomanPSMT"/>
              </a:rPr>
              <a:t>it otherwise. To display dates or times in other formats, use the</a:t>
            </a:r>
          </a:p>
          <a:p>
            <a:pPr algn="l"/>
            <a:r>
              <a:rPr lang="en-US" sz="2000" b="1" i="0" u="none" strike="noStrike" baseline="0" dirty="0">
                <a:solidFill>
                  <a:schemeClr val="accent2"/>
                </a:solidFill>
                <a:latin typeface="CourierNewPSMT"/>
              </a:rPr>
              <a:t>DATE_FORMAT() </a:t>
            </a:r>
            <a:r>
              <a:rPr lang="en-US" sz="2000" i="0" u="none" strike="noStrike" baseline="0" dirty="0">
                <a:latin typeface="TimesNewRomanPSMT"/>
              </a:rPr>
              <a:t>or</a:t>
            </a:r>
            <a:r>
              <a:rPr lang="en-US" sz="2000" b="1" i="0" u="none" strike="noStrike" baseline="0" dirty="0">
                <a:solidFill>
                  <a:schemeClr val="accent2"/>
                </a:solidFill>
                <a:latin typeface="TimesNewRomanPSMT"/>
              </a:rPr>
              <a:t> </a:t>
            </a:r>
            <a:r>
              <a:rPr lang="en-US" sz="2000" b="1" i="0" u="none" strike="noStrike" baseline="0" dirty="0">
                <a:solidFill>
                  <a:schemeClr val="accent2"/>
                </a:solidFill>
                <a:latin typeface="CourierNewPSMT"/>
              </a:rPr>
              <a:t>TIME_FORMAT() </a:t>
            </a:r>
            <a:r>
              <a:rPr lang="en-US" sz="2000" b="0" i="0" u="none" strike="noStrike" baseline="0" dirty="0">
                <a:latin typeface="TimesNewRomanPSMT"/>
              </a:rPr>
              <a:t>function to rewrite them. </a:t>
            </a:r>
          </a:p>
          <a:p>
            <a:pPr algn="l"/>
            <a:r>
              <a:rPr lang="en-US" sz="2000" b="0" i="0" u="none" strike="noStrike" baseline="0" dirty="0">
                <a:latin typeface="TimesNewRomanPSMT"/>
              </a:rPr>
              <a:t>If you require a more specialized format those functions cannot provide, write a</a:t>
            </a:r>
          </a:p>
          <a:p>
            <a:pPr algn="l"/>
            <a:r>
              <a:rPr lang="en-US" sz="2000" b="0" i="0" u="none" strike="noStrike" baseline="0" dirty="0">
                <a:latin typeface="TimesNewRomanPSMT"/>
              </a:rPr>
              <a:t>stored function.</a:t>
            </a:r>
          </a:p>
          <a:p>
            <a:pPr algn="l"/>
            <a:r>
              <a:rPr lang="en-US" sz="2000" b="0" i="0" u="none" strike="noStrike" baseline="0" dirty="0">
                <a:latin typeface="TimesNewRomanPSMT"/>
              </a:rPr>
              <a:t>The </a:t>
            </a:r>
            <a:r>
              <a:rPr lang="en-US" sz="2000" b="0" i="0" u="none" strike="noStrike" baseline="0" dirty="0">
                <a:latin typeface="CourierNewPSMT"/>
              </a:rPr>
              <a:t>DATE_FORMAT() </a:t>
            </a:r>
            <a:r>
              <a:rPr lang="en-US" sz="2000" b="0" i="0" u="none" strike="noStrike" baseline="0" dirty="0">
                <a:latin typeface="TimesNewRomanPSMT"/>
              </a:rPr>
              <a:t>function takes two arguments: </a:t>
            </a:r>
          </a:p>
          <a:p>
            <a:pPr algn="l"/>
            <a:r>
              <a:rPr lang="en-US" sz="2000" b="0" i="0" u="none" strike="noStrike" baseline="0" dirty="0">
                <a:latin typeface="TimesNewRomanPSMT"/>
              </a:rPr>
              <a:t>a </a:t>
            </a:r>
            <a:r>
              <a:rPr lang="en-US" sz="2000" b="0" i="0" u="none" strike="noStrike" baseline="0" dirty="0">
                <a:latin typeface="CourierNewPSMT"/>
              </a:rPr>
              <a:t>DATE</a:t>
            </a:r>
            <a:r>
              <a:rPr lang="en-US" sz="2000" b="0" i="0" u="none" strike="noStrike" baseline="0" dirty="0">
                <a:latin typeface="TimesNewRomanPSMT"/>
              </a:rPr>
              <a:t>, </a:t>
            </a:r>
            <a:r>
              <a:rPr lang="en-US" sz="2000" b="0" i="0" u="none" strike="noStrike" baseline="0" dirty="0">
                <a:latin typeface="CourierNewPSMT"/>
              </a:rPr>
              <a:t>DATETIME</a:t>
            </a:r>
            <a:r>
              <a:rPr lang="en-US" sz="2000" b="0" i="0" u="none" strike="noStrike" baseline="0" dirty="0">
                <a:latin typeface="TimesNewRomanPSMT"/>
              </a:rPr>
              <a:t>, or </a:t>
            </a:r>
            <a:r>
              <a:rPr lang="en-US" sz="2000" b="0" i="0" u="none" strike="noStrike" baseline="0" dirty="0">
                <a:latin typeface="CourierNewPSMT"/>
              </a:rPr>
              <a:t>TIMESTAMP </a:t>
            </a:r>
            <a:r>
              <a:rPr lang="en-US" sz="2000" b="0" i="0" u="none" strike="noStrike" baseline="0" dirty="0">
                <a:latin typeface="TimesNewRomanPSMT"/>
              </a:rPr>
              <a:t>value and a string describing how to display</a:t>
            </a:r>
          </a:p>
          <a:p>
            <a:pPr algn="l"/>
            <a:r>
              <a:rPr lang="en-US" sz="2000" b="0" i="0" u="none" strike="noStrike" baseline="0" dirty="0">
                <a:latin typeface="TimesNewRomanPSMT"/>
              </a:rPr>
              <a:t>the value. </a:t>
            </a:r>
          </a:p>
          <a:p>
            <a:pPr algn="l"/>
            <a:r>
              <a:rPr lang="en-US" sz="2000" b="0" i="0" u="none" strike="noStrike" baseline="0" dirty="0">
                <a:latin typeface="TimesNewRomanPSMT"/>
              </a:rPr>
              <a:t>The format string uses the same kind of specifiers as</a:t>
            </a:r>
            <a:r>
              <a:rPr lang="en-US" sz="2000" dirty="0">
                <a:latin typeface="TimesNewRomanPSMT"/>
              </a:rPr>
              <a:t> </a:t>
            </a:r>
            <a:r>
              <a:rPr lang="en-US" sz="2000" b="0" i="0" u="none" strike="noStrike" baseline="0" dirty="0">
                <a:latin typeface="CourierNewPSMT"/>
              </a:rPr>
              <a:t>STR_TO_DATE()</a:t>
            </a:r>
            <a:r>
              <a:rPr lang="en-US" sz="2000" b="0" i="0" u="none" strike="noStrike" baseline="0" dirty="0">
                <a:latin typeface="TimesNewRomanPSMT"/>
              </a:rPr>
              <a:t>. </a:t>
            </a:r>
          </a:p>
          <a:p>
            <a:pPr algn="l"/>
            <a:r>
              <a:rPr lang="en-US" sz="2000" b="0" i="0" u="none" strike="noStrike" baseline="0" dirty="0">
                <a:latin typeface="TimesNewRomanPSMT"/>
              </a:rPr>
              <a:t>The following statement shows the values in the </a:t>
            </a:r>
            <a:r>
              <a:rPr lang="en-US" sz="2000" b="0" i="0" u="none" strike="noStrike" baseline="0" dirty="0" err="1">
                <a:latin typeface="CourierNewPSMT"/>
              </a:rPr>
              <a:t>date_val</a:t>
            </a:r>
            <a:r>
              <a:rPr lang="en-US" sz="2000" b="0" i="0" u="none" strike="noStrike" baseline="0" dirty="0">
                <a:latin typeface="CourierNewPSMT"/>
              </a:rPr>
              <a:t> </a:t>
            </a:r>
            <a:r>
              <a:rPr lang="en-US" sz="2000" b="0" i="0" u="none" strike="noStrike" baseline="0" dirty="0">
                <a:latin typeface="TimesNewRomanPSMT"/>
              </a:rPr>
              <a:t>table,</a:t>
            </a:r>
          </a:p>
          <a:p>
            <a:pPr algn="l"/>
            <a:r>
              <a:rPr lang="en-US" sz="2000" b="0" i="0" u="none" strike="noStrike" baseline="0" dirty="0">
                <a:latin typeface="TimesNewRomanPSMT"/>
              </a:rPr>
              <a:t>both as MySQL displays them by default and as reformatted with </a:t>
            </a:r>
            <a:r>
              <a:rPr lang="en-US" sz="2000" b="0" i="0" u="none" strike="noStrike" baseline="0" dirty="0">
                <a:latin typeface="CourierNewPSMT"/>
              </a:rPr>
              <a:t>DATE_FORMAT()</a:t>
            </a:r>
            <a:r>
              <a:rPr lang="en-US" sz="2000" b="0" i="0" u="none" strike="noStrike" baseline="0" dirty="0">
                <a:latin typeface="TimesNewRomanPSMT"/>
              </a:rPr>
              <a:t>:</a:t>
            </a:r>
            <a:endParaRPr lang="en-US" sz="2000" dirty="0"/>
          </a:p>
        </p:txBody>
      </p:sp>
      <p:sp>
        <p:nvSpPr>
          <p:cNvPr id="6" name="TextBox 5">
            <a:extLst>
              <a:ext uri="{FF2B5EF4-FFF2-40B4-BE49-F238E27FC236}">
                <a16:creationId xmlns:a16="http://schemas.microsoft.com/office/drawing/2014/main" id="{E03D1EF5-0A32-DBEB-9F2A-954B2316612F}"/>
              </a:ext>
            </a:extLst>
          </p:cNvPr>
          <p:cNvSpPr txBox="1"/>
          <p:nvPr/>
        </p:nvSpPr>
        <p:spPr>
          <a:xfrm>
            <a:off x="616225" y="4229868"/>
            <a:ext cx="8528603" cy="369332"/>
          </a:xfrm>
          <a:prstGeom prst="rect">
            <a:avLst/>
          </a:prstGeom>
          <a:noFill/>
        </p:spPr>
        <p:txBody>
          <a:bodyPr wrap="square">
            <a:spAutoFit/>
          </a:bodyPr>
          <a:lstStyle/>
          <a:p>
            <a:r>
              <a:rPr lang="en-US" dirty="0">
                <a:solidFill>
                  <a:srgbClr val="0070C0"/>
                </a:solidFill>
              </a:rPr>
              <a:t>mysql&gt; SELECT d, DATE_FORMAT(d,'%M %d, %Y') FROM date_val</a:t>
            </a:r>
            <a:r>
              <a:rPr lang="en-US" dirty="0"/>
              <a:t>;</a:t>
            </a:r>
          </a:p>
        </p:txBody>
      </p:sp>
      <p:pic>
        <p:nvPicPr>
          <p:cNvPr id="8" name="Picture 7">
            <a:extLst>
              <a:ext uri="{FF2B5EF4-FFF2-40B4-BE49-F238E27FC236}">
                <a16:creationId xmlns:a16="http://schemas.microsoft.com/office/drawing/2014/main" id="{DC343AEC-A36B-E1C3-7D97-52D5DFB374C3}"/>
              </a:ext>
            </a:extLst>
          </p:cNvPr>
          <p:cNvPicPr>
            <a:picLocks noChangeAspect="1"/>
          </p:cNvPicPr>
          <p:nvPr/>
        </p:nvPicPr>
        <p:blipFill>
          <a:blip r:embed="rId3"/>
          <a:stretch>
            <a:fillRect/>
          </a:stretch>
        </p:blipFill>
        <p:spPr>
          <a:xfrm>
            <a:off x="2628693" y="4738348"/>
            <a:ext cx="5324475" cy="2009775"/>
          </a:xfrm>
          <a:prstGeom prst="rect">
            <a:avLst/>
          </a:prstGeom>
        </p:spPr>
      </p:pic>
    </p:spTree>
    <p:extLst>
      <p:ext uri="{BB962C8B-B14F-4D97-AF65-F5344CB8AC3E}">
        <p14:creationId xmlns:p14="http://schemas.microsoft.com/office/powerpoint/2010/main" val="1315257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9" name="Oval 28">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0" name="Oval 29">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2" name="Rectangle 31">
            <a:extLst>
              <a:ext uri="{FF2B5EF4-FFF2-40B4-BE49-F238E27FC236}">
                <a16:creationId xmlns:a16="http://schemas.microsoft.com/office/drawing/2014/main" id="{1C7FF924-8DA0-4BE9-8C7E-095B0EC1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B1255FB-F435-4C8F-E6DF-54C28562C703}"/>
              </a:ext>
            </a:extLst>
          </p:cNvPr>
          <p:cNvPicPr>
            <a:picLocks noChangeAspect="1"/>
          </p:cNvPicPr>
          <p:nvPr/>
        </p:nvPicPr>
        <p:blipFill>
          <a:blip r:embed="rId6"/>
          <a:stretch>
            <a:fillRect/>
          </a:stretch>
        </p:blipFill>
        <p:spPr>
          <a:xfrm>
            <a:off x="1318216" y="640080"/>
            <a:ext cx="3744027" cy="5588101"/>
          </a:xfrm>
          <a:prstGeom prst="rect">
            <a:avLst/>
          </a:prstGeom>
        </p:spPr>
      </p:pic>
      <p:sp>
        <p:nvSpPr>
          <p:cNvPr id="4" name="TextBox 3">
            <a:extLst>
              <a:ext uri="{FF2B5EF4-FFF2-40B4-BE49-F238E27FC236}">
                <a16:creationId xmlns:a16="http://schemas.microsoft.com/office/drawing/2014/main" id="{6DA4AD69-0F66-7964-CD6C-2801163662CB}"/>
              </a:ext>
            </a:extLst>
          </p:cNvPr>
          <p:cNvSpPr txBox="1"/>
          <p:nvPr/>
        </p:nvSpPr>
        <p:spPr>
          <a:xfrm>
            <a:off x="6400799" y="2121408"/>
            <a:ext cx="5299585" cy="4050792"/>
          </a:xfrm>
          <a:prstGeom prst="rect">
            <a:avLst/>
          </a:prstGeom>
        </p:spPr>
        <p:txBody>
          <a:bodyPr vert="horz" lIns="91440" tIns="45720" rIns="91440" bIns="45720" rtlCol="0">
            <a:normAutofit/>
          </a:bodyPr>
          <a:lstStyle/>
          <a:p>
            <a:pPr defTabSz="914400">
              <a:lnSpc>
                <a:spcPct val="90000"/>
              </a:lnSpc>
              <a:spcBef>
                <a:spcPct val="0"/>
              </a:spcBef>
              <a:spcAft>
                <a:spcPts val="600"/>
              </a:spcAft>
              <a:buClr>
                <a:schemeClr val="accent1">
                  <a:lumMod val="75000"/>
                </a:schemeClr>
              </a:buClr>
              <a:buSzPct val="85000"/>
            </a:pPr>
            <a:r>
              <a:rPr lang="en-US" b="0" i="0" u="none" strike="noStrike" cap="all" dirty="0"/>
              <a:t>The MySQL Reference Manual provides a complete list of format sequences to use with </a:t>
            </a:r>
            <a:r>
              <a:rPr lang="en-US" b="0" i="0" u="none" strike="noStrike" cap="all" dirty="0">
                <a:solidFill>
                  <a:schemeClr val="accent2"/>
                </a:solidFill>
              </a:rPr>
              <a:t>DATE_FORMAT(), TIME_FORMAT</a:t>
            </a:r>
            <a:r>
              <a:rPr lang="en-US" b="0" i="0" u="none" strike="noStrike" cap="all" dirty="0"/>
              <a:t>(), </a:t>
            </a:r>
            <a:r>
              <a:rPr lang="en-US" b="0" i="0" u="none" strike="noStrike" cap="all" dirty="0">
                <a:solidFill>
                  <a:schemeClr val="accent2"/>
                </a:solidFill>
              </a:rPr>
              <a:t>and STR_TO_DATE</a:t>
            </a:r>
            <a:r>
              <a:rPr lang="en-US" b="0" i="0" u="none" strike="noStrike" cap="all" dirty="0"/>
              <a:t>(). </a:t>
            </a:r>
          </a:p>
          <a:p>
            <a:pPr defTabSz="914400">
              <a:lnSpc>
                <a:spcPct val="90000"/>
              </a:lnSpc>
              <a:spcBef>
                <a:spcPct val="0"/>
              </a:spcBef>
              <a:spcAft>
                <a:spcPts val="600"/>
              </a:spcAft>
              <a:buClr>
                <a:schemeClr val="accent1">
                  <a:lumMod val="75000"/>
                </a:schemeClr>
              </a:buClr>
              <a:buSzPct val="85000"/>
            </a:pPr>
            <a:r>
              <a:rPr lang="en-US" b="0" i="0" u="none" strike="noStrike" cap="all" dirty="0"/>
              <a:t>Table 2 shows some of them.</a:t>
            </a:r>
            <a:endParaRPr lang="en-US" cap="all" dirty="0"/>
          </a:p>
        </p:txBody>
      </p:sp>
      <p:grpSp>
        <p:nvGrpSpPr>
          <p:cNvPr id="34" name="Group 33">
            <a:extLst>
              <a:ext uri="{FF2B5EF4-FFF2-40B4-BE49-F238E27FC236}">
                <a16:creationId xmlns:a16="http://schemas.microsoft.com/office/drawing/2014/main" id="{5029B4A8-2CF0-48DC-B29E-F3B62EDDC4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5" name="Oval 34">
              <a:extLst>
                <a:ext uri="{FF2B5EF4-FFF2-40B4-BE49-F238E27FC236}">
                  <a16:creationId xmlns:a16="http://schemas.microsoft.com/office/drawing/2014/main" id="{F71DA811-F7AE-460D-9891-57F221994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6" name="Oval 35">
              <a:extLst>
                <a:ext uri="{FF2B5EF4-FFF2-40B4-BE49-F238E27FC236}">
                  <a16:creationId xmlns:a16="http://schemas.microsoft.com/office/drawing/2014/main" id="{3747795E-BBFD-44B4-892D-2054745A8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815972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88FB4C-68D2-3996-F9AF-91C128752041}"/>
              </a:ext>
            </a:extLst>
          </p:cNvPr>
          <p:cNvSpPr txBox="1"/>
          <p:nvPr/>
        </p:nvSpPr>
        <p:spPr>
          <a:xfrm>
            <a:off x="1033669" y="631352"/>
            <a:ext cx="9740347" cy="2554545"/>
          </a:xfrm>
          <a:prstGeom prst="rect">
            <a:avLst/>
          </a:prstGeom>
          <a:noFill/>
        </p:spPr>
        <p:txBody>
          <a:bodyPr wrap="square">
            <a:spAutoFit/>
          </a:bodyPr>
          <a:lstStyle/>
          <a:p>
            <a:pPr algn="l"/>
            <a:r>
              <a:rPr lang="en-US" sz="2000" b="1" i="0" u="none" strike="noStrike" baseline="0" dirty="0">
                <a:solidFill>
                  <a:schemeClr val="accent2"/>
                </a:solidFill>
                <a:latin typeface="CourierNewPSMT"/>
              </a:rPr>
              <a:t>TIME_FORMAT() </a:t>
            </a:r>
            <a:r>
              <a:rPr lang="en-US" sz="2000" b="0" i="0" u="none" strike="noStrike" baseline="0" dirty="0">
                <a:latin typeface="TimesNewRomanPSMT"/>
              </a:rPr>
              <a:t>is similar to </a:t>
            </a:r>
            <a:r>
              <a:rPr lang="en-US" sz="2000" b="1" i="0" u="none" strike="noStrike" baseline="0" dirty="0">
                <a:solidFill>
                  <a:schemeClr val="accent2"/>
                </a:solidFill>
                <a:latin typeface="CourierNewPSMT"/>
              </a:rPr>
              <a:t>DATE_FORMAT()</a:t>
            </a:r>
            <a:r>
              <a:rPr lang="en-US" sz="2000" b="0" i="0" u="none" strike="noStrike" baseline="0" dirty="0">
                <a:latin typeface="TimesNewRomanPSMT"/>
              </a:rPr>
              <a:t>. </a:t>
            </a:r>
          </a:p>
          <a:p>
            <a:pPr algn="l"/>
            <a:r>
              <a:rPr lang="en-US" sz="2000" b="0" i="0" u="none" strike="noStrike" baseline="0" dirty="0">
                <a:latin typeface="TimesNewRomanPSMT"/>
              </a:rPr>
              <a:t>It works with </a:t>
            </a:r>
            <a:r>
              <a:rPr lang="en-US" sz="2000" b="0" i="0" u="none" strike="noStrike" baseline="0" dirty="0">
                <a:latin typeface="CourierNewPSMT"/>
              </a:rPr>
              <a:t>TIME</a:t>
            </a:r>
            <a:r>
              <a:rPr lang="en-US" sz="2000" b="0" i="0" u="none" strike="noStrike" baseline="0" dirty="0">
                <a:latin typeface="TimesNewRomanPSMT"/>
              </a:rPr>
              <a:t>, </a:t>
            </a:r>
            <a:r>
              <a:rPr lang="en-US" sz="2000" b="0" i="0" u="none" strike="noStrike" baseline="0" dirty="0">
                <a:latin typeface="CourierNewPSMT"/>
              </a:rPr>
              <a:t>DATETIME</a:t>
            </a:r>
            <a:r>
              <a:rPr lang="en-US" sz="2000" b="0" i="0" u="none" strike="noStrike" baseline="0" dirty="0">
                <a:latin typeface="TimesNewRomanPSMT"/>
              </a:rPr>
              <a:t>, or </a:t>
            </a:r>
            <a:r>
              <a:rPr lang="en-US" sz="2000" b="0" i="0" u="none" strike="noStrike" baseline="0" dirty="0">
                <a:latin typeface="CourierNewPSMT"/>
              </a:rPr>
              <a:t>TIMESTAMP </a:t>
            </a:r>
            <a:r>
              <a:rPr lang="en-US" sz="2000" b="0" i="0" u="none" strike="noStrike" baseline="0" dirty="0">
                <a:latin typeface="TimesNewRomanPSMT"/>
              </a:rPr>
              <a:t>values </a:t>
            </a:r>
          </a:p>
          <a:p>
            <a:pPr algn="l"/>
            <a:r>
              <a:rPr lang="en-US" sz="2000" b="0" i="0" u="none" strike="noStrike" baseline="0" dirty="0">
                <a:latin typeface="TimesNewRomanPSMT"/>
              </a:rPr>
              <a:t>but understands only time-related specifiers in the format string:</a:t>
            </a:r>
          </a:p>
          <a:p>
            <a:pPr algn="l"/>
            <a:endParaRPr lang="en-US" sz="2000" b="0" i="0" u="none" strike="noStrike" baseline="0" dirty="0">
              <a:latin typeface="TimesNewRomanPSMT"/>
            </a:endParaRPr>
          </a:p>
          <a:p>
            <a:pPr algn="l"/>
            <a:r>
              <a:rPr lang="en-US" sz="2000" b="0" i="0" u="none" strike="noStrike" baseline="0" dirty="0">
                <a:solidFill>
                  <a:srgbClr val="0070C0"/>
                </a:solidFill>
                <a:latin typeface="CourierNewPSMT"/>
              </a:rPr>
              <a:t>mysql&gt; </a:t>
            </a:r>
            <a:r>
              <a:rPr lang="en-US" sz="2000" b="1" i="0" u="none" strike="noStrike" baseline="0" dirty="0">
                <a:solidFill>
                  <a:srgbClr val="0070C0"/>
                </a:solidFill>
                <a:latin typeface="CourierNewPS-BoldMT"/>
              </a:rPr>
              <a:t>SELECT dt,</a:t>
            </a:r>
          </a:p>
          <a:p>
            <a:pPr algn="l"/>
            <a:r>
              <a:rPr lang="en-US" sz="2000" b="0" i="0" u="none" strike="noStrike" baseline="0" dirty="0">
                <a:solidFill>
                  <a:srgbClr val="0070C0"/>
                </a:solidFill>
                <a:latin typeface="CourierNewPSMT"/>
              </a:rPr>
              <a:t>-&gt; </a:t>
            </a:r>
            <a:r>
              <a:rPr lang="en-US" sz="2000" b="1" i="0" u="none" strike="noStrike" baseline="0" dirty="0">
                <a:solidFill>
                  <a:srgbClr val="0070C0"/>
                </a:solidFill>
                <a:latin typeface="CourierNewPS-BoldMT"/>
              </a:rPr>
              <a:t>TIME_FORMAT(dt, '%r') AS '12-hour time',</a:t>
            </a:r>
          </a:p>
          <a:p>
            <a:pPr algn="l"/>
            <a:r>
              <a:rPr lang="en-US" sz="2000" b="0" i="0" u="none" strike="noStrike" baseline="0" dirty="0">
                <a:solidFill>
                  <a:srgbClr val="0070C0"/>
                </a:solidFill>
                <a:latin typeface="CourierNewPSMT"/>
              </a:rPr>
              <a:t>-&gt; </a:t>
            </a:r>
            <a:r>
              <a:rPr lang="en-US" sz="2000" b="1" i="0" u="none" strike="noStrike" baseline="0" dirty="0">
                <a:solidFill>
                  <a:srgbClr val="0070C0"/>
                </a:solidFill>
                <a:latin typeface="CourierNewPS-BoldMT"/>
              </a:rPr>
              <a:t>TIME_FORMAT(dt, '%T') AS '24-hour time'</a:t>
            </a:r>
          </a:p>
          <a:p>
            <a:pPr algn="l"/>
            <a:r>
              <a:rPr lang="en-US" sz="2000" b="0" i="0" u="none" strike="noStrike" baseline="0" dirty="0">
                <a:solidFill>
                  <a:srgbClr val="0070C0"/>
                </a:solidFill>
                <a:latin typeface="CourierNewPSMT"/>
              </a:rPr>
              <a:t>-&gt; </a:t>
            </a:r>
            <a:r>
              <a:rPr lang="en-US" sz="2000" b="1" i="0" u="none" strike="noStrike" baseline="0" dirty="0">
                <a:solidFill>
                  <a:srgbClr val="0070C0"/>
                </a:solidFill>
                <a:latin typeface="CourierNewPS-BoldMT"/>
              </a:rPr>
              <a:t>FROM datetime_val;</a:t>
            </a:r>
            <a:endParaRPr lang="en-US" sz="2000" dirty="0">
              <a:solidFill>
                <a:srgbClr val="0070C0"/>
              </a:solidFill>
            </a:endParaRPr>
          </a:p>
        </p:txBody>
      </p:sp>
      <p:pic>
        <p:nvPicPr>
          <p:cNvPr id="7" name="Picture 6">
            <a:extLst>
              <a:ext uri="{FF2B5EF4-FFF2-40B4-BE49-F238E27FC236}">
                <a16:creationId xmlns:a16="http://schemas.microsoft.com/office/drawing/2014/main" id="{B7F4ADBD-9616-AA11-BA7F-8FDD1BC29027}"/>
              </a:ext>
            </a:extLst>
          </p:cNvPr>
          <p:cNvPicPr>
            <a:picLocks noChangeAspect="1"/>
          </p:cNvPicPr>
          <p:nvPr/>
        </p:nvPicPr>
        <p:blipFill>
          <a:blip r:embed="rId2"/>
          <a:stretch>
            <a:fillRect/>
          </a:stretch>
        </p:blipFill>
        <p:spPr>
          <a:xfrm>
            <a:off x="1033669" y="3488635"/>
            <a:ext cx="6591300" cy="1781175"/>
          </a:xfrm>
          <a:prstGeom prst="rect">
            <a:avLst/>
          </a:prstGeom>
        </p:spPr>
      </p:pic>
    </p:spTree>
    <p:extLst>
      <p:ext uri="{BB962C8B-B14F-4D97-AF65-F5344CB8AC3E}">
        <p14:creationId xmlns:p14="http://schemas.microsoft.com/office/powerpoint/2010/main" val="2357986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56491D-D4B5-F022-6D5F-53520EB1FADE}"/>
              </a:ext>
            </a:extLst>
          </p:cNvPr>
          <p:cNvSpPr txBox="1"/>
          <p:nvPr/>
        </p:nvSpPr>
        <p:spPr>
          <a:xfrm>
            <a:off x="286579" y="291821"/>
            <a:ext cx="11777868" cy="6032421"/>
          </a:xfrm>
          <a:prstGeom prst="rect">
            <a:avLst/>
          </a:prstGeom>
          <a:noFill/>
        </p:spPr>
        <p:txBody>
          <a:bodyPr wrap="square">
            <a:spAutoFit/>
          </a:bodyPr>
          <a:lstStyle/>
          <a:p>
            <a:pPr algn="l"/>
            <a:r>
              <a:rPr lang="en-US" sz="2000" b="1" i="0" u="none" strike="noStrike" baseline="0" dirty="0">
                <a:solidFill>
                  <a:srgbClr val="8F0012"/>
                </a:solidFill>
                <a:latin typeface="Arial-BoldMT"/>
              </a:rPr>
              <a:t>4 Setting the Client Time Zone</a:t>
            </a:r>
          </a:p>
          <a:p>
            <a:pPr algn="l"/>
            <a:r>
              <a:rPr lang="en-US" sz="2000" b="1" i="0" u="none" strike="noStrike" baseline="0" dirty="0">
                <a:solidFill>
                  <a:srgbClr val="000000"/>
                </a:solidFill>
                <a:latin typeface="Arial-BoldMT"/>
              </a:rPr>
              <a:t>Problem</a:t>
            </a:r>
          </a:p>
          <a:p>
            <a:pPr algn="l"/>
            <a:r>
              <a:rPr lang="en-US" sz="1800" b="0" i="0" u="none" strike="noStrike" baseline="0" dirty="0">
                <a:solidFill>
                  <a:srgbClr val="000000"/>
                </a:solidFill>
                <a:latin typeface="TimesNewRomanPSMT"/>
              </a:rPr>
              <a:t>You have a client application that connects from a time zone different from the server.</a:t>
            </a:r>
          </a:p>
          <a:p>
            <a:pPr algn="l"/>
            <a:r>
              <a:rPr lang="en-US" sz="1800" b="0" i="0" u="none" strike="noStrike" baseline="0" dirty="0">
                <a:solidFill>
                  <a:srgbClr val="000000"/>
                </a:solidFill>
                <a:latin typeface="TimesNewRomanPSMT"/>
              </a:rPr>
              <a:t>Consequently, when it stores </a:t>
            </a:r>
            <a:r>
              <a:rPr lang="en-US" sz="1800" b="0" i="0" u="none" strike="noStrike" baseline="0" dirty="0">
                <a:solidFill>
                  <a:srgbClr val="000000"/>
                </a:solidFill>
                <a:latin typeface="CourierNewPSMT"/>
              </a:rPr>
              <a:t>TIMESTAMP </a:t>
            </a:r>
            <a:r>
              <a:rPr lang="en-US" sz="1800" b="0" i="0" u="none" strike="noStrike" baseline="0" dirty="0">
                <a:solidFill>
                  <a:srgbClr val="000000"/>
                </a:solidFill>
                <a:latin typeface="TimesNewRomanPSMT"/>
              </a:rPr>
              <a:t>values, they don’t have the correct Coordinated Universal Time (UTC) values.</a:t>
            </a:r>
          </a:p>
          <a:p>
            <a:pPr algn="l"/>
            <a:r>
              <a:rPr lang="en-US" sz="2000" b="1" i="0" u="none" strike="noStrike" baseline="0" dirty="0">
                <a:solidFill>
                  <a:srgbClr val="000000"/>
                </a:solidFill>
                <a:latin typeface="Arial-BoldMT"/>
              </a:rPr>
              <a:t>Solution</a:t>
            </a:r>
          </a:p>
          <a:p>
            <a:pPr algn="l"/>
            <a:r>
              <a:rPr lang="en-US" sz="1800" b="0" i="0" u="none" strike="noStrike" baseline="0" dirty="0">
                <a:solidFill>
                  <a:srgbClr val="000000"/>
                </a:solidFill>
                <a:latin typeface="TimesNewRomanPSMT"/>
              </a:rPr>
              <a:t>The client should set the </a:t>
            </a:r>
            <a:r>
              <a:rPr lang="en-US" sz="1800" b="0" i="0" u="none" strike="noStrike" baseline="0" dirty="0">
                <a:solidFill>
                  <a:srgbClr val="000000"/>
                </a:solidFill>
                <a:latin typeface="CourierNewPSMT"/>
              </a:rPr>
              <a:t>time_zone </a:t>
            </a:r>
            <a:r>
              <a:rPr lang="en-US" sz="1800" b="0" i="0" u="none" strike="noStrike" baseline="0" dirty="0">
                <a:solidFill>
                  <a:srgbClr val="000000"/>
                </a:solidFill>
                <a:latin typeface="TimesNewRomanPSMT"/>
              </a:rPr>
              <a:t>system variable after connecting to the server.</a:t>
            </a:r>
            <a:r>
              <a:rPr lang="en-US" sz="1800" b="1" i="0" u="none" strike="noStrike" baseline="0" dirty="0">
                <a:solidFill>
                  <a:srgbClr val="8F0012"/>
                </a:solidFill>
                <a:latin typeface="Arial-BoldMT"/>
              </a:rPr>
              <a:t> </a:t>
            </a:r>
          </a:p>
          <a:p>
            <a:pPr algn="l"/>
            <a:endParaRPr lang="en-US" sz="1800" b="1" i="0" u="none" strike="noStrike" baseline="0" dirty="0">
              <a:solidFill>
                <a:srgbClr val="8F0012"/>
              </a:solidFill>
              <a:latin typeface="Arial-BoldMT"/>
            </a:endParaRPr>
          </a:p>
          <a:p>
            <a:pPr algn="l"/>
            <a:r>
              <a:rPr lang="en-US" sz="2000" b="1" i="0" u="none" strike="noStrike" baseline="0" dirty="0">
                <a:solidFill>
                  <a:srgbClr val="8F0012"/>
                </a:solidFill>
                <a:latin typeface="Arial-BoldMT"/>
              </a:rPr>
              <a:t>5 Setting the Server Time Zone</a:t>
            </a:r>
          </a:p>
          <a:p>
            <a:pPr algn="l"/>
            <a:r>
              <a:rPr lang="en-US" sz="1800" b="1" i="0" u="none" strike="noStrike" baseline="0" dirty="0">
                <a:solidFill>
                  <a:srgbClr val="000000"/>
                </a:solidFill>
                <a:latin typeface="Arial-BoldMT"/>
              </a:rPr>
              <a:t>Problem</a:t>
            </a:r>
          </a:p>
          <a:p>
            <a:pPr algn="l"/>
            <a:r>
              <a:rPr lang="en-US" sz="1800" b="0" i="0" u="none" strike="noStrike" baseline="0" dirty="0">
                <a:solidFill>
                  <a:srgbClr val="000000"/>
                </a:solidFill>
                <a:latin typeface="TimesNewRomanPSMT"/>
              </a:rPr>
              <a:t>You have a localized application to serve customers, but you want to have a global time zone setting.</a:t>
            </a:r>
          </a:p>
          <a:p>
            <a:pPr algn="l"/>
            <a:r>
              <a:rPr lang="en-US" sz="1800" b="1" i="0" u="none" strike="noStrike" baseline="0" dirty="0">
                <a:solidFill>
                  <a:srgbClr val="000000"/>
                </a:solidFill>
                <a:latin typeface="Arial-BoldMT"/>
              </a:rPr>
              <a:t>Solution</a:t>
            </a:r>
          </a:p>
          <a:p>
            <a:pPr algn="l"/>
            <a:r>
              <a:rPr lang="en-US" sz="1800" b="0" i="0" u="none" strike="noStrike" baseline="0" dirty="0">
                <a:solidFill>
                  <a:srgbClr val="000000"/>
                </a:solidFill>
                <a:latin typeface="TimesNewRomanPSMT"/>
              </a:rPr>
              <a:t>The server should set the </a:t>
            </a:r>
            <a:r>
              <a:rPr lang="en-US" sz="1800" b="0" i="0" u="none" strike="noStrike" baseline="0" dirty="0">
                <a:solidFill>
                  <a:srgbClr val="000000"/>
                </a:solidFill>
                <a:latin typeface="CourierNewPSMT"/>
              </a:rPr>
              <a:t>time_zone </a:t>
            </a:r>
            <a:r>
              <a:rPr lang="en-US" sz="1800" b="0" i="0" u="none" strike="noStrike" baseline="0" dirty="0">
                <a:solidFill>
                  <a:srgbClr val="000000"/>
                </a:solidFill>
                <a:latin typeface="TimesNewRomanPSMT"/>
              </a:rPr>
              <a:t>system variable to </a:t>
            </a:r>
            <a:r>
              <a:rPr lang="en-US" sz="1800" b="0" i="0" u="none" strike="noStrike" baseline="0" dirty="0">
                <a:solidFill>
                  <a:srgbClr val="000000"/>
                </a:solidFill>
                <a:latin typeface="CourierNewPSMT"/>
              </a:rPr>
              <a:t>SYSTEM </a:t>
            </a:r>
            <a:r>
              <a:rPr lang="en-US" sz="1800" b="0" i="0" u="none" strike="noStrike" baseline="0" dirty="0">
                <a:solidFill>
                  <a:srgbClr val="000000"/>
                </a:solidFill>
                <a:latin typeface="TimesNewRomanPSMT"/>
              </a:rPr>
              <a:t>at the server.</a:t>
            </a:r>
          </a:p>
          <a:p>
            <a:pPr algn="l"/>
            <a:r>
              <a:rPr lang="en-US" sz="1800" b="0" i="0" u="none" strike="noStrike" baseline="0" dirty="0">
                <a:solidFill>
                  <a:srgbClr val="000000"/>
                </a:solidFill>
                <a:latin typeface="TimesNewRomanPSMT"/>
              </a:rPr>
              <a:t>This setting should point to </a:t>
            </a:r>
            <a:r>
              <a:rPr lang="en-US" sz="1800" b="0" i="0" u="none" strike="noStrike" baseline="0" dirty="0">
                <a:solidFill>
                  <a:srgbClr val="000000"/>
                </a:solidFill>
                <a:latin typeface="CourierNewPSMT"/>
              </a:rPr>
              <a:t>UTC </a:t>
            </a:r>
            <a:r>
              <a:rPr lang="en-US" sz="1800" b="0" i="0" u="none" strike="noStrike" baseline="0" dirty="0">
                <a:solidFill>
                  <a:srgbClr val="000000"/>
                </a:solidFill>
                <a:latin typeface="TimesNewRomanPSMT"/>
              </a:rPr>
              <a:t>value.</a:t>
            </a:r>
          </a:p>
          <a:p>
            <a:pPr algn="l"/>
            <a:r>
              <a:rPr lang="en-US" sz="1800" b="0" i="0" u="none" strike="noStrike" baseline="0" dirty="0">
                <a:solidFill>
                  <a:srgbClr val="000000"/>
                </a:solidFill>
                <a:latin typeface="TimesNewRomanPSMT"/>
              </a:rPr>
              <a:t>Accordingly, the </a:t>
            </a:r>
            <a:r>
              <a:rPr lang="en-US" sz="1800" b="0" i="0" u="none" strike="noStrike" baseline="0" dirty="0">
                <a:solidFill>
                  <a:srgbClr val="000000"/>
                </a:solidFill>
                <a:latin typeface="CourierNewPSMT"/>
              </a:rPr>
              <a:t>system_time_zone </a:t>
            </a:r>
            <a:r>
              <a:rPr lang="en-US" sz="1800" b="0" i="0" u="none" strike="noStrike" baseline="0" dirty="0">
                <a:solidFill>
                  <a:srgbClr val="000000"/>
                </a:solidFill>
                <a:latin typeface="TimesNewRomanPSMT"/>
              </a:rPr>
              <a:t>value should be set to </a:t>
            </a:r>
            <a:r>
              <a:rPr lang="en-US" sz="1800" b="0" i="0" u="none" strike="noStrike" baseline="0" dirty="0">
                <a:solidFill>
                  <a:srgbClr val="000000"/>
                </a:solidFill>
                <a:latin typeface="CourierNewPSMT"/>
              </a:rPr>
              <a:t>UTC</a:t>
            </a:r>
            <a:r>
              <a:rPr lang="en-US" sz="1800" b="0" i="0" u="none" strike="noStrike" baseline="0" dirty="0">
                <a:solidFill>
                  <a:srgbClr val="000000"/>
                </a:solidFill>
                <a:latin typeface="TimesNewRomanPSMT"/>
              </a:rPr>
              <a:t>.</a:t>
            </a:r>
            <a:r>
              <a:rPr lang="en-US" sz="1800" b="1" i="0" u="none" strike="noStrike" baseline="0" dirty="0">
                <a:solidFill>
                  <a:srgbClr val="8F0012"/>
                </a:solidFill>
                <a:latin typeface="Arial-BoldMT"/>
              </a:rPr>
              <a:t> </a:t>
            </a:r>
          </a:p>
          <a:p>
            <a:pPr algn="l"/>
            <a:endParaRPr lang="en-US" sz="1800" b="1" i="0" u="none" strike="noStrike" baseline="0" dirty="0">
              <a:solidFill>
                <a:srgbClr val="8F0012"/>
              </a:solidFill>
              <a:latin typeface="Arial-BoldMT"/>
            </a:endParaRPr>
          </a:p>
          <a:p>
            <a:pPr algn="l"/>
            <a:r>
              <a:rPr lang="en-US" sz="2000" b="1" i="0" u="none" strike="noStrike" baseline="0" dirty="0">
                <a:solidFill>
                  <a:srgbClr val="8F0012"/>
                </a:solidFill>
                <a:latin typeface="Arial-BoldMT"/>
              </a:rPr>
              <a:t>6 Shifting Temporal Values Between Time Zones</a:t>
            </a:r>
          </a:p>
          <a:p>
            <a:pPr algn="l"/>
            <a:r>
              <a:rPr lang="en-US" sz="1800" b="1" i="0" u="none" strike="noStrike" baseline="0" dirty="0">
                <a:solidFill>
                  <a:srgbClr val="000000"/>
                </a:solidFill>
                <a:latin typeface="Arial-BoldMT"/>
              </a:rPr>
              <a:t>Problem</a:t>
            </a:r>
          </a:p>
          <a:p>
            <a:pPr algn="l"/>
            <a:r>
              <a:rPr lang="en-US" sz="1800" b="0" i="0" u="none" strike="noStrike" baseline="0" dirty="0">
                <a:solidFill>
                  <a:srgbClr val="000000"/>
                </a:solidFill>
                <a:latin typeface="TimesNewRomanPSMT"/>
              </a:rPr>
              <a:t>You have a date-and-time value but need to know what it would be in a different time zone. For example, you’re having a teleconference with people in different parts of the world, and they need to know the meeting time in their local time zones.</a:t>
            </a:r>
          </a:p>
          <a:p>
            <a:pPr algn="l"/>
            <a:r>
              <a:rPr lang="en-US" sz="1800" b="1" i="0" u="none" strike="noStrike" baseline="0" dirty="0">
                <a:solidFill>
                  <a:srgbClr val="000000"/>
                </a:solidFill>
                <a:latin typeface="Arial-BoldMT"/>
              </a:rPr>
              <a:t>Solution</a:t>
            </a:r>
          </a:p>
          <a:p>
            <a:pPr algn="l"/>
            <a:r>
              <a:rPr lang="en-US" sz="1800" b="0" i="0" u="none" strike="noStrike" baseline="0" dirty="0">
                <a:solidFill>
                  <a:srgbClr val="000000"/>
                </a:solidFill>
                <a:latin typeface="TimesNewRomanPSMT"/>
              </a:rPr>
              <a:t>Use the </a:t>
            </a:r>
            <a:r>
              <a:rPr lang="en-US" sz="1800" b="1" i="0" u="none" strike="noStrike" baseline="0" dirty="0">
                <a:solidFill>
                  <a:schemeClr val="accent2"/>
                </a:solidFill>
                <a:latin typeface="CourierNewPSMT"/>
              </a:rPr>
              <a:t>CONVERT_TZ() </a:t>
            </a:r>
            <a:r>
              <a:rPr lang="en-US" sz="1800" b="0" i="0" u="none" strike="noStrike" baseline="0" dirty="0">
                <a:solidFill>
                  <a:srgbClr val="000000"/>
                </a:solidFill>
                <a:latin typeface="TimesNewRomanPSMT"/>
              </a:rPr>
              <a:t>function</a:t>
            </a:r>
          </a:p>
        </p:txBody>
      </p:sp>
    </p:spTree>
    <p:extLst>
      <p:ext uri="{BB962C8B-B14F-4D97-AF65-F5344CB8AC3E}">
        <p14:creationId xmlns:p14="http://schemas.microsoft.com/office/powerpoint/2010/main" val="2547542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3" name="Oval 22">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24" name="Oval 23">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26" name="Rectangle 25">
            <a:extLst>
              <a:ext uri="{FF2B5EF4-FFF2-40B4-BE49-F238E27FC236}">
                <a16:creationId xmlns:a16="http://schemas.microsoft.com/office/drawing/2014/main" id="{89C8D586-1ECD-4981-BED2-97336112C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872FDCE-A4C9-22E4-7C75-16584CA30C73}"/>
              </a:ext>
            </a:extLst>
          </p:cNvPr>
          <p:cNvPicPr>
            <a:picLocks noChangeAspect="1"/>
          </p:cNvPicPr>
          <p:nvPr/>
        </p:nvPicPr>
        <p:blipFill rotWithShape="1">
          <a:blip r:embed="rId5"/>
          <a:srcRect l="17108" r="9692"/>
          <a:stretch/>
        </p:blipFill>
        <p:spPr>
          <a:xfrm>
            <a:off x="1" y="10"/>
            <a:ext cx="6066502" cy="6857989"/>
          </a:xfrm>
          <a:prstGeom prst="rect">
            <a:avLst/>
          </a:prstGeom>
        </p:spPr>
      </p:pic>
      <p:sp>
        <p:nvSpPr>
          <p:cNvPr id="2" name="Rectangle 1"/>
          <p:cNvSpPr/>
          <p:nvPr/>
        </p:nvSpPr>
        <p:spPr>
          <a:xfrm>
            <a:off x="6400799" y="2121408"/>
            <a:ext cx="5299585" cy="4050792"/>
          </a:xfrm>
          <a:prstGeom prst="rect">
            <a:avLst/>
          </a:prstGeom>
        </p:spPr>
        <p:txBody>
          <a:bodyPr vert="horz" lIns="91440" tIns="45720" rIns="91440" bIns="45720" rtlCol="0">
            <a:normAutofit/>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a:t>Time series analysis is one of the most common types of analysis done with SQL. </a:t>
            </a:r>
          </a:p>
          <a:p>
            <a:pPr indent="-182880" defTabSz="914400">
              <a:lnSpc>
                <a:spcPct val="90000"/>
              </a:lnSpc>
              <a:spcAft>
                <a:spcPts val="600"/>
              </a:spcAft>
              <a:buClr>
                <a:schemeClr val="accent1">
                  <a:lumMod val="75000"/>
                </a:schemeClr>
              </a:buClr>
              <a:buSzPct val="85000"/>
              <a:buFont typeface="Wingdings" pitchFamily="2" charset="2"/>
              <a:buChar char="§"/>
            </a:pPr>
            <a:r>
              <a:rPr lang="en-US"/>
              <a:t>A </a:t>
            </a:r>
            <a:r>
              <a:rPr lang="en-US" i="1"/>
              <a:t>time series </a:t>
            </a:r>
            <a:r>
              <a:rPr lang="en-US"/>
              <a:t>is a sequence of measurements or data points recorded in time order, often at regularly spaced intervals. There are many examples of time series data in daily life, such as the daily high temperature, the closing value of the S&amp;P 500 stock index, or the number of daily steps recorded by your fitness tracker. </a:t>
            </a:r>
          </a:p>
          <a:p>
            <a:pPr indent="-182880" defTabSz="914400">
              <a:lnSpc>
                <a:spcPct val="90000"/>
              </a:lnSpc>
              <a:spcAft>
                <a:spcPts val="600"/>
              </a:spcAft>
              <a:buClr>
                <a:schemeClr val="accent1">
                  <a:lumMod val="75000"/>
                </a:schemeClr>
              </a:buClr>
              <a:buSzPct val="85000"/>
              <a:buFont typeface="Wingdings" pitchFamily="2" charset="2"/>
              <a:buChar char="§"/>
            </a:pPr>
            <a:r>
              <a:rPr lang="en-US"/>
              <a:t>Time series analysis is used in a wide variety of industries and disciplines, from statistics and engineering to weather forecasting and business planning. </a:t>
            </a:r>
          </a:p>
          <a:p>
            <a:pPr indent="-182880" defTabSz="914400">
              <a:lnSpc>
                <a:spcPct val="90000"/>
              </a:lnSpc>
              <a:spcAft>
                <a:spcPts val="600"/>
              </a:spcAft>
              <a:buClr>
                <a:schemeClr val="accent1">
                  <a:lumMod val="75000"/>
                </a:schemeClr>
              </a:buClr>
              <a:buSzPct val="85000"/>
              <a:buFont typeface="Wingdings" pitchFamily="2" charset="2"/>
              <a:buChar char="§"/>
            </a:pPr>
            <a:r>
              <a:rPr lang="en-US"/>
              <a:t>Time series analysis is a way to understand and quantify how things change over time.</a:t>
            </a:r>
            <a:endParaRPr lang="en-US">
              <a:effectLst/>
            </a:endParaRPr>
          </a:p>
        </p:txBody>
      </p:sp>
      <p:grpSp>
        <p:nvGrpSpPr>
          <p:cNvPr id="28" name="Group 27">
            <a:extLst>
              <a:ext uri="{FF2B5EF4-FFF2-40B4-BE49-F238E27FC236}">
                <a16:creationId xmlns:a16="http://schemas.microsoft.com/office/drawing/2014/main" id="{AF001A23-2767-4A31-BD30-56112DE952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9" name="Oval 28">
              <a:extLst>
                <a:ext uri="{FF2B5EF4-FFF2-40B4-BE49-F238E27FC236}">
                  <a16:creationId xmlns:a16="http://schemas.microsoft.com/office/drawing/2014/main" id="{C6BD30CE-7C6B-4C5B-8206-2A912062D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0" name="Oval 29">
              <a:extLst>
                <a:ext uri="{FF2B5EF4-FFF2-40B4-BE49-F238E27FC236}">
                  <a16:creationId xmlns:a16="http://schemas.microsoft.com/office/drawing/2014/main" id="{7FA45EC6-AD58-4CAF-846D-46D82B614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752634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BBAAF00-0F9E-D2C1-6C8D-4324ADB3CA29}"/>
              </a:ext>
            </a:extLst>
          </p:cNvPr>
          <p:cNvSpPr txBox="1"/>
          <p:nvPr/>
        </p:nvSpPr>
        <p:spPr>
          <a:xfrm>
            <a:off x="536713" y="520512"/>
            <a:ext cx="11370365" cy="6509474"/>
          </a:xfrm>
          <a:prstGeom prst="rect">
            <a:avLst/>
          </a:prstGeom>
          <a:noFill/>
        </p:spPr>
        <p:txBody>
          <a:bodyPr wrap="square">
            <a:spAutoFit/>
          </a:bodyPr>
          <a:lstStyle/>
          <a:p>
            <a:pPr algn="l"/>
            <a:r>
              <a:rPr lang="en-US" sz="2100" b="1" i="0" u="none" strike="noStrike" baseline="0" dirty="0">
                <a:solidFill>
                  <a:srgbClr val="8F0012"/>
                </a:solidFill>
                <a:latin typeface="Arial-BoldMT"/>
              </a:rPr>
              <a:t>7 Extracting Parts of Dates or Times</a:t>
            </a:r>
          </a:p>
          <a:p>
            <a:pPr algn="l"/>
            <a:endParaRPr lang="en-US" b="1" i="0" u="none" strike="noStrike" baseline="0" dirty="0">
              <a:solidFill>
                <a:srgbClr val="8F0012"/>
              </a:solidFill>
              <a:latin typeface="Arial-BoldMT"/>
            </a:endParaRPr>
          </a:p>
          <a:p>
            <a:pPr algn="l"/>
            <a:r>
              <a:rPr lang="en-US" b="1" i="0" u="none" strike="noStrike" baseline="0" dirty="0">
                <a:solidFill>
                  <a:srgbClr val="000000"/>
                </a:solidFill>
                <a:latin typeface="Arial-BoldMT"/>
              </a:rPr>
              <a:t>Problem</a:t>
            </a:r>
          </a:p>
          <a:p>
            <a:pPr algn="l"/>
            <a:r>
              <a:rPr lang="en-US" b="0" i="0" u="none" strike="noStrike" baseline="0" dirty="0">
                <a:solidFill>
                  <a:srgbClr val="000000"/>
                </a:solidFill>
                <a:latin typeface="TimesNewRomanPSMT"/>
              </a:rPr>
              <a:t>You want to obtain just a part of a date or a time.</a:t>
            </a:r>
          </a:p>
          <a:p>
            <a:pPr algn="l"/>
            <a:r>
              <a:rPr lang="en-US" b="1" i="0" u="none" strike="noStrike" baseline="0" dirty="0">
                <a:solidFill>
                  <a:srgbClr val="000000"/>
                </a:solidFill>
                <a:latin typeface="Arial-BoldMT"/>
              </a:rPr>
              <a:t>Solution</a:t>
            </a:r>
          </a:p>
          <a:p>
            <a:pPr algn="l"/>
            <a:r>
              <a:rPr lang="en-US" b="0" i="0" u="none" strike="noStrike" baseline="0" dirty="0">
                <a:solidFill>
                  <a:srgbClr val="000000"/>
                </a:solidFill>
                <a:latin typeface="TimesNewRomanPSMT"/>
              </a:rPr>
              <a:t>Invoke a function specifically intended for extracting part of a temporal value, such as </a:t>
            </a:r>
            <a:r>
              <a:rPr lang="en-US" b="0" i="0" u="none" strike="noStrike" baseline="0" dirty="0">
                <a:solidFill>
                  <a:schemeClr val="accent2"/>
                </a:solidFill>
                <a:latin typeface="CourierNewPSMT"/>
              </a:rPr>
              <a:t>MONTH() </a:t>
            </a:r>
            <a:r>
              <a:rPr lang="en-US" b="0" i="0" u="none" strike="noStrike" baseline="0" dirty="0">
                <a:solidFill>
                  <a:srgbClr val="000000"/>
                </a:solidFill>
                <a:latin typeface="TimesNewRomanPSMT"/>
              </a:rPr>
              <a:t>or </a:t>
            </a:r>
            <a:r>
              <a:rPr lang="en-US" b="0" i="0" u="none" strike="noStrike" baseline="0" dirty="0">
                <a:solidFill>
                  <a:schemeClr val="accent2"/>
                </a:solidFill>
                <a:latin typeface="CourierNewPSMT"/>
              </a:rPr>
              <a:t>MINUTE()</a:t>
            </a:r>
            <a:r>
              <a:rPr lang="en-US" b="0" i="0" u="none" strike="noStrike" baseline="0" dirty="0">
                <a:solidFill>
                  <a:schemeClr val="accent2"/>
                </a:solidFill>
                <a:latin typeface="TimesNewRomanPSMT"/>
              </a:rPr>
              <a:t>. </a:t>
            </a:r>
          </a:p>
          <a:p>
            <a:pPr algn="l"/>
            <a:r>
              <a:rPr lang="en-US" b="0" i="0" u="none" strike="noStrike" baseline="0" dirty="0">
                <a:solidFill>
                  <a:srgbClr val="000000"/>
                </a:solidFill>
                <a:latin typeface="TimesNewRomanPSMT"/>
              </a:rPr>
              <a:t>This is usually the fastest method for component extraction if you need only a single component of a value.</a:t>
            </a:r>
          </a:p>
          <a:p>
            <a:pPr algn="l"/>
            <a:r>
              <a:rPr lang="en-US" b="0" i="0" u="none" strike="noStrike" baseline="0" dirty="0">
                <a:solidFill>
                  <a:srgbClr val="000000"/>
                </a:solidFill>
                <a:latin typeface="TimesNewRomanPSMT"/>
              </a:rPr>
              <a:t>Alternatively, use a formatting function such as </a:t>
            </a:r>
            <a:r>
              <a:rPr lang="en-US" b="0" i="0" u="none" strike="noStrike" baseline="0" dirty="0">
                <a:solidFill>
                  <a:schemeClr val="accent2"/>
                </a:solidFill>
                <a:latin typeface="CourierNewPSMT"/>
              </a:rPr>
              <a:t>DATE_FORMAT()</a:t>
            </a:r>
            <a:r>
              <a:rPr lang="en-US" b="0" i="0" u="none" strike="noStrike" baseline="0" dirty="0">
                <a:solidFill>
                  <a:srgbClr val="000000"/>
                </a:solidFill>
                <a:latin typeface="CourierNewPSMT"/>
              </a:rPr>
              <a:t> </a:t>
            </a:r>
            <a:r>
              <a:rPr lang="en-US" b="0" i="0" u="none" strike="noStrike" baseline="0" dirty="0">
                <a:solidFill>
                  <a:srgbClr val="000000"/>
                </a:solidFill>
                <a:latin typeface="TimesNewRomanPSMT"/>
              </a:rPr>
              <a:t>or </a:t>
            </a:r>
            <a:r>
              <a:rPr lang="en-US" b="0" i="0" u="none" strike="noStrike" baseline="0" dirty="0">
                <a:solidFill>
                  <a:schemeClr val="accent2"/>
                </a:solidFill>
                <a:latin typeface="CourierNewPSMT"/>
              </a:rPr>
              <a:t>TIME_FORMAT() </a:t>
            </a:r>
            <a:r>
              <a:rPr lang="en-US" b="0" i="0" u="none" strike="noStrike" baseline="0" dirty="0">
                <a:solidFill>
                  <a:srgbClr val="000000"/>
                </a:solidFill>
                <a:latin typeface="TimesNewRomanPSMT"/>
              </a:rPr>
              <a:t>with a format string that includes a specifier for the part of the value you want to obtain.</a:t>
            </a:r>
          </a:p>
          <a:p>
            <a:pPr algn="l"/>
            <a:endParaRPr lang="en-US" dirty="0">
              <a:solidFill>
                <a:srgbClr val="0070C0"/>
              </a:solidFill>
            </a:endParaRPr>
          </a:p>
          <a:p>
            <a:pPr algn="l"/>
            <a:endParaRPr lang="en-US" dirty="0">
              <a:solidFill>
                <a:srgbClr val="0070C0"/>
              </a:solidFill>
            </a:endParaRPr>
          </a:p>
          <a:p>
            <a:pPr algn="l"/>
            <a:r>
              <a:rPr lang="en-US" dirty="0"/>
              <a:t>Functions</a:t>
            </a:r>
            <a:r>
              <a:rPr lang="en-US" dirty="0">
                <a:solidFill>
                  <a:srgbClr val="0070C0"/>
                </a:solidFill>
              </a:rPr>
              <a:t>: </a:t>
            </a:r>
            <a:r>
              <a:rPr lang="en-US" dirty="0">
                <a:solidFill>
                  <a:schemeClr val="accent2"/>
                </a:solidFill>
              </a:rPr>
              <a:t>YEAR(), MONTH(), DAY(), HOUR(), MINUTE(), SECOND()</a:t>
            </a:r>
          </a:p>
          <a:p>
            <a:pPr algn="l"/>
            <a:r>
              <a:rPr lang="en-US" dirty="0"/>
              <a:t>Example: </a:t>
            </a:r>
            <a:r>
              <a:rPr lang="en-US" dirty="0">
                <a:solidFill>
                  <a:srgbClr val="0070C0"/>
                </a:solidFill>
              </a:rPr>
              <a:t>SELECT YEAR('2023-05-15'), HOUR('12:45:00');</a:t>
            </a:r>
          </a:p>
          <a:p>
            <a:pPr algn="l"/>
            <a:r>
              <a:rPr lang="en-US" dirty="0"/>
              <a:t>Explanation: Extracts the year from a date and the hour from a time.</a:t>
            </a:r>
          </a:p>
          <a:p>
            <a:pPr algn="l"/>
            <a:endParaRPr lang="en-US" dirty="0">
              <a:solidFill>
                <a:srgbClr val="0070C0"/>
              </a:solidFill>
            </a:endParaRPr>
          </a:p>
          <a:p>
            <a:pPr algn="l"/>
            <a:r>
              <a:rPr lang="en-US" dirty="0"/>
              <a:t>Using </a:t>
            </a:r>
            <a:r>
              <a:rPr lang="en-US" dirty="0">
                <a:solidFill>
                  <a:schemeClr val="accent2"/>
                </a:solidFill>
              </a:rPr>
              <a:t>DATE_FORMAT </a:t>
            </a:r>
            <a:r>
              <a:rPr lang="en-US" dirty="0"/>
              <a:t>and</a:t>
            </a:r>
            <a:r>
              <a:rPr lang="en-US" dirty="0">
                <a:solidFill>
                  <a:srgbClr val="0070C0"/>
                </a:solidFill>
              </a:rPr>
              <a:t> </a:t>
            </a:r>
            <a:r>
              <a:rPr lang="en-US" dirty="0">
                <a:solidFill>
                  <a:schemeClr val="accent2"/>
                </a:solidFill>
              </a:rPr>
              <a:t>TIME_FORMAT</a:t>
            </a:r>
          </a:p>
          <a:p>
            <a:pPr algn="l"/>
            <a:r>
              <a:rPr lang="en-US" dirty="0"/>
              <a:t>Example: </a:t>
            </a:r>
            <a:r>
              <a:rPr lang="en-US" dirty="0">
                <a:solidFill>
                  <a:srgbClr val="0070C0"/>
                </a:solidFill>
              </a:rPr>
              <a:t>SELECT DATE_FORMAT('2023-05-15', '%Y-%m-%d'), TIME_FORMAT('12:45:00', '%H:%</a:t>
            </a:r>
            <a:r>
              <a:rPr lang="en-US" dirty="0" err="1">
                <a:solidFill>
                  <a:srgbClr val="0070C0"/>
                </a:solidFill>
              </a:rPr>
              <a:t>i</a:t>
            </a:r>
            <a:r>
              <a:rPr lang="en-US" dirty="0">
                <a:solidFill>
                  <a:srgbClr val="0070C0"/>
                </a:solidFill>
              </a:rPr>
              <a:t>:%s');</a:t>
            </a:r>
          </a:p>
          <a:p>
            <a:pPr algn="l"/>
            <a:r>
              <a:rPr lang="en-US" dirty="0"/>
              <a:t>Explanation: Formats the date and time according to specified patterns.</a:t>
            </a:r>
          </a:p>
          <a:p>
            <a:pPr algn="l"/>
            <a:endParaRPr lang="en-US" dirty="0">
              <a:solidFill>
                <a:srgbClr val="0070C0"/>
              </a:solidFill>
            </a:endParaRPr>
          </a:p>
          <a:p>
            <a:pPr algn="l"/>
            <a:r>
              <a:rPr lang="en-US" dirty="0"/>
              <a:t>Extracting Using </a:t>
            </a:r>
            <a:r>
              <a:rPr lang="en-US" dirty="0">
                <a:solidFill>
                  <a:schemeClr val="accent2"/>
                </a:solidFill>
              </a:rPr>
              <a:t>EXTRACT</a:t>
            </a:r>
            <a:r>
              <a:rPr lang="en-US" dirty="0"/>
              <a:t> Function</a:t>
            </a:r>
          </a:p>
          <a:p>
            <a:pPr algn="l"/>
            <a:r>
              <a:rPr lang="en-US" dirty="0"/>
              <a:t>Example: </a:t>
            </a:r>
            <a:r>
              <a:rPr lang="en-US" dirty="0">
                <a:solidFill>
                  <a:srgbClr val="0070C0"/>
                </a:solidFill>
              </a:rPr>
              <a:t>SELECT EXTRACT(YEAR FROM '2023-05-15'), EXTRACT(HOUR FROM '12:45:00');</a:t>
            </a:r>
          </a:p>
          <a:p>
            <a:pPr algn="l"/>
            <a:r>
              <a:rPr lang="en-US" dirty="0"/>
              <a:t>Explanation: Directly extracts the year from a date and the hour from a time component.</a:t>
            </a:r>
          </a:p>
          <a:p>
            <a:pPr algn="l"/>
            <a:endParaRPr lang="en-US" dirty="0">
              <a:solidFill>
                <a:srgbClr val="0070C0"/>
              </a:solidFill>
            </a:endParaRPr>
          </a:p>
        </p:txBody>
      </p:sp>
    </p:spTree>
    <p:extLst>
      <p:ext uri="{BB962C8B-B14F-4D97-AF65-F5344CB8AC3E}">
        <p14:creationId xmlns:p14="http://schemas.microsoft.com/office/powerpoint/2010/main" val="4059848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5203F9-AF4D-BA76-7BA6-D5DDFA66396E}"/>
              </a:ext>
            </a:extLst>
          </p:cNvPr>
          <p:cNvSpPr txBox="1"/>
          <p:nvPr/>
        </p:nvSpPr>
        <p:spPr>
          <a:xfrm>
            <a:off x="536713" y="1028343"/>
            <a:ext cx="11133671" cy="4247317"/>
          </a:xfrm>
          <a:prstGeom prst="rect">
            <a:avLst/>
          </a:prstGeom>
          <a:noFill/>
        </p:spPr>
        <p:txBody>
          <a:bodyPr wrap="square">
            <a:spAutoFit/>
          </a:bodyPr>
          <a:lstStyle/>
          <a:p>
            <a:r>
              <a:rPr lang="en-US" dirty="0"/>
              <a:t>Specialized Date Functions</a:t>
            </a:r>
          </a:p>
          <a:p>
            <a:endParaRPr lang="en-US" dirty="0"/>
          </a:p>
          <a:p>
            <a:r>
              <a:rPr lang="en-US" dirty="0"/>
              <a:t>Examples:</a:t>
            </a:r>
          </a:p>
          <a:p>
            <a:r>
              <a:rPr lang="en-US" dirty="0">
                <a:solidFill>
                  <a:schemeClr val="accent2"/>
                </a:solidFill>
              </a:rPr>
              <a:t>DAYNAME(): </a:t>
            </a:r>
            <a:r>
              <a:rPr lang="en-US" dirty="0"/>
              <a:t>Returns the name of the weekday.</a:t>
            </a:r>
          </a:p>
          <a:p>
            <a:r>
              <a:rPr lang="en-US" dirty="0">
                <a:solidFill>
                  <a:schemeClr val="accent2"/>
                </a:solidFill>
              </a:rPr>
              <a:t>DAYOFYEAR(): </a:t>
            </a:r>
            <a:r>
              <a:rPr lang="en-US" dirty="0"/>
              <a:t>Returns the day number of the year.</a:t>
            </a:r>
          </a:p>
          <a:p>
            <a:endParaRPr lang="en-US" dirty="0"/>
          </a:p>
          <a:p>
            <a:r>
              <a:rPr lang="en-US" dirty="0"/>
              <a:t>Example: </a:t>
            </a:r>
          </a:p>
          <a:p>
            <a:r>
              <a:rPr lang="en-US" dirty="0">
                <a:solidFill>
                  <a:srgbClr val="0070C0"/>
                </a:solidFill>
              </a:rPr>
              <a:t>SELECT DAYNAME('2023-05-15'), DAYOFYEAR('2023-05-15');</a:t>
            </a:r>
          </a:p>
          <a:p>
            <a:r>
              <a:rPr lang="en-US" dirty="0"/>
              <a:t>Explanation: Retrieves the name of the weekday and the day number of the year for the specified date.</a:t>
            </a:r>
          </a:p>
          <a:p>
            <a:r>
              <a:rPr lang="en-US" dirty="0"/>
              <a:t>Combining Date and Time Components</a:t>
            </a:r>
          </a:p>
          <a:p>
            <a:endParaRPr lang="en-US" dirty="0"/>
          </a:p>
          <a:p>
            <a:r>
              <a:rPr lang="en-US" dirty="0"/>
              <a:t>Example:</a:t>
            </a:r>
          </a:p>
          <a:p>
            <a:r>
              <a:rPr lang="en-US" dirty="0"/>
              <a:t> </a:t>
            </a:r>
            <a:r>
              <a:rPr lang="en-US" dirty="0">
                <a:solidFill>
                  <a:srgbClr val="0070C0"/>
                </a:solidFill>
              </a:rPr>
              <a:t>SELECT CONCAT(EXTRACT(YEAR FROM '2023-05-15'), '-', EXTRACT(MONTH FROM '2023-05-15'), '-01');</a:t>
            </a:r>
          </a:p>
          <a:p>
            <a:r>
              <a:rPr lang="en-US" dirty="0"/>
              <a:t>Explanation: Constructs a new date string by combining extracted year and month components, specifically setting the day to the first of the month.</a:t>
            </a:r>
          </a:p>
        </p:txBody>
      </p:sp>
    </p:spTree>
    <p:extLst>
      <p:ext uri="{BB962C8B-B14F-4D97-AF65-F5344CB8AC3E}">
        <p14:creationId xmlns:p14="http://schemas.microsoft.com/office/powerpoint/2010/main" val="2940499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68C1FB-C15D-997F-2C68-88AAEBDAEE0D}"/>
              </a:ext>
            </a:extLst>
          </p:cNvPr>
          <p:cNvPicPr>
            <a:picLocks noChangeAspect="1"/>
          </p:cNvPicPr>
          <p:nvPr/>
        </p:nvPicPr>
        <p:blipFill>
          <a:blip r:embed="rId2"/>
          <a:stretch>
            <a:fillRect/>
          </a:stretch>
        </p:blipFill>
        <p:spPr>
          <a:xfrm>
            <a:off x="6096000" y="533400"/>
            <a:ext cx="5514975" cy="5791200"/>
          </a:xfrm>
          <a:prstGeom prst="rect">
            <a:avLst/>
          </a:prstGeom>
        </p:spPr>
      </p:pic>
      <p:sp>
        <p:nvSpPr>
          <p:cNvPr id="5" name="TextBox 4">
            <a:extLst>
              <a:ext uri="{FF2B5EF4-FFF2-40B4-BE49-F238E27FC236}">
                <a16:creationId xmlns:a16="http://schemas.microsoft.com/office/drawing/2014/main" id="{AEF1ADAD-65C2-A1B4-8927-4226016DABDB}"/>
              </a:ext>
            </a:extLst>
          </p:cNvPr>
          <p:cNvSpPr txBox="1"/>
          <p:nvPr/>
        </p:nvSpPr>
        <p:spPr>
          <a:xfrm>
            <a:off x="395080" y="690339"/>
            <a:ext cx="5866572" cy="1754326"/>
          </a:xfrm>
          <a:prstGeom prst="rect">
            <a:avLst/>
          </a:prstGeom>
          <a:noFill/>
        </p:spPr>
        <p:txBody>
          <a:bodyPr wrap="square">
            <a:spAutoFit/>
          </a:bodyPr>
          <a:lstStyle/>
          <a:p>
            <a:pPr algn="l"/>
            <a:r>
              <a:rPr lang="en-US" b="0" i="0" u="none" strike="noStrike" baseline="0" dirty="0">
                <a:solidFill>
                  <a:srgbClr val="8F0012"/>
                </a:solidFill>
                <a:latin typeface="TimesNewRomanPSMT"/>
              </a:rPr>
              <a:t>Table </a:t>
            </a:r>
            <a:r>
              <a:rPr lang="en-US" b="0" i="0" u="none" strike="noStrike" baseline="0" dirty="0">
                <a:solidFill>
                  <a:srgbClr val="000000"/>
                </a:solidFill>
                <a:latin typeface="TimesNewRomanPSMT"/>
              </a:rPr>
              <a:t>shows several component-extraction functions; consult the </a:t>
            </a:r>
            <a:r>
              <a:rPr lang="en-US" b="0" i="0" u="none" strike="noStrike" baseline="0" dirty="0">
                <a:solidFill>
                  <a:srgbClr val="8F0012"/>
                </a:solidFill>
                <a:latin typeface="TimesNewRomanPSMT"/>
              </a:rPr>
              <a:t>MySQL Reference Manual </a:t>
            </a:r>
            <a:r>
              <a:rPr lang="en-US" b="0" i="0" u="none" strike="noStrike" baseline="0" dirty="0">
                <a:solidFill>
                  <a:srgbClr val="000000"/>
                </a:solidFill>
                <a:latin typeface="TimesNewRomanPSMT"/>
              </a:rPr>
              <a:t>for a complete list. The date-related functions work with </a:t>
            </a:r>
            <a:r>
              <a:rPr lang="en-US" b="0" i="0" u="none" strike="noStrike" baseline="0" dirty="0">
                <a:solidFill>
                  <a:srgbClr val="000000"/>
                </a:solidFill>
                <a:latin typeface="CourierNewPSMT"/>
              </a:rPr>
              <a:t>DATE</a:t>
            </a:r>
            <a:r>
              <a:rPr lang="en-US" b="0" i="0" u="none" strike="noStrike" baseline="0" dirty="0">
                <a:solidFill>
                  <a:srgbClr val="000000"/>
                </a:solidFill>
                <a:latin typeface="TimesNewRomanPSMT"/>
              </a:rPr>
              <a:t>, </a:t>
            </a:r>
            <a:r>
              <a:rPr lang="en-US" b="0" i="0" u="none" strike="noStrike" baseline="0" dirty="0">
                <a:solidFill>
                  <a:srgbClr val="000000"/>
                </a:solidFill>
                <a:latin typeface="CourierNewPSMT"/>
              </a:rPr>
              <a:t>DATETIME</a:t>
            </a:r>
            <a:r>
              <a:rPr lang="en-US" b="0" i="0" u="none" strike="noStrike" baseline="0" dirty="0">
                <a:solidFill>
                  <a:srgbClr val="000000"/>
                </a:solidFill>
                <a:latin typeface="TimesNewRomanPSMT"/>
              </a:rPr>
              <a:t>, or </a:t>
            </a:r>
            <a:r>
              <a:rPr lang="en-US" b="0" i="0" u="none" strike="noStrike" baseline="0" dirty="0">
                <a:solidFill>
                  <a:srgbClr val="000000"/>
                </a:solidFill>
                <a:latin typeface="CourierNewPSMT"/>
              </a:rPr>
              <a:t>TIMESTAMP </a:t>
            </a:r>
            <a:r>
              <a:rPr lang="en-US" b="0" i="0" u="none" strike="noStrike" baseline="0" dirty="0">
                <a:solidFill>
                  <a:srgbClr val="000000"/>
                </a:solidFill>
                <a:latin typeface="TimesNewRomanPSMT"/>
              </a:rPr>
              <a:t>values. </a:t>
            </a:r>
          </a:p>
          <a:p>
            <a:pPr algn="l"/>
            <a:r>
              <a:rPr lang="en-US" b="0" i="0" u="none" strike="noStrike" baseline="0" dirty="0">
                <a:solidFill>
                  <a:srgbClr val="000000"/>
                </a:solidFill>
                <a:latin typeface="TimesNewRomanPSMT"/>
              </a:rPr>
              <a:t>The time-related functions work with </a:t>
            </a:r>
            <a:r>
              <a:rPr lang="en-US" b="0" i="0" u="none" strike="noStrike" baseline="0" dirty="0">
                <a:solidFill>
                  <a:srgbClr val="000000"/>
                </a:solidFill>
                <a:latin typeface="CourierNewPSMT"/>
              </a:rPr>
              <a:t>TIME</a:t>
            </a:r>
            <a:r>
              <a:rPr lang="en-US" b="0" i="0" u="none" strike="noStrike" baseline="0" dirty="0">
                <a:solidFill>
                  <a:srgbClr val="000000"/>
                </a:solidFill>
                <a:latin typeface="TimesNewRomanPSMT"/>
              </a:rPr>
              <a:t>, </a:t>
            </a:r>
            <a:r>
              <a:rPr lang="en-US" b="0" i="0" u="none" strike="noStrike" baseline="0" dirty="0">
                <a:solidFill>
                  <a:srgbClr val="000000"/>
                </a:solidFill>
                <a:latin typeface="CourierNewPSMT"/>
              </a:rPr>
              <a:t>DATETIME</a:t>
            </a:r>
            <a:r>
              <a:rPr lang="en-US" b="0" i="0" u="none" strike="noStrike" baseline="0" dirty="0">
                <a:solidFill>
                  <a:srgbClr val="000000"/>
                </a:solidFill>
                <a:latin typeface="TimesNewRomanPSMT"/>
              </a:rPr>
              <a:t>, or </a:t>
            </a:r>
            <a:r>
              <a:rPr lang="en-US" b="0" i="0" u="none" strike="noStrike" baseline="0" dirty="0">
                <a:solidFill>
                  <a:srgbClr val="000000"/>
                </a:solidFill>
                <a:latin typeface="CourierNewPSMT"/>
              </a:rPr>
              <a:t>TIMESTAMP </a:t>
            </a:r>
            <a:r>
              <a:rPr lang="en-US" b="0" i="0" u="none" strike="noStrike" baseline="0" dirty="0">
                <a:solidFill>
                  <a:srgbClr val="000000"/>
                </a:solidFill>
                <a:latin typeface="TimesNewRomanPSMT"/>
              </a:rPr>
              <a:t>values.</a:t>
            </a:r>
            <a:endParaRPr lang="en-US" dirty="0"/>
          </a:p>
        </p:txBody>
      </p:sp>
    </p:spTree>
    <p:extLst>
      <p:ext uri="{BB962C8B-B14F-4D97-AF65-F5344CB8AC3E}">
        <p14:creationId xmlns:p14="http://schemas.microsoft.com/office/powerpoint/2010/main" val="323078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1" name="Oval 10">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2" name="Oval 11">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4" name="Rectangle 13">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1277B86-AF3E-B4B3-6637-E89C179C5B03}"/>
              </a:ext>
            </a:extLst>
          </p:cNvPr>
          <p:cNvSpPr txBox="1"/>
          <p:nvPr/>
        </p:nvSpPr>
        <p:spPr>
          <a:xfrm>
            <a:off x="382279" y="0"/>
            <a:ext cx="6743845" cy="6172200"/>
          </a:xfrm>
          <a:prstGeom prst="rect">
            <a:avLst/>
          </a:prstGeom>
        </p:spPr>
        <p:txBody>
          <a:bodyPr vert="horz" lIns="91440" tIns="45720" rIns="91440" bIns="45720" rtlCol="0">
            <a:normAutofit/>
          </a:bodyPr>
          <a:lstStyle/>
          <a:p>
            <a:pPr defTabSz="914400">
              <a:lnSpc>
                <a:spcPct val="90000"/>
              </a:lnSpc>
              <a:spcAft>
                <a:spcPts val="600"/>
              </a:spcAft>
              <a:buClr>
                <a:schemeClr val="accent1">
                  <a:lumMod val="75000"/>
                </a:schemeClr>
              </a:buClr>
              <a:buSzPct val="85000"/>
            </a:pPr>
            <a:r>
              <a:rPr lang="en-US" sz="2000" b="1" i="0" u="none" strike="noStrike" baseline="0" dirty="0">
                <a:solidFill>
                  <a:schemeClr val="accent2"/>
                </a:solidFill>
              </a:rPr>
              <a:t>8  Synthesizing Dates or Times from</a:t>
            </a:r>
          </a:p>
          <a:p>
            <a:pPr defTabSz="914400">
              <a:lnSpc>
                <a:spcPct val="90000"/>
              </a:lnSpc>
              <a:spcAft>
                <a:spcPts val="600"/>
              </a:spcAft>
              <a:buClr>
                <a:schemeClr val="accent1">
                  <a:lumMod val="75000"/>
                </a:schemeClr>
              </a:buClr>
              <a:buSzPct val="85000"/>
            </a:pPr>
            <a:r>
              <a:rPr lang="en-US" sz="2000" b="1" i="0" u="none" strike="noStrike" baseline="0" dirty="0">
                <a:solidFill>
                  <a:schemeClr val="accent2"/>
                </a:solidFill>
              </a:rPr>
              <a:t>Component Values</a:t>
            </a:r>
          </a:p>
          <a:p>
            <a:pPr indent="-182880" defTabSz="914400">
              <a:lnSpc>
                <a:spcPct val="90000"/>
              </a:lnSpc>
              <a:spcAft>
                <a:spcPts val="600"/>
              </a:spcAft>
              <a:buClr>
                <a:schemeClr val="accent1">
                  <a:lumMod val="75000"/>
                </a:schemeClr>
              </a:buClr>
              <a:buSzPct val="85000"/>
              <a:buFont typeface="Wingdings" pitchFamily="2" charset="2"/>
              <a:buChar char="§"/>
            </a:pPr>
            <a:endParaRPr lang="en-US" sz="2000" b="1" i="0" u="none" strike="noStrike" baseline="0" dirty="0"/>
          </a:p>
          <a:p>
            <a:pPr indent="-182880" defTabSz="914400">
              <a:lnSpc>
                <a:spcPct val="90000"/>
              </a:lnSpc>
              <a:spcAft>
                <a:spcPts val="600"/>
              </a:spcAft>
              <a:buClr>
                <a:schemeClr val="accent1">
                  <a:lumMod val="75000"/>
                </a:schemeClr>
              </a:buClr>
              <a:buSzPct val="85000"/>
              <a:buFont typeface="Wingdings" pitchFamily="2" charset="2"/>
              <a:buChar char="§"/>
            </a:pPr>
            <a:r>
              <a:rPr lang="en-US" sz="2000" b="1" i="0" u="none" strike="noStrike" baseline="0" dirty="0"/>
              <a:t>Problem</a:t>
            </a:r>
          </a:p>
          <a:p>
            <a:pPr indent="-182880" defTabSz="914400">
              <a:lnSpc>
                <a:spcPct val="90000"/>
              </a:lnSpc>
              <a:spcAft>
                <a:spcPts val="600"/>
              </a:spcAft>
              <a:buClr>
                <a:schemeClr val="accent1">
                  <a:lumMod val="75000"/>
                </a:schemeClr>
              </a:buClr>
              <a:buSzPct val="85000"/>
              <a:buFont typeface="Wingdings" pitchFamily="2" charset="2"/>
              <a:buChar char="§"/>
            </a:pPr>
            <a:r>
              <a:rPr lang="en-US" sz="2000" b="0" i="0" u="none" strike="noStrike" baseline="0" dirty="0"/>
              <a:t>You want to combine the parts of a date or time to produce a complete date or time value. Or you want to replace parts of a date to produce another date.</a:t>
            </a:r>
          </a:p>
          <a:p>
            <a:pPr indent="-182880" defTabSz="914400">
              <a:lnSpc>
                <a:spcPct val="90000"/>
              </a:lnSpc>
              <a:spcAft>
                <a:spcPts val="600"/>
              </a:spcAft>
              <a:buClr>
                <a:schemeClr val="accent1">
                  <a:lumMod val="75000"/>
                </a:schemeClr>
              </a:buClr>
              <a:buSzPct val="85000"/>
              <a:buFont typeface="Wingdings" pitchFamily="2" charset="2"/>
              <a:buChar char="§"/>
            </a:pPr>
            <a:endParaRPr lang="en-US" sz="2000" b="0" i="0" u="none" strike="noStrike" baseline="0" dirty="0"/>
          </a:p>
          <a:p>
            <a:pPr indent="-182880" defTabSz="914400">
              <a:lnSpc>
                <a:spcPct val="90000"/>
              </a:lnSpc>
              <a:spcAft>
                <a:spcPts val="600"/>
              </a:spcAft>
              <a:buClr>
                <a:schemeClr val="accent1">
                  <a:lumMod val="75000"/>
                </a:schemeClr>
              </a:buClr>
              <a:buSzPct val="85000"/>
              <a:buFont typeface="Wingdings" pitchFamily="2" charset="2"/>
              <a:buChar char="§"/>
            </a:pPr>
            <a:r>
              <a:rPr lang="en-US" sz="2000" b="1" i="0" u="none" strike="noStrike" baseline="0" dirty="0"/>
              <a:t>Solution</a:t>
            </a:r>
          </a:p>
          <a:p>
            <a:pPr indent="-182880" defTabSz="914400">
              <a:lnSpc>
                <a:spcPct val="90000"/>
              </a:lnSpc>
              <a:spcAft>
                <a:spcPts val="600"/>
              </a:spcAft>
              <a:buClr>
                <a:schemeClr val="accent1">
                  <a:lumMod val="75000"/>
                </a:schemeClr>
              </a:buClr>
              <a:buSzPct val="85000"/>
              <a:buFont typeface="Wingdings" pitchFamily="2" charset="2"/>
              <a:buChar char="§"/>
            </a:pPr>
            <a:r>
              <a:rPr lang="en-US" sz="2000" b="0" i="0" u="none" strike="noStrike" baseline="0" dirty="0"/>
              <a:t>You have several options:</a:t>
            </a:r>
          </a:p>
          <a:p>
            <a:pPr indent="-182880" defTabSz="914400">
              <a:lnSpc>
                <a:spcPct val="90000"/>
              </a:lnSpc>
              <a:spcAft>
                <a:spcPts val="600"/>
              </a:spcAft>
              <a:buClr>
                <a:schemeClr val="accent1">
                  <a:lumMod val="75000"/>
                </a:schemeClr>
              </a:buClr>
              <a:buSzPct val="85000"/>
              <a:buFont typeface="Wingdings" pitchFamily="2" charset="2"/>
              <a:buChar char="§"/>
            </a:pPr>
            <a:r>
              <a:rPr lang="en-US" sz="2000" b="0" i="0" u="none" strike="noStrike" baseline="0" dirty="0"/>
              <a:t>Use MAKETIME() to construct a TIME value from hour, minute, and second parts.</a:t>
            </a:r>
          </a:p>
          <a:p>
            <a:pPr indent="-182880" defTabSz="914400">
              <a:lnSpc>
                <a:spcPct val="90000"/>
              </a:lnSpc>
              <a:spcAft>
                <a:spcPts val="600"/>
              </a:spcAft>
              <a:buClr>
                <a:schemeClr val="accent1">
                  <a:lumMod val="75000"/>
                </a:schemeClr>
              </a:buClr>
              <a:buSzPct val="85000"/>
              <a:buFont typeface="Wingdings" pitchFamily="2" charset="2"/>
              <a:buChar char="§"/>
            </a:pPr>
            <a:r>
              <a:rPr lang="en-US" sz="2000" b="0" i="0" u="none" strike="noStrike" baseline="0" dirty="0"/>
              <a:t>Use DATE_FORMAT() or TIME_FORMAT() to combine parts of the existing value with parts you want to replace.</a:t>
            </a:r>
          </a:p>
          <a:p>
            <a:pPr indent="-182880" defTabSz="914400">
              <a:lnSpc>
                <a:spcPct val="90000"/>
              </a:lnSpc>
              <a:spcAft>
                <a:spcPts val="600"/>
              </a:spcAft>
              <a:buClr>
                <a:schemeClr val="accent1">
                  <a:lumMod val="75000"/>
                </a:schemeClr>
              </a:buClr>
              <a:buSzPct val="85000"/>
              <a:buFont typeface="Wingdings" pitchFamily="2" charset="2"/>
              <a:buChar char="§"/>
            </a:pPr>
            <a:r>
              <a:rPr lang="en-US" sz="2000" b="0" i="0" u="none" strike="noStrike" baseline="0" dirty="0"/>
              <a:t>Pull out the parts that you need with component-extraction functions and recombine the parts with CONCAT().</a:t>
            </a:r>
            <a:endParaRPr lang="en-US" sz="2000" dirty="0"/>
          </a:p>
        </p:txBody>
      </p:sp>
      <p:pic>
        <p:nvPicPr>
          <p:cNvPr id="6" name="Picture 5" descr="Analogue clock">
            <a:extLst>
              <a:ext uri="{FF2B5EF4-FFF2-40B4-BE49-F238E27FC236}">
                <a16:creationId xmlns:a16="http://schemas.microsoft.com/office/drawing/2014/main" id="{316C5457-19CD-1B52-7DC6-D371A963D612}"/>
              </a:ext>
            </a:extLst>
          </p:cNvPr>
          <p:cNvPicPr>
            <a:picLocks noChangeAspect="1"/>
          </p:cNvPicPr>
          <p:nvPr/>
        </p:nvPicPr>
        <p:blipFill rotWithShape="1">
          <a:blip r:embed="rId6"/>
          <a:srcRect l="38416" r="16356" b="-1"/>
          <a:stretch/>
        </p:blipFill>
        <p:spPr>
          <a:xfrm>
            <a:off x="7545274" y="10"/>
            <a:ext cx="4646726" cy="6857990"/>
          </a:xfrm>
          <a:prstGeom prst="rect">
            <a:avLst/>
          </a:prstGeom>
        </p:spPr>
      </p:pic>
      <p:grpSp>
        <p:nvGrpSpPr>
          <p:cNvPr id="16" name="Group 15">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7" name="Oval 16">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834493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8" name="Oval 27">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29" name="Oval 28">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31" name="Rectangle 30">
            <a:extLst>
              <a:ext uri="{FF2B5EF4-FFF2-40B4-BE49-F238E27FC236}">
                <a16:creationId xmlns:a16="http://schemas.microsoft.com/office/drawing/2014/main" id="{89C8D586-1ECD-4981-BED2-97336112C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1D40533-B1DF-CEC9-2028-B8F832F53E0B}"/>
              </a:ext>
            </a:extLst>
          </p:cNvPr>
          <p:cNvPicPr>
            <a:picLocks noChangeAspect="1"/>
          </p:cNvPicPr>
          <p:nvPr/>
        </p:nvPicPr>
        <p:blipFill rotWithShape="1">
          <a:blip r:embed="rId5"/>
          <a:srcRect l="32103" r="4388"/>
          <a:stretch/>
        </p:blipFill>
        <p:spPr>
          <a:xfrm>
            <a:off x="1" y="10"/>
            <a:ext cx="2479248" cy="6857989"/>
          </a:xfrm>
          <a:prstGeom prst="rect">
            <a:avLst/>
          </a:prstGeom>
        </p:spPr>
      </p:pic>
      <p:sp>
        <p:nvSpPr>
          <p:cNvPr id="3" name="Rectangle 1">
            <a:extLst>
              <a:ext uri="{FF2B5EF4-FFF2-40B4-BE49-F238E27FC236}">
                <a16:creationId xmlns:a16="http://schemas.microsoft.com/office/drawing/2014/main" id="{E3DB7898-8826-AE36-9DF7-7D7E12B023E8}"/>
              </a:ext>
            </a:extLst>
          </p:cNvPr>
          <p:cNvSpPr>
            <a:spLocks noChangeArrowheads="1"/>
          </p:cNvSpPr>
          <p:nvPr/>
        </p:nvSpPr>
        <p:spPr bwMode="auto">
          <a:xfrm>
            <a:off x="2828041" y="171119"/>
            <a:ext cx="8872343" cy="633337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endParaRPr kumimoji="0" lang="en-US" altLang="en-US" b="0" i="0" u="none" strike="noStrike" cap="none" normalizeH="0" baseline="0" dirty="0">
              <a:ln>
                <a:noFill/>
              </a:ln>
              <a:effectLst/>
            </a:endParaRPr>
          </a:p>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b="1" i="0" u="none" strike="noStrike" cap="none" normalizeH="0" baseline="0" dirty="0">
                <a:ln>
                  <a:noFill/>
                </a:ln>
                <a:effectLst/>
              </a:rPr>
              <a:t>Creating Dates from Year, Month, and Day</a:t>
            </a:r>
            <a:endParaRPr kumimoji="0" lang="en-US" altLang="en-US" b="0" i="0" u="none" strike="noStrike" cap="none" normalizeH="0" baseline="0" dirty="0">
              <a:ln>
                <a:noFill/>
              </a:ln>
              <a:effectLst/>
            </a:endParaRPr>
          </a:p>
          <a:p>
            <a:pPr marL="457200" marR="0" lvl="1"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b="1" i="0" u="none" strike="noStrike" cap="none" normalizeH="0" baseline="0" dirty="0">
                <a:ln>
                  <a:noFill/>
                </a:ln>
                <a:solidFill>
                  <a:srgbClr val="0070C0"/>
                </a:solidFill>
                <a:effectLst/>
              </a:rPr>
              <a:t>SELECT CONCAT(YEAR('2023-05-15'), '-', LPAD(MONTH('2023-05-15'), 2, '0'), '-01');</a:t>
            </a:r>
            <a:endParaRPr kumimoji="0" lang="en-US" altLang="en-US" b="0" i="0" u="none" strike="noStrike" cap="none" normalizeH="0" baseline="0" dirty="0">
              <a:ln>
                <a:noFill/>
              </a:ln>
              <a:solidFill>
                <a:srgbClr val="0070C0"/>
              </a:solidFill>
              <a:effectLst/>
            </a:endParaRPr>
          </a:p>
          <a:p>
            <a:pPr marL="457200" marR="0" lvl="1"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b="1" i="0" u="none" strike="noStrike" cap="none" normalizeH="0" baseline="0" dirty="0">
                <a:ln>
                  <a:noFill/>
                </a:ln>
                <a:effectLst/>
              </a:rPr>
              <a:t>Explanation</a:t>
            </a:r>
            <a:r>
              <a:rPr kumimoji="0" lang="en-US" altLang="en-US" b="0" i="0" u="none" strike="noStrike" cap="none" normalizeH="0" baseline="0" dirty="0">
                <a:ln>
                  <a:noFill/>
                </a:ln>
                <a:effectLst/>
              </a:rPr>
              <a:t>: Constructs a date representing the first day of the month for a given date, ensuring the month part is two digits.</a:t>
            </a:r>
          </a:p>
          <a:p>
            <a:pPr marL="457200" marR="0" lvl="1"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b="1" i="0" u="none" strike="noStrike" cap="none" normalizeH="0" baseline="0" dirty="0">
                <a:ln>
                  <a:noFill/>
                </a:ln>
                <a:effectLst/>
              </a:rPr>
              <a:t>Use Case</a:t>
            </a:r>
            <a:r>
              <a:rPr kumimoji="0" lang="en-US" altLang="en-US" b="0" i="0" u="none" strike="noStrike" cap="none" normalizeH="0" baseline="0" dirty="0">
                <a:ln>
                  <a:noFill/>
                </a:ln>
                <a:effectLst/>
              </a:rPr>
              <a:t>: Useful when you need to generate monthly report start dates from existing dates.</a:t>
            </a:r>
          </a:p>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b="1" i="0" u="none" strike="noStrike" cap="none" normalizeH="0" baseline="0" dirty="0">
                <a:ln>
                  <a:noFill/>
                </a:ln>
                <a:effectLst/>
              </a:rPr>
              <a:t>Standardizing Dates to ISO Format</a:t>
            </a:r>
            <a:endParaRPr kumimoji="0" lang="en-US" altLang="en-US" b="0" i="0" u="none" strike="noStrike" cap="none" normalizeH="0" baseline="0" dirty="0">
              <a:ln>
                <a:noFill/>
              </a:ln>
              <a:effectLst/>
            </a:endParaRPr>
          </a:p>
          <a:p>
            <a:pPr marL="457200" marR="0" lvl="1"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b="1" i="0" u="none" strike="noStrike" cap="none" normalizeH="0" baseline="0" dirty="0">
                <a:ln>
                  <a:noFill/>
                </a:ln>
                <a:solidFill>
                  <a:srgbClr val="0070C0"/>
                </a:solidFill>
                <a:effectLst/>
              </a:rPr>
              <a:t>SELECT DATE_FORMAT(CONCAT(YEAR('2023-05-15'), '-', MONTH('2023-05-15'), '-01'), '%Y-%m-%d') AS iso_date;</a:t>
            </a:r>
            <a:endParaRPr kumimoji="0" lang="en-US" altLang="en-US" b="0" i="0" u="none" strike="noStrike" cap="none" normalizeH="0" baseline="0" dirty="0">
              <a:ln>
                <a:noFill/>
              </a:ln>
              <a:solidFill>
                <a:srgbClr val="0070C0"/>
              </a:solidFill>
              <a:effectLst/>
            </a:endParaRPr>
          </a:p>
          <a:p>
            <a:pPr marL="457200" marR="0" lvl="1"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b="1" i="0" u="none" strike="noStrike" cap="none" normalizeH="0" baseline="0" dirty="0">
                <a:ln>
                  <a:noFill/>
                </a:ln>
                <a:effectLst/>
              </a:rPr>
              <a:t>Explanation</a:t>
            </a:r>
            <a:r>
              <a:rPr kumimoji="0" lang="en-US" altLang="en-US" b="0" i="0" u="none" strike="noStrike" cap="none" normalizeH="0" baseline="0" dirty="0">
                <a:ln>
                  <a:noFill/>
                </a:ln>
                <a:effectLst/>
              </a:rPr>
              <a:t>: Converts a synthesized date string into a standardized ISO format.</a:t>
            </a:r>
          </a:p>
          <a:p>
            <a:pPr marL="457200" marR="0" lvl="1"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b="1" i="0" u="none" strike="noStrike" cap="none" normalizeH="0" baseline="0" dirty="0">
                <a:ln>
                  <a:noFill/>
                </a:ln>
                <a:effectLst/>
              </a:rPr>
              <a:t>Use Case</a:t>
            </a:r>
            <a:r>
              <a:rPr kumimoji="0" lang="en-US" altLang="en-US" b="0" i="0" u="none" strike="noStrike" cap="none" normalizeH="0" baseline="0" dirty="0">
                <a:ln>
                  <a:noFill/>
                </a:ln>
                <a:effectLst/>
              </a:rPr>
              <a:t>: Ensuring date formats are consistent for storage or comparison purposes.</a:t>
            </a:r>
          </a:p>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b="1" i="0" u="none" strike="noStrike" cap="none" normalizeH="0" baseline="0" dirty="0">
                <a:ln>
                  <a:noFill/>
                </a:ln>
                <a:effectLst/>
              </a:rPr>
              <a:t>Combining Year, Month, Day to Form a Date</a:t>
            </a:r>
            <a:endParaRPr kumimoji="0" lang="en-US" altLang="en-US" b="0" i="0" u="none" strike="noStrike" cap="none" normalizeH="0" baseline="0" dirty="0">
              <a:ln>
                <a:noFill/>
              </a:ln>
              <a:effectLst/>
            </a:endParaRPr>
          </a:p>
          <a:p>
            <a:pPr marL="457200" marR="0" lvl="1"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b="1" i="0" u="none" strike="noStrike" cap="none" normalizeH="0" baseline="0" dirty="0">
                <a:ln>
                  <a:noFill/>
                </a:ln>
                <a:solidFill>
                  <a:srgbClr val="0070C0"/>
                </a:solidFill>
                <a:effectLst/>
              </a:rPr>
              <a:t>SELECT MAKEDATE(2023, 1) + INTERVAL (15-1) DAY;</a:t>
            </a:r>
            <a:endParaRPr kumimoji="0" lang="en-US" altLang="en-US" b="0" i="0" u="none" strike="noStrike" cap="none" normalizeH="0" baseline="0" dirty="0">
              <a:ln>
                <a:noFill/>
              </a:ln>
              <a:solidFill>
                <a:srgbClr val="0070C0"/>
              </a:solidFill>
              <a:effectLst/>
            </a:endParaRPr>
          </a:p>
          <a:p>
            <a:pPr marL="457200" marR="0" lvl="1"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b="1" i="0" u="none" strike="noStrike" cap="none" normalizeH="0" baseline="0" dirty="0">
                <a:ln>
                  <a:noFill/>
                </a:ln>
                <a:effectLst/>
              </a:rPr>
              <a:t>Explanation</a:t>
            </a:r>
            <a:r>
              <a:rPr kumimoji="0" lang="en-US" altLang="en-US" b="0" i="0" u="none" strike="noStrike" cap="none" normalizeH="0" baseline="0" dirty="0">
                <a:ln>
                  <a:noFill/>
                </a:ln>
                <a:effectLst/>
              </a:rPr>
              <a:t>: Generates a specific date ('2023-01-15') by starting from the first day of the year and adding the necessary days.</a:t>
            </a:r>
          </a:p>
          <a:p>
            <a:pPr marL="457200" marR="0" lvl="1"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b="1" i="0" u="none" strike="noStrike" cap="none" normalizeH="0" baseline="0" dirty="0">
                <a:ln>
                  <a:noFill/>
                </a:ln>
                <a:effectLst/>
              </a:rPr>
              <a:t>Use Case</a:t>
            </a:r>
            <a:r>
              <a:rPr kumimoji="0" lang="en-US" altLang="en-US" b="0" i="0" u="none" strike="noStrike" cap="none" normalizeH="0" baseline="0" dirty="0">
                <a:ln>
                  <a:noFill/>
                </a:ln>
                <a:effectLst/>
              </a:rPr>
              <a:t>: Useful in scenarios where you have year and day-of-year data that need to be converted into standard dates.</a:t>
            </a:r>
          </a:p>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endParaRPr kumimoji="0" lang="en-US" altLang="en-US" sz="1000" b="0" i="0" u="none" strike="noStrike" cap="none" normalizeH="0" baseline="0" dirty="0">
              <a:ln>
                <a:noFill/>
              </a:ln>
              <a:effectLst/>
            </a:endParaRPr>
          </a:p>
        </p:txBody>
      </p:sp>
      <p:grpSp>
        <p:nvGrpSpPr>
          <p:cNvPr id="33" name="Group 32">
            <a:extLst>
              <a:ext uri="{FF2B5EF4-FFF2-40B4-BE49-F238E27FC236}">
                <a16:creationId xmlns:a16="http://schemas.microsoft.com/office/drawing/2014/main" id="{AF001A23-2767-4A31-BD30-56112DE952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4" name="Oval 33">
              <a:extLst>
                <a:ext uri="{FF2B5EF4-FFF2-40B4-BE49-F238E27FC236}">
                  <a16:creationId xmlns:a16="http://schemas.microsoft.com/office/drawing/2014/main" id="{C6BD30CE-7C6B-4C5B-8206-2A912062D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5" name="Oval 34">
              <a:extLst>
                <a:ext uri="{FF2B5EF4-FFF2-40B4-BE49-F238E27FC236}">
                  <a16:creationId xmlns:a16="http://schemas.microsoft.com/office/drawing/2014/main" id="{7FA45EC6-AD58-4CAF-846D-46D82B614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177066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63" name="Oval 62">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64" name="Oval 63">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5" name="Rectangle 64">
            <a:extLst>
              <a:ext uri="{FF2B5EF4-FFF2-40B4-BE49-F238E27FC236}">
                <a16:creationId xmlns:a16="http://schemas.microsoft.com/office/drawing/2014/main" id="{D2F9B8D9-2A0F-48A2-AD9F-81D8C49703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672" y="0"/>
            <a:ext cx="7540328"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AEF0775-71D8-10C3-51FA-3EF3108F39AD}"/>
              </a:ext>
            </a:extLst>
          </p:cNvPr>
          <p:cNvPicPr>
            <a:picLocks noChangeAspect="1"/>
          </p:cNvPicPr>
          <p:nvPr/>
        </p:nvPicPr>
        <p:blipFill rotWithShape="1">
          <a:blip r:embed="rId6"/>
          <a:srcRect l="25662" r="26750"/>
          <a:stretch/>
        </p:blipFill>
        <p:spPr>
          <a:xfrm>
            <a:off x="424207" y="1469529"/>
            <a:ext cx="3931894" cy="3715213"/>
          </a:xfrm>
          <a:prstGeom prst="rect">
            <a:avLst/>
          </a:prstGeom>
        </p:spPr>
      </p:pic>
      <p:sp>
        <p:nvSpPr>
          <p:cNvPr id="4" name="TextBox 3">
            <a:extLst>
              <a:ext uri="{FF2B5EF4-FFF2-40B4-BE49-F238E27FC236}">
                <a16:creationId xmlns:a16="http://schemas.microsoft.com/office/drawing/2014/main" id="{CBBD1211-8CFC-05DD-01AD-DE41E160F5DB}"/>
              </a:ext>
            </a:extLst>
          </p:cNvPr>
          <p:cNvSpPr txBox="1"/>
          <p:nvPr/>
        </p:nvSpPr>
        <p:spPr>
          <a:xfrm>
            <a:off x="4970109" y="0"/>
            <a:ext cx="6730276" cy="6172200"/>
          </a:xfrm>
          <a:prstGeom prst="rect">
            <a:avLst/>
          </a:prstGeom>
        </p:spPr>
        <p:txBody>
          <a:bodyPr vert="horz" lIns="91440" tIns="45720" rIns="91440" bIns="45720" rtlCol="0">
            <a:noAutofit/>
          </a:bodyPr>
          <a:lstStyle/>
          <a:p>
            <a:pPr defTabSz="914400">
              <a:lnSpc>
                <a:spcPct val="90000"/>
              </a:lnSpc>
              <a:spcAft>
                <a:spcPts val="600"/>
              </a:spcAft>
              <a:buClr>
                <a:schemeClr val="accent1">
                  <a:lumMod val="75000"/>
                </a:schemeClr>
              </a:buClr>
              <a:buSzPct val="85000"/>
            </a:pPr>
            <a:r>
              <a:rPr lang="en-US" sz="2000" b="1" i="0" u="none" strike="noStrike" baseline="0" dirty="0">
                <a:solidFill>
                  <a:schemeClr val="accent2"/>
                </a:solidFill>
              </a:rPr>
              <a:t>9 Converting Between Temporal Values and Basic Units</a:t>
            </a:r>
          </a:p>
          <a:p>
            <a:pPr indent="-182880" defTabSz="914400">
              <a:lnSpc>
                <a:spcPct val="90000"/>
              </a:lnSpc>
              <a:spcAft>
                <a:spcPts val="600"/>
              </a:spcAft>
              <a:buClr>
                <a:schemeClr val="accent1">
                  <a:lumMod val="75000"/>
                </a:schemeClr>
              </a:buClr>
              <a:buSzPct val="85000"/>
              <a:buFont typeface="Wingdings" pitchFamily="2" charset="2"/>
              <a:buChar char="§"/>
            </a:pPr>
            <a:r>
              <a:rPr lang="en-US" sz="2000" b="1" i="0" u="none" strike="noStrike" baseline="0" dirty="0"/>
              <a:t>Problem</a:t>
            </a:r>
          </a:p>
          <a:p>
            <a:pPr indent="-182880" defTabSz="914400">
              <a:lnSpc>
                <a:spcPct val="90000"/>
              </a:lnSpc>
              <a:spcAft>
                <a:spcPts val="600"/>
              </a:spcAft>
              <a:buClr>
                <a:schemeClr val="accent1">
                  <a:lumMod val="75000"/>
                </a:schemeClr>
              </a:buClr>
              <a:buSzPct val="85000"/>
              <a:buFont typeface="Wingdings" pitchFamily="2" charset="2"/>
              <a:buChar char="§"/>
            </a:pPr>
            <a:r>
              <a:rPr lang="en-US" sz="2000" b="0" i="0" u="none" strike="noStrike" baseline="0" dirty="0"/>
              <a:t>You want to convert a temporal value such as a time or date to basic units such as seconds or days. This is often useful or necessary for performing temporal arithmetic operations.</a:t>
            </a:r>
          </a:p>
          <a:p>
            <a:pPr indent="-182880" defTabSz="914400">
              <a:lnSpc>
                <a:spcPct val="90000"/>
              </a:lnSpc>
              <a:spcAft>
                <a:spcPts val="600"/>
              </a:spcAft>
              <a:buClr>
                <a:schemeClr val="accent1">
                  <a:lumMod val="75000"/>
                </a:schemeClr>
              </a:buClr>
              <a:buSzPct val="85000"/>
              <a:buFont typeface="Wingdings" pitchFamily="2" charset="2"/>
              <a:buChar char="§"/>
            </a:pPr>
            <a:r>
              <a:rPr lang="en-US" sz="2000" b="1" i="0" u="none" strike="noStrike" baseline="0" dirty="0"/>
              <a:t>Solution</a:t>
            </a:r>
          </a:p>
          <a:p>
            <a:pPr defTabSz="914400">
              <a:lnSpc>
                <a:spcPct val="90000"/>
              </a:lnSpc>
              <a:spcAft>
                <a:spcPts val="600"/>
              </a:spcAft>
              <a:buClr>
                <a:schemeClr val="accent1">
                  <a:lumMod val="75000"/>
                </a:schemeClr>
              </a:buClr>
              <a:buSzPct val="85000"/>
            </a:pPr>
            <a:r>
              <a:rPr lang="en-US" sz="2000" b="0" i="0" u="none" strike="noStrike" baseline="0" dirty="0"/>
              <a:t>The conversion method depends on the type of value to be converted:</a:t>
            </a:r>
          </a:p>
          <a:p>
            <a:pPr indent="-182880" defTabSz="914400">
              <a:lnSpc>
                <a:spcPct val="90000"/>
              </a:lnSpc>
              <a:spcAft>
                <a:spcPts val="600"/>
              </a:spcAft>
              <a:buClr>
                <a:schemeClr val="accent1">
                  <a:lumMod val="75000"/>
                </a:schemeClr>
              </a:buClr>
              <a:buSzPct val="85000"/>
              <a:buFont typeface="Wingdings" pitchFamily="2" charset="2"/>
              <a:buChar char="§"/>
            </a:pPr>
            <a:r>
              <a:rPr lang="en-US" sz="2000" b="0" i="0" u="none" strike="noStrike" baseline="0" dirty="0"/>
              <a:t>To convert between time values and seconds, use the TIME_TO_SEC() and SEC_TO_TIME() functions.</a:t>
            </a:r>
          </a:p>
          <a:p>
            <a:pPr indent="-182880" defTabSz="914400">
              <a:lnSpc>
                <a:spcPct val="90000"/>
              </a:lnSpc>
              <a:spcAft>
                <a:spcPts val="600"/>
              </a:spcAft>
              <a:buClr>
                <a:schemeClr val="accent1">
                  <a:lumMod val="75000"/>
                </a:schemeClr>
              </a:buClr>
              <a:buSzPct val="85000"/>
              <a:buFont typeface="Wingdings" pitchFamily="2" charset="2"/>
              <a:buChar char="§"/>
            </a:pPr>
            <a:r>
              <a:rPr lang="en-US" sz="2000" b="0" i="0" u="none" strike="noStrike" baseline="0" dirty="0"/>
              <a:t>To convert between date values and days, use the TO_DAYS() and FROM_DAYS() functions.</a:t>
            </a:r>
          </a:p>
          <a:p>
            <a:pPr indent="-182880" defTabSz="914400">
              <a:lnSpc>
                <a:spcPct val="90000"/>
              </a:lnSpc>
              <a:spcAft>
                <a:spcPts val="600"/>
              </a:spcAft>
              <a:buClr>
                <a:schemeClr val="accent1">
                  <a:lumMod val="75000"/>
                </a:schemeClr>
              </a:buClr>
              <a:buSzPct val="85000"/>
              <a:buFont typeface="Wingdings" pitchFamily="2" charset="2"/>
              <a:buChar char="§"/>
            </a:pPr>
            <a:r>
              <a:rPr lang="en-US" sz="2000" b="0" i="0" u="none" strike="noStrike" baseline="0" dirty="0"/>
              <a:t>To convert between date-and-time values and seconds, use the</a:t>
            </a:r>
          </a:p>
          <a:p>
            <a:pPr defTabSz="914400">
              <a:lnSpc>
                <a:spcPct val="90000"/>
              </a:lnSpc>
              <a:spcAft>
                <a:spcPts val="600"/>
              </a:spcAft>
              <a:buClr>
                <a:schemeClr val="accent1">
                  <a:lumMod val="75000"/>
                </a:schemeClr>
              </a:buClr>
              <a:buSzPct val="85000"/>
            </a:pPr>
            <a:r>
              <a:rPr lang="en-US" sz="2000" b="0" i="0" u="none" strike="noStrike" baseline="0" dirty="0"/>
              <a:t>UNIX_TIMESTAMP() and FROM_UNIXTIME() functions.</a:t>
            </a:r>
            <a:endParaRPr lang="en-US" sz="2000" dirty="0"/>
          </a:p>
        </p:txBody>
      </p:sp>
      <p:grpSp>
        <p:nvGrpSpPr>
          <p:cNvPr id="66" name="Group 65">
            <a:extLst>
              <a:ext uri="{FF2B5EF4-FFF2-40B4-BE49-F238E27FC236}">
                <a16:creationId xmlns:a16="http://schemas.microsoft.com/office/drawing/2014/main" id="{0F7E20FF-7DA6-46B7-AB0E-E6CBFDD072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67" name="Oval 66">
              <a:extLst>
                <a:ext uri="{FF2B5EF4-FFF2-40B4-BE49-F238E27FC236}">
                  <a16:creationId xmlns:a16="http://schemas.microsoft.com/office/drawing/2014/main" id="{6BE624B6-B9F4-4C3F-9F6E-2182D90EC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68" name="Oval 67">
              <a:extLst>
                <a:ext uri="{FF2B5EF4-FFF2-40B4-BE49-F238E27FC236}">
                  <a16:creationId xmlns:a16="http://schemas.microsoft.com/office/drawing/2014/main" id="{8710C23B-B5E1-45A6-80F6-55643AC62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358861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A8F1E526-7586-847E-2D47-2812E6069A33}"/>
              </a:ext>
            </a:extLst>
          </p:cNvPr>
          <p:cNvSpPr>
            <a:spLocks noChangeArrowheads="1"/>
          </p:cNvSpPr>
          <p:nvPr/>
        </p:nvSpPr>
        <p:spPr bwMode="auto">
          <a:xfrm>
            <a:off x="238507" y="-88795"/>
            <a:ext cx="11196206" cy="6642127"/>
          </a:xfrm>
          <a:prstGeom prst="rect">
            <a:avLst/>
          </a:prstGeom>
          <a:noFill/>
          <a:ln>
            <a:noFill/>
          </a:ln>
          <a:effectLst/>
        </p:spPr>
        <p:txBody>
          <a:bodyPr vert="horz" wrap="square" lIns="0" tIns="119025"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rgbClr val="0D0D0D"/>
                </a:solidFill>
                <a:effectLst/>
                <a:latin typeface="Söhne"/>
              </a:rPr>
              <a:t>Conversion Between Time Values and Seconds</a:t>
            </a:r>
            <a:endParaRPr kumimoji="0" lang="en-US" altLang="en-US" sz="2000" b="0" i="0" u="none" strike="noStrike" cap="none" normalizeH="0" baseline="0" dirty="0">
              <a:ln>
                <a:noFill/>
              </a:ln>
              <a:solidFill>
                <a:srgbClr val="0D0D0D"/>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D0D0D"/>
                </a:solidFill>
                <a:effectLst/>
                <a:latin typeface="Söhne"/>
              </a:rPr>
              <a:t>Functions</a:t>
            </a:r>
            <a:r>
              <a:rPr kumimoji="0" lang="en-US" altLang="en-US" sz="2000" b="0" i="0" u="none" strike="noStrike" cap="none" normalizeH="0" baseline="0" dirty="0">
                <a:ln>
                  <a:noFill/>
                </a:ln>
                <a:solidFill>
                  <a:srgbClr val="0D0D0D"/>
                </a:solidFill>
                <a:effectLst/>
                <a:latin typeface="Söhne"/>
              </a:rPr>
              <a:t>: </a:t>
            </a:r>
            <a:r>
              <a:rPr kumimoji="0" lang="en-US" altLang="en-US" sz="2000" b="1" i="0" u="none" strike="noStrike" cap="none" normalizeH="0" baseline="0" dirty="0">
                <a:ln>
                  <a:noFill/>
                </a:ln>
                <a:solidFill>
                  <a:srgbClr val="0D0D0D"/>
                </a:solidFill>
                <a:effectLst/>
                <a:latin typeface="Söhne Mono"/>
              </a:rPr>
              <a:t>TIME_TO_SEC()</a:t>
            </a:r>
            <a:r>
              <a:rPr kumimoji="0" lang="en-US" altLang="en-US" sz="2000" b="0" i="0" u="none" strike="noStrike" cap="none" normalizeH="0" baseline="0" dirty="0">
                <a:ln>
                  <a:noFill/>
                </a:ln>
                <a:solidFill>
                  <a:srgbClr val="0D0D0D"/>
                </a:solidFill>
                <a:effectLst/>
                <a:latin typeface="Söhne"/>
              </a:rPr>
              <a:t> and </a:t>
            </a:r>
            <a:r>
              <a:rPr kumimoji="0" lang="en-US" altLang="en-US" sz="2000" b="1" i="0" u="none" strike="noStrike" cap="none" normalizeH="0" baseline="0" dirty="0">
                <a:ln>
                  <a:noFill/>
                </a:ln>
                <a:solidFill>
                  <a:srgbClr val="0D0D0D"/>
                </a:solidFill>
                <a:effectLst/>
                <a:latin typeface="Söhne Mono"/>
              </a:rPr>
              <a:t>SEC_TO_TIME()</a:t>
            </a:r>
            <a:endParaRPr kumimoji="0" lang="en-US" altLang="en-US" sz="2000" b="0" i="0" u="none" strike="noStrike" cap="none" normalizeH="0" baseline="0" dirty="0">
              <a:ln>
                <a:noFill/>
              </a:ln>
              <a:solidFill>
                <a:srgbClr val="0D0D0D"/>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D0D0D"/>
                </a:solidFill>
                <a:effectLst/>
                <a:latin typeface="Söhne"/>
              </a:rPr>
              <a:t>Example</a:t>
            </a:r>
            <a:r>
              <a:rPr kumimoji="0" lang="en-US" altLang="en-US" sz="2000" b="0" i="0" u="none" strike="noStrike" cap="none" normalizeH="0" baseline="0" dirty="0">
                <a:ln>
                  <a:noFill/>
                </a:ln>
                <a:solidFill>
                  <a:srgbClr val="0D0D0D"/>
                </a:solidFill>
                <a:effectLst/>
                <a:latin typeface="Söhne"/>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D0D0D"/>
                </a:solidFill>
                <a:effectLst/>
                <a:latin typeface="Söhne"/>
              </a:rPr>
              <a:t>Convert time to seconds: </a:t>
            </a:r>
            <a:r>
              <a:rPr kumimoji="0" lang="en-US" altLang="en-US" sz="2000" b="1" i="0" u="none" strike="noStrike" cap="none" normalizeH="0" baseline="0" dirty="0">
                <a:ln>
                  <a:noFill/>
                </a:ln>
                <a:solidFill>
                  <a:srgbClr val="0070C0"/>
                </a:solidFill>
                <a:effectLst/>
                <a:latin typeface="Söhne Mono"/>
              </a:rPr>
              <a:t>SELECT TIME_TO_SEC('15:00:00') AS seconds;</a:t>
            </a:r>
            <a:endParaRPr kumimoji="0" lang="en-US" altLang="en-US" sz="2000" b="0" i="0" u="none" strike="noStrike" cap="none" normalizeH="0" baseline="0" dirty="0">
              <a:ln>
                <a:noFill/>
              </a:ln>
              <a:solidFill>
                <a:srgbClr val="0070C0"/>
              </a:solidFill>
              <a:effectLst/>
              <a:latin typeface="Söhne"/>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D0D0D"/>
                </a:solidFill>
                <a:effectLst/>
                <a:latin typeface="Söhne"/>
              </a:rPr>
              <a:t>Convert seconds back to time: </a:t>
            </a:r>
            <a:r>
              <a:rPr kumimoji="0" lang="en-US" altLang="en-US" sz="2000" b="1" i="0" u="none" strike="noStrike" cap="none" normalizeH="0" baseline="0" dirty="0">
                <a:ln>
                  <a:noFill/>
                </a:ln>
                <a:solidFill>
                  <a:srgbClr val="0070C0"/>
                </a:solidFill>
                <a:effectLst/>
                <a:latin typeface="Söhne Mono"/>
              </a:rPr>
              <a:t>SELECT SEC_TO_TIME(54000) AS time;</a:t>
            </a:r>
            <a:endParaRPr kumimoji="0" lang="en-US" altLang="en-US" sz="2000" b="0" i="0" u="none" strike="noStrike" cap="none" normalizeH="0" baseline="0" dirty="0">
              <a:ln>
                <a:noFill/>
              </a:ln>
              <a:solidFill>
                <a:srgbClr val="0070C0"/>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D0D0D"/>
                </a:solidFill>
                <a:effectLst/>
                <a:latin typeface="Söhne"/>
              </a:rPr>
              <a:t>Explanation</a:t>
            </a:r>
            <a:r>
              <a:rPr kumimoji="0" lang="en-US" altLang="en-US" sz="2000" b="0" i="0" u="none" strike="noStrike" cap="none" normalizeH="0" baseline="0" dirty="0">
                <a:ln>
                  <a:noFill/>
                </a:ln>
                <a:solidFill>
                  <a:srgbClr val="0D0D0D"/>
                </a:solidFill>
                <a:effectLst/>
                <a:latin typeface="Söhne"/>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D0D0D"/>
                </a:solidFill>
                <a:effectLst/>
                <a:latin typeface="Söhne Mono"/>
              </a:rPr>
              <a:t>TIME_TO_SEC()</a:t>
            </a:r>
            <a:r>
              <a:rPr kumimoji="0" lang="en-US" altLang="en-US" sz="2000" b="0" i="0" u="none" strike="noStrike" cap="none" normalizeH="0" baseline="0" dirty="0">
                <a:ln>
                  <a:noFill/>
                </a:ln>
                <a:solidFill>
                  <a:srgbClr val="0D0D0D"/>
                </a:solidFill>
                <a:effectLst/>
                <a:latin typeface="Söhne"/>
              </a:rPr>
              <a:t> converts a TIME value to the equivalent number of seconds.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D0D0D"/>
                </a:solidFill>
                <a:effectLst/>
                <a:latin typeface="Söhne Mono"/>
              </a:rPr>
              <a:t>SEC_TO_TIME()</a:t>
            </a:r>
            <a:r>
              <a:rPr kumimoji="0" lang="en-US" altLang="en-US" sz="2000" b="0" i="0" u="none" strike="noStrike" cap="none" normalizeH="0" baseline="0" dirty="0">
                <a:ln>
                  <a:noFill/>
                </a:ln>
                <a:solidFill>
                  <a:srgbClr val="0D0D0D"/>
                </a:solidFill>
                <a:effectLst/>
                <a:latin typeface="Söhne"/>
              </a:rPr>
              <a:t> converts seconds back into a TIME format.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D0D0D"/>
                </a:solidFill>
                <a:effectLst/>
                <a:latin typeface="Söhne"/>
              </a:rPr>
              <a:t>Use Case</a:t>
            </a:r>
            <a:r>
              <a:rPr kumimoji="0" lang="en-US" altLang="en-US" sz="2000" b="0" i="0" u="none" strike="noStrike" cap="none" normalizeH="0" baseline="0" dirty="0">
                <a:ln>
                  <a:noFill/>
                </a:ln>
                <a:solidFill>
                  <a:srgbClr val="0D0D0D"/>
                </a:solidFill>
                <a:effectLst/>
                <a:latin typeface="Söhne"/>
              </a:rPr>
              <a:t>: Useful for calculations involving durations or comparisons between times.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rgbClr val="0D0D0D"/>
                </a:solidFill>
                <a:effectLst/>
                <a:latin typeface="Söhne"/>
              </a:rPr>
              <a:t>Conversion Between Date Values and Days</a:t>
            </a:r>
            <a:endParaRPr kumimoji="0" lang="en-US" altLang="en-US" sz="2000" b="0" i="0" u="none" strike="noStrike" cap="none" normalizeH="0" baseline="0" dirty="0">
              <a:ln>
                <a:noFill/>
              </a:ln>
              <a:solidFill>
                <a:srgbClr val="0D0D0D"/>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D0D0D"/>
                </a:solidFill>
                <a:effectLst/>
                <a:latin typeface="Söhne"/>
              </a:rPr>
              <a:t>Functions</a:t>
            </a:r>
            <a:r>
              <a:rPr kumimoji="0" lang="en-US" altLang="en-US" sz="2000" b="0" i="0" u="none" strike="noStrike" cap="none" normalizeH="0" baseline="0" dirty="0">
                <a:ln>
                  <a:noFill/>
                </a:ln>
                <a:solidFill>
                  <a:srgbClr val="0D0D0D"/>
                </a:solidFill>
                <a:effectLst/>
                <a:latin typeface="Söhne"/>
              </a:rPr>
              <a:t>: </a:t>
            </a:r>
            <a:r>
              <a:rPr kumimoji="0" lang="en-US" altLang="en-US" sz="2000" b="1" i="0" u="none" strike="noStrike" cap="none" normalizeH="0" baseline="0" dirty="0">
                <a:ln>
                  <a:noFill/>
                </a:ln>
                <a:solidFill>
                  <a:srgbClr val="0D0D0D"/>
                </a:solidFill>
                <a:effectLst/>
                <a:latin typeface="Söhne Mono"/>
              </a:rPr>
              <a:t>TO_DAYS()</a:t>
            </a:r>
            <a:r>
              <a:rPr kumimoji="0" lang="en-US" altLang="en-US" sz="2000" b="0" i="0" u="none" strike="noStrike" cap="none" normalizeH="0" baseline="0" dirty="0">
                <a:ln>
                  <a:noFill/>
                </a:ln>
                <a:solidFill>
                  <a:srgbClr val="0D0D0D"/>
                </a:solidFill>
                <a:effectLst/>
                <a:latin typeface="Söhne"/>
              </a:rPr>
              <a:t> and </a:t>
            </a:r>
            <a:r>
              <a:rPr kumimoji="0" lang="en-US" altLang="en-US" sz="2000" b="1" i="0" u="none" strike="noStrike" cap="none" normalizeH="0" baseline="0" dirty="0">
                <a:ln>
                  <a:noFill/>
                </a:ln>
                <a:solidFill>
                  <a:srgbClr val="0D0D0D"/>
                </a:solidFill>
                <a:effectLst/>
                <a:latin typeface="Söhne Mono"/>
              </a:rPr>
              <a:t>FROM_DAYS()</a:t>
            </a:r>
            <a:endParaRPr kumimoji="0" lang="en-US" altLang="en-US" sz="2000" b="0" i="0" u="none" strike="noStrike" cap="none" normalizeH="0" baseline="0" dirty="0">
              <a:ln>
                <a:noFill/>
              </a:ln>
              <a:solidFill>
                <a:srgbClr val="0D0D0D"/>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D0D0D"/>
                </a:solidFill>
                <a:effectLst/>
                <a:latin typeface="Söhne"/>
              </a:rPr>
              <a:t>Example</a:t>
            </a:r>
            <a:r>
              <a:rPr kumimoji="0" lang="en-US" altLang="en-US" sz="2000" b="0" i="0" u="none" strike="noStrike" cap="none" normalizeH="0" baseline="0" dirty="0">
                <a:ln>
                  <a:noFill/>
                </a:ln>
                <a:solidFill>
                  <a:srgbClr val="0D0D0D"/>
                </a:solidFill>
                <a:effectLst/>
                <a:latin typeface="Söhne"/>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D0D0D"/>
                </a:solidFill>
                <a:effectLst/>
                <a:latin typeface="Söhne"/>
              </a:rPr>
              <a:t>Convert date to days: </a:t>
            </a:r>
            <a:r>
              <a:rPr kumimoji="0" lang="en-US" altLang="en-US" sz="2000" b="1" i="0" u="none" strike="noStrike" cap="none" normalizeH="0" baseline="0" dirty="0">
                <a:ln>
                  <a:noFill/>
                </a:ln>
                <a:solidFill>
                  <a:srgbClr val="0070C0"/>
                </a:solidFill>
                <a:effectLst/>
                <a:latin typeface="Söhne Mono"/>
              </a:rPr>
              <a:t>SELECT TO_DAYS('2023-01-01') AS days_since_year_zero;</a:t>
            </a:r>
            <a:endParaRPr kumimoji="0" lang="en-US" altLang="en-US" sz="2000" b="0" i="0" u="none" strike="noStrike" cap="none" normalizeH="0" baseline="0" dirty="0">
              <a:ln>
                <a:noFill/>
              </a:ln>
              <a:solidFill>
                <a:srgbClr val="0070C0"/>
              </a:solidFill>
              <a:effectLst/>
              <a:latin typeface="Söhne"/>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D0D0D"/>
                </a:solidFill>
                <a:effectLst/>
                <a:latin typeface="Söhne"/>
              </a:rPr>
              <a:t>Convert days back to date: </a:t>
            </a:r>
            <a:r>
              <a:rPr lang="en-US" altLang="en-US" sz="2000" b="1" dirty="0">
                <a:solidFill>
                  <a:srgbClr val="0070C0"/>
                </a:solidFill>
                <a:latin typeface="Söhne Mono"/>
              </a:rPr>
              <a:t>SELECT FROM_DAYS(738061) AS date;</a:t>
            </a:r>
            <a:endParaRPr lang="en-US" altLang="en-US" sz="2000" dirty="0">
              <a:solidFill>
                <a:srgbClr val="0070C0"/>
              </a:solidFill>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D0D0D"/>
                </a:solidFill>
                <a:effectLst/>
                <a:latin typeface="Söhne"/>
              </a:rPr>
              <a:t>Explanation</a:t>
            </a:r>
            <a:r>
              <a:rPr kumimoji="0" lang="en-US" altLang="en-US" sz="2000" b="0" i="0" u="none" strike="noStrike" cap="none" normalizeH="0" baseline="0" dirty="0">
                <a:ln>
                  <a:noFill/>
                </a:ln>
                <a:solidFill>
                  <a:srgbClr val="0D0D0D"/>
                </a:solidFill>
                <a:effectLst/>
                <a:latin typeface="Söhne"/>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D0D0D"/>
                </a:solidFill>
                <a:effectLst/>
                <a:latin typeface="Söhne Mono"/>
              </a:rPr>
              <a:t>TO_DAYS()</a:t>
            </a:r>
            <a:r>
              <a:rPr kumimoji="0" lang="en-US" altLang="en-US" sz="2000" b="0" i="0" u="none" strike="noStrike" cap="none" normalizeH="0" baseline="0" dirty="0">
                <a:ln>
                  <a:noFill/>
                </a:ln>
                <a:solidFill>
                  <a:srgbClr val="0D0D0D"/>
                </a:solidFill>
                <a:effectLst/>
                <a:latin typeface="Söhne"/>
              </a:rPr>
              <a:t> converts a date to the number of days since year zero.</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D0D0D"/>
                </a:solidFill>
                <a:effectLst/>
                <a:latin typeface="Söhne Mono"/>
              </a:rPr>
              <a:t>FROM_DAYS()</a:t>
            </a:r>
            <a:r>
              <a:rPr kumimoji="0" lang="en-US" altLang="en-US" sz="2000" b="0" i="0" u="none" strike="noStrike" cap="none" normalizeH="0" baseline="0" dirty="0">
                <a:ln>
                  <a:noFill/>
                </a:ln>
                <a:solidFill>
                  <a:srgbClr val="0D0D0D"/>
                </a:solidFill>
                <a:effectLst/>
                <a:latin typeface="Söhne"/>
              </a:rPr>
              <a:t> converts the number of days back to a date.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D0D0D"/>
                </a:solidFill>
                <a:effectLst/>
                <a:latin typeface="Söhne"/>
              </a:rPr>
              <a:t>Use Case</a:t>
            </a:r>
            <a:r>
              <a:rPr kumimoji="0" lang="en-US" altLang="en-US" sz="2000" b="0" i="0" u="none" strike="noStrike" cap="none" normalizeH="0" baseline="0" dirty="0">
                <a:ln>
                  <a:noFill/>
                </a:ln>
                <a:solidFill>
                  <a:srgbClr val="0D0D0D"/>
                </a:solidFill>
                <a:effectLst/>
                <a:latin typeface="Söhne"/>
              </a:rPr>
              <a:t>: Useful for calculations over long periods, like historical data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5766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7" name="Oval 26">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28" name="Oval 27">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30" name="Rectangle 29">
            <a:extLst>
              <a:ext uri="{FF2B5EF4-FFF2-40B4-BE49-F238E27FC236}">
                <a16:creationId xmlns:a16="http://schemas.microsoft.com/office/drawing/2014/main" id="{4863AD45-F025-4500-8898-7DE237E4C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5274" cy="6857999"/>
          </a:xfrm>
          <a:prstGeom prst="rect">
            <a:avLst/>
          </a:prstGeom>
          <a:blipFill dpi="0" rotWithShape="1">
            <a:blip r:embed="rId4">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BFDD53B-13FE-0632-8410-1C5C86D8BEF9}"/>
              </a:ext>
            </a:extLst>
          </p:cNvPr>
          <p:cNvSpPr txBox="1"/>
          <p:nvPr/>
        </p:nvSpPr>
        <p:spPr>
          <a:xfrm>
            <a:off x="382279" y="179109"/>
            <a:ext cx="6743845" cy="5993091"/>
          </a:xfrm>
          <a:prstGeom prst="rect">
            <a:avLst/>
          </a:prstGeom>
        </p:spPr>
        <p:txBody>
          <a:bodyPr vert="horz" lIns="91440" tIns="45720" rIns="91440" bIns="45720" rtlCol="0">
            <a:normAutofit/>
          </a:bodyPr>
          <a:lstStyle/>
          <a:p>
            <a:pPr defTabSz="914400">
              <a:lnSpc>
                <a:spcPct val="90000"/>
              </a:lnSpc>
              <a:spcAft>
                <a:spcPts val="600"/>
              </a:spcAft>
              <a:buClr>
                <a:schemeClr val="accent1">
                  <a:lumMod val="75000"/>
                </a:schemeClr>
              </a:buClr>
              <a:buSzPct val="85000"/>
            </a:pPr>
            <a:r>
              <a:rPr lang="en-US" sz="2000" b="1" i="0" u="none" strike="noStrike" baseline="0" dirty="0">
                <a:solidFill>
                  <a:schemeClr val="accent2"/>
                </a:solidFill>
              </a:rPr>
              <a:t>10 Calculating Intervals Between Dates or Times</a:t>
            </a:r>
          </a:p>
          <a:p>
            <a:pPr defTabSz="914400">
              <a:lnSpc>
                <a:spcPct val="90000"/>
              </a:lnSpc>
              <a:spcAft>
                <a:spcPts val="600"/>
              </a:spcAft>
              <a:buClr>
                <a:schemeClr val="accent1">
                  <a:lumMod val="75000"/>
                </a:schemeClr>
              </a:buClr>
              <a:buSzPct val="85000"/>
            </a:pPr>
            <a:endParaRPr lang="en-US" sz="2000" b="1" i="0" u="none" strike="noStrike" baseline="0" dirty="0">
              <a:solidFill>
                <a:schemeClr val="accent2"/>
              </a:solidFill>
            </a:endParaRPr>
          </a:p>
          <a:p>
            <a:pPr defTabSz="914400">
              <a:lnSpc>
                <a:spcPct val="90000"/>
              </a:lnSpc>
              <a:spcAft>
                <a:spcPts val="600"/>
              </a:spcAft>
              <a:buClr>
                <a:schemeClr val="accent1">
                  <a:lumMod val="75000"/>
                </a:schemeClr>
              </a:buClr>
              <a:buSzPct val="85000"/>
            </a:pPr>
            <a:r>
              <a:rPr lang="en-US" sz="2000" b="1" i="0" u="none" strike="noStrike" baseline="0" dirty="0"/>
              <a:t>Problem</a:t>
            </a:r>
          </a:p>
          <a:p>
            <a:pPr indent="-182880" defTabSz="914400">
              <a:lnSpc>
                <a:spcPct val="90000"/>
              </a:lnSpc>
              <a:spcAft>
                <a:spcPts val="600"/>
              </a:spcAft>
              <a:buClr>
                <a:schemeClr val="accent1">
                  <a:lumMod val="75000"/>
                </a:schemeClr>
              </a:buClr>
              <a:buSzPct val="85000"/>
              <a:buFont typeface="Wingdings" pitchFamily="2" charset="2"/>
              <a:buChar char="§"/>
            </a:pPr>
            <a:r>
              <a:rPr lang="en-US" sz="2000" b="0" i="0" u="none" strike="noStrike" baseline="0" dirty="0"/>
              <a:t>You want to know how long it is between two dates or times, that is, the interval between them.</a:t>
            </a:r>
          </a:p>
          <a:p>
            <a:pPr indent="-182880" defTabSz="914400">
              <a:lnSpc>
                <a:spcPct val="90000"/>
              </a:lnSpc>
              <a:spcAft>
                <a:spcPts val="600"/>
              </a:spcAft>
              <a:buClr>
                <a:schemeClr val="accent1">
                  <a:lumMod val="75000"/>
                </a:schemeClr>
              </a:buClr>
              <a:buSzPct val="85000"/>
              <a:buFont typeface="Wingdings" pitchFamily="2" charset="2"/>
              <a:buChar char="§"/>
            </a:pPr>
            <a:endParaRPr lang="en-US" sz="2000" b="0" i="0" u="none" strike="noStrike" baseline="0" dirty="0"/>
          </a:p>
          <a:p>
            <a:pPr defTabSz="914400">
              <a:lnSpc>
                <a:spcPct val="90000"/>
              </a:lnSpc>
              <a:spcAft>
                <a:spcPts val="600"/>
              </a:spcAft>
              <a:buClr>
                <a:schemeClr val="accent1">
                  <a:lumMod val="75000"/>
                </a:schemeClr>
              </a:buClr>
              <a:buSzPct val="85000"/>
            </a:pPr>
            <a:r>
              <a:rPr lang="en-US" sz="2000" b="1" i="0" u="none" strike="noStrike" baseline="0" dirty="0"/>
              <a:t>Solution</a:t>
            </a:r>
          </a:p>
          <a:p>
            <a:pPr indent="-182880" defTabSz="914400">
              <a:lnSpc>
                <a:spcPct val="90000"/>
              </a:lnSpc>
              <a:spcAft>
                <a:spcPts val="600"/>
              </a:spcAft>
              <a:buClr>
                <a:schemeClr val="accent1">
                  <a:lumMod val="75000"/>
                </a:schemeClr>
              </a:buClr>
              <a:buSzPct val="85000"/>
              <a:buFont typeface="Wingdings" pitchFamily="2" charset="2"/>
              <a:buChar char="§"/>
            </a:pPr>
            <a:r>
              <a:rPr lang="en-US" sz="2000" b="0" i="0" u="none" strike="noStrike" baseline="0" dirty="0"/>
              <a:t>To calculate an interval, use one of the temporal-difference</a:t>
            </a:r>
            <a:r>
              <a:rPr lang="en-US" sz="2000" dirty="0"/>
              <a:t> </a:t>
            </a:r>
            <a:r>
              <a:rPr lang="en-US" sz="2000" b="0" i="0" u="none" strike="noStrike" baseline="0" dirty="0"/>
              <a:t>functions, or convert your values to basic units and take the difference. </a:t>
            </a:r>
          </a:p>
          <a:p>
            <a:pPr defTabSz="914400">
              <a:lnSpc>
                <a:spcPct val="90000"/>
              </a:lnSpc>
              <a:spcAft>
                <a:spcPts val="600"/>
              </a:spcAft>
              <a:buClr>
                <a:schemeClr val="accent1">
                  <a:lumMod val="75000"/>
                </a:schemeClr>
              </a:buClr>
              <a:buSzPct val="85000"/>
            </a:pPr>
            <a:r>
              <a:rPr lang="en-US" sz="2000" b="0" i="0" u="none" strike="noStrike" baseline="0" dirty="0"/>
              <a:t>The permitted functions depend on the types of the values for which you want to know the interval.</a:t>
            </a:r>
            <a:endParaRPr lang="en-US" sz="2000" dirty="0"/>
          </a:p>
        </p:txBody>
      </p:sp>
      <p:pic>
        <p:nvPicPr>
          <p:cNvPr id="3" name="Picture 2">
            <a:extLst>
              <a:ext uri="{FF2B5EF4-FFF2-40B4-BE49-F238E27FC236}">
                <a16:creationId xmlns:a16="http://schemas.microsoft.com/office/drawing/2014/main" id="{2DF95F1E-FEC4-9CFF-0D7C-D018F6637BBF}"/>
              </a:ext>
            </a:extLst>
          </p:cNvPr>
          <p:cNvPicPr>
            <a:picLocks noChangeAspect="1"/>
          </p:cNvPicPr>
          <p:nvPr/>
        </p:nvPicPr>
        <p:blipFill rotWithShape="1">
          <a:blip r:embed="rId5"/>
          <a:srcRect l="32587" r="38488" b="1"/>
          <a:stretch/>
        </p:blipFill>
        <p:spPr>
          <a:xfrm>
            <a:off x="8203460" y="640080"/>
            <a:ext cx="3369177" cy="5280471"/>
          </a:xfrm>
          <a:prstGeom prst="rect">
            <a:avLst/>
          </a:prstGeom>
        </p:spPr>
      </p:pic>
      <p:grpSp>
        <p:nvGrpSpPr>
          <p:cNvPr id="32" name="Group 31">
            <a:extLst>
              <a:ext uri="{FF2B5EF4-FFF2-40B4-BE49-F238E27FC236}">
                <a16:creationId xmlns:a16="http://schemas.microsoft.com/office/drawing/2014/main" id="{639A5BF8-72C2-43E2-A19E-D54875260B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3" name="Oval 32">
              <a:extLst>
                <a:ext uri="{FF2B5EF4-FFF2-40B4-BE49-F238E27FC236}">
                  <a16:creationId xmlns:a16="http://schemas.microsoft.com/office/drawing/2014/main" id="{892693D9-6EE8-42C4-B9CB-C347A34A5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4" name="Oval 33">
              <a:extLst>
                <a:ext uri="{FF2B5EF4-FFF2-40B4-BE49-F238E27FC236}">
                  <a16:creationId xmlns:a16="http://schemas.microsoft.com/office/drawing/2014/main" id="{6EB50024-24B3-46AB-9E69-716EE1883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715224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3" name="Oval 32">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4" name="Oval 33">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6" name="Rectangle 35">
            <a:extLst>
              <a:ext uri="{FF2B5EF4-FFF2-40B4-BE49-F238E27FC236}">
                <a16:creationId xmlns:a16="http://schemas.microsoft.com/office/drawing/2014/main" id="{4DA90C30-B990-4CCA-B584-40F864DA3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5274" cy="68579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
            <a:extLst>
              <a:ext uri="{FF2B5EF4-FFF2-40B4-BE49-F238E27FC236}">
                <a16:creationId xmlns:a16="http://schemas.microsoft.com/office/drawing/2014/main" id="{CE7894FD-038B-39F3-5C17-42E6038BDEA0}"/>
              </a:ext>
            </a:extLst>
          </p:cNvPr>
          <p:cNvSpPr>
            <a:spLocks noChangeArrowheads="1"/>
          </p:cNvSpPr>
          <p:nvPr/>
        </p:nvSpPr>
        <p:spPr bwMode="auto">
          <a:xfrm>
            <a:off x="113123" y="-1"/>
            <a:ext cx="7315200" cy="6485641"/>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endParaRPr kumimoji="0" lang="en-US" altLang="en-US" sz="1100" b="0" i="0" u="none" strike="noStrike" cap="none" normalizeH="0" baseline="0" dirty="0">
              <a:ln>
                <a:noFill/>
              </a:ln>
              <a:effectLst/>
            </a:endParaRPr>
          </a:p>
          <a:p>
            <a:pPr marR="0" lvl="0" defTabSz="914400" fontAlgn="base">
              <a:lnSpc>
                <a:spcPct val="90000"/>
              </a:lnSpc>
              <a:spcBef>
                <a:spcPct val="0"/>
              </a:spcBef>
              <a:spcAft>
                <a:spcPts val="600"/>
              </a:spcAft>
              <a:buClr>
                <a:schemeClr val="accent1">
                  <a:lumMod val="75000"/>
                </a:schemeClr>
              </a:buClr>
              <a:buSzPct val="85000"/>
              <a:tabLst/>
            </a:pPr>
            <a:r>
              <a:rPr kumimoji="0" lang="en-US" altLang="en-US" b="1" i="0" u="none" strike="noStrike" cap="none" normalizeH="0" baseline="0" dirty="0">
                <a:ln>
                  <a:noFill/>
                </a:ln>
                <a:solidFill>
                  <a:schemeClr val="accent2"/>
                </a:solidFill>
                <a:effectLst/>
              </a:rPr>
              <a:t>DATEDIFF</a:t>
            </a:r>
            <a:endParaRPr kumimoji="0" lang="en-US" altLang="en-US" b="0" i="0" u="none" strike="noStrike" cap="none" normalizeH="0" baseline="0" dirty="0">
              <a:ln>
                <a:noFill/>
              </a:ln>
              <a:solidFill>
                <a:schemeClr val="accent2"/>
              </a:solidFill>
              <a:effectLst/>
            </a:endParaRPr>
          </a:p>
          <a:p>
            <a:pPr marL="274320" marR="0" lvl="1" defTabSz="914400" fontAlgn="base">
              <a:lnSpc>
                <a:spcPct val="90000"/>
              </a:lnSpc>
              <a:spcBef>
                <a:spcPct val="0"/>
              </a:spcBef>
              <a:spcAft>
                <a:spcPts val="600"/>
              </a:spcAft>
              <a:buClr>
                <a:schemeClr val="accent1">
                  <a:lumMod val="75000"/>
                </a:schemeClr>
              </a:buClr>
              <a:buSzPct val="85000"/>
              <a:tabLst/>
            </a:pPr>
            <a:r>
              <a:rPr kumimoji="0" lang="en-US" altLang="en-US" b="1" i="0" u="none" strike="noStrike" cap="none" normalizeH="0" baseline="0" dirty="0">
                <a:ln>
                  <a:noFill/>
                </a:ln>
                <a:solidFill>
                  <a:srgbClr val="0070C0"/>
                </a:solidFill>
                <a:effectLst/>
              </a:rPr>
              <a:t>SELECT DATEDIFF('2023-12-31', '2023-01-01') AS days_between;</a:t>
            </a:r>
            <a:endParaRPr kumimoji="0" lang="en-US" altLang="en-US" b="0" i="0" u="none" strike="noStrike" cap="none" normalizeH="0" baseline="0" dirty="0">
              <a:ln>
                <a:noFill/>
              </a:ln>
              <a:solidFill>
                <a:srgbClr val="0070C0"/>
              </a:solidFill>
              <a:effectLst/>
            </a:endParaRPr>
          </a:p>
          <a:p>
            <a:pPr marL="457200" marR="0" lvl="1"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b="1" i="0" u="none" strike="noStrike" cap="none" normalizeH="0" baseline="0" dirty="0">
                <a:ln>
                  <a:noFill/>
                </a:ln>
                <a:effectLst/>
              </a:rPr>
              <a:t>Explanation</a:t>
            </a:r>
            <a:r>
              <a:rPr kumimoji="0" lang="en-US" altLang="en-US" b="0" i="0" u="none" strike="noStrike" cap="none" normalizeH="0" baseline="0" dirty="0">
                <a:ln>
                  <a:noFill/>
                </a:ln>
                <a:effectLst/>
              </a:rPr>
              <a:t>: Calculates the number of days between two dates.</a:t>
            </a:r>
          </a:p>
          <a:p>
            <a:pPr marL="457200" marR="0" lvl="1"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b="1" i="0" u="none" strike="noStrike" cap="none" normalizeH="0" baseline="0" dirty="0">
                <a:ln>
                  <a:noFill/>
                </a:ln>
                <a:effectLst/>
              </a:rPr>
              <a:t>Use Case</a:t>
            </a:r>
            <a:r>
              <a:rPr kumimoji="0" lang="en-US" altLang="en-US" b="0" i="0" u="none" strike="noStrike" cap="none" normalizeH="0" baseline="0" dirty="0">
                <a:ln>
                  <a:noFill/>
                </a:ln>
                <a:effectLst/>
              </a:rPr>
              <a:t>: Useful for calculating age in days, or days until an event.</a:t>
            </a:r>
          </a:p>
          <a:p>
            <a:pPr marR="0" lvl="0" defTabSz="914400" fontAlgn="base">
              <a:lnSpc>
                <a:spcPct val="90000"/>
              </a:lnSpc>
              <a:spcBef>
                <a:spcPct val="0"/>
              </a:spcBef>
              <a:spcAft>
                <a:spcPts val="600"/>
              </a:spcAft>
              <a:buClr>
                <a:schemeClr val="accent1">
                  <a:lumMod val="75000"/>
                </a:schemeClr>
              </a:buClr>
              <a:buSzPct val="85000"/>
              <a:tabLst/>
            </a:pPr>
            <a:r>
              <a:rPr kumimoji="0" lang="en-US" altLang="en-US" b="1" i="0" u="none" strike="noStrike" cap="none" normalizeH="0" baseline="0" dirty="0">
                <a:ln>
                  <a:noFill/>
                </a:ln>
                <a:solidFill>
                  <a:schemeClr val="accent2"/>
                </a:solidFill>
                <a:effectLst/>
              </a:rPr>
              <a:t>TIMEDIFF</a:t>
            </a:r>
            <a:endParaRPr kumimoji="0" lang="en-US" altLang="en-US" b="0" i="0" u="none" strike="noStrike" cap="none" normalizeH="0" baseline="0" dirty="0">
              <a:ln>
                <a:noFill/>
              </a:ln>
              <a:solidFill>
                <a:schemeClr val="accent2"/>
              </a:solidFill>
              <a:effectLst/>
            </a:endParaRPr>
          </a:p>
          <a:p>
            <a:pPr marL="274320" marR="0" lvl="1" defTabSz="914400" fontAlgn="base">
              <a:lnSpc>
                <a:spcPct val="90000"/>
              </a:lnSpc>
              <a:spcBef>
                <a:spcPct val="0"/>
              </a:spcBef>
              <a:spcAft>
                <a:spcPts val="600"/>
              </a:spcAft>
              <a:buClr>
                <a:schemeClr val="accent1">
                  <a:lumMod val="75000"/>
                </a:schemeClr>
              </a:buClr>
              <a:buSzPct val="85000"/>
              <a:tabLst/>
            </a:pPr>
            <a:r>
              <a:rPr kumimoji="0" lang="en-US" altLang="en-US" b="1" i="0" u="none" strike="noStrike" cap="none" normalizeH="0" baseline="0" dirty="0">
                <a:ln>
                  <a:noFill/>
                </a:ln>
                <a:solidFill>
                  <a:srgbClr val="0070C0"/>
                </a:solidFill>
                <a:effectLst/>
              </a:rPr>
              <a:t>SELECT TIMEDIFF('23:00:00', '08:00:00') AS time_diff;</a:t>
            </a:r>
            <a:endParaRPr kumimoji="0" lang="en-US" altLang="en-US" b="0" i="0" u="none" strike="noStrike" cap="none" normalizeH="0" baseline="0" dirty="0">
              <a:ln>
                <a:noFill/>
              </a:ln>
              <a:solidFill>
                <a:srgbClr val="0070C0"/>
              </a:solidFill>
              <a:effectLst/>
            </a:endParaRPr>
          </a:p>
          <a:p>
            <a:pPr marL="457200" marR="0" lvl="1"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b="1" i="0" u="none" strike="noStrike" cap="none" normalizeH="0" baseline="0" dirty="0">
                <a:ln>
                  <a:noFill/>
                </a:ln>
                <a:effectLst/>
              </a:rPr>
              <a:t>Explanation</a:t>
            </a:r>
            <a:r>
              <a:rPr kumimoji="0" lang="en-US" altLang="en-US" b="0" i="0" u="none" strike="noStrike" cap="none" normalizeH="0" baseline="0" dirty="0">
                <a:ln>
                  <a:noFill/>
                </a:ln>
                <a:effectLst/>
              </a:rPr>
              <a:t>: Calculates the difference between two times within a day.</a:t>
            </a:r>
          </a:p>
          <a:p>
            <a:pPr marL="457200" marR="0" lvl="1"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b="1" i="0" u="none" strike="noStrike" cap="none" normalizeH="0" baseline="0" dirty="0">
                <a:ln>
                  <a:noFill/>
                </a:ln>
                <a:effectLst/>
              </a:rPr>
              <a:t>Use Case</a:t>
            </a:r>
            <a:r>
              <a:rPr kumimoji="0" lang="en-US" altLang="en-US" b="0" i="0" u="none" strike="noStrike" cap="none" normalizeH="0" baseline="0" dirty="0">
                <a:ln>
                  <a:noFill/>
                </a:ln>
                <a:effectLst/>
              </a:rPr>
              <a:t>: Ideal for calculating the duration of events that occur within a single day.</a:t>
            </a:r>
          </a:p>
          <a:p>
            <a:pPr marR="0" lvl="0" defTabSz="914400" fontAlgn="base">
              <a:lnSpc>
                <a:spcPct val="90000"/>
              </a:lnSpc>
              <a:spcBef>
                <a:spcPct val="0"/>
              </a:spcBef>
              <a:spcAft>
                <a:spcPts val="600"/>
              </a:spcAft>
              <a:buClr>
                <a:schemeClr val="accent1">
                  <a:lumMod val="75000"/>
                </a:schemeClr>
              </a:buClr>
              <a:buSzPct val="85000"/>
              <a:tabLst/>
            </a:pPr>
            <a:r>
              <a:rPr kumimoji="0" lang="en-US" altLang="en-US" b="1" i="0" u="none" strike="noStrike" cap="none" normalizeH="0" baseline="0" dirty="0">
                <a:ln>
                  <a:noFill/>
                </a:ln>
                <a:solidFill>
                  <a:schemeClr val="accent2"/>
                </a:solidFill>
                <a:effectLst/>
              </a:rPr>
              <a:t>TIMESTAMPDIFF</a:t>
            </a:r>
            <a:endParaRPr kumimoji="0" lang="en-US" altLang="en-US" b="0" i="0" u="none" strike="noStrike" cap="none" normalizeH="0" baseline="0" dirty="0">
              <a:ln>
                <a:noFill/>
              </a:ln>
              <a:solidFill>
                <a:schemeClr val="accent2"/>
              </a:solidFill>
              <a:effectLst/>
            </a:endParaRPr>
          </a:p>
          <a:p>
            <a:pPr marL="274320" marR="0" lvl="1" defTabSz="914400" fontAlgn="base">
              <a:lnSpc>
                <a:spcPct val="90000"/>
              </a:lnSpc>
              <a:spcBef>
                <a:spcPct val="0"/>
              </a:spcBef>
              <a:spcAft>
                <a:spcPts val="600"/>
              </a:spcAft>
              <a:buClr>
                <a:schemeClr val="accent1">
                  <a:lumMod val="75000"/>
                </a:schemeClr>
              </a:buClr>
              <a:buSzPct val="85000"/>
              <a:tabLst/>
            </a:pPr>
            <a:r>
              <a:rPr kumimoji="0" lang="en-US" altLang="en-US" b="1" i="0" u="none" strike="noStrike" cap="none" normalizeH="0" baseline="0" dirty="0">
                <a:ln>
                  <a:noFill/>
                </a:ln>
                <a:solidFill>
                  <a:srgbClr val="0070C0"/>
                </a:solidFill>
                <a:effectLst/>
              </a:rPr>
              <a:t>SELECT TIMESTAMPDIFF(MONTH, '2023-01-01', '2023-12-31') AS months_between;</a:t>
            </a:r>
            <a:endParaRPr kumimoji="0" lang="en-US" altLang="en-US" b="0" i="0" u="none" strike="noStrike" cap="none" normalizeH="0" baseline="0" dirty="0">
              <a:ln>
                <a:noFill/>
              </a:ln>
              <a:solidFill>
                <a:srgbClr val="0070C0"/>
              </a:solidFill>
              <a:effectLst/>
            </a:endParaRPr>
          </a:p>
          <a:p>
            <a:pPr marL="457200" marR="0" lvl="1"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b="1" i="0" u="none" strike="noStrike" cap="none" normalizeH="0" baseline="0" dirty="0">
                <a:ln>
                  <a:noFill/>
                </a:ln>
                <a:effectLst/>
              </a:rPr>
              <a:t>Explanation</a:t>
            </a:r>
            <a:r>
              <a:rPr kumimoji="0" lang="en-US" altLang="en-US" b="0" i="0" u="none" strike="noStrike" cap="none" normalizeH="0" baseline="0" dirty="0">
                <a:ln>
                  <a:noFill/>
                </a:ln>
                <a:effectLst/>
              </a:rPr>
              <a:t>: Calculates the difference between two timestamps in various units (seconds, minutes, hours, days, weeks, months, or years).</a:t>
            </a:r>
          </a:p>
          <a:p>
            <a:pPr marL="457200" marR="0" lvl="1"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b="1" i="0" u="none" strike="noStrike" cap="none" normalizeH="0" baseline="0" dirty="0">
                <a:ln>
                  <a:noFill/>
                </a:ln>
                <a:effectLst/>
              </a:rPr>
              <a:t>Use Case</a:t>
            </a:r>
            <a:r>
              <a:rPr kumimoji="0" lang="en-US" altLang="en-US" b="0" i="0" u="none" strike="noStrike" cap="none" normalizeH="0" baseline="0" dirty="0">
                <a:ln>
                  <a:noFill/>
                </a:ln>
                <a:effectLst/>
              </a:rPr>
              <a:t>: Versatile for tasks like calculating the number of months until a project deadline or years between dates.</a:t>
            </a:r>
          </a:p>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endParaRPr kumimoji="0" lang="en-US" altLang="en-US" sz="1100" b="0" i="0" u="none" strike="noStrike" cap="none" normalizeH="0" baseline="0" dirty="0">
              <a:ln>
                <a:noFill/>
              </a:ln>
              <a:effectLst/>
            </a:endParaRPr>
          </a:p>
        </p:txBody>
      </p:sp>
      <p:pic>
        <p:nvPicPr>
          <p:cNvPr id="4" name="Picture 3">
            <a:extLst>
              <a:ext uri="{FF2B5EF4-FFF2-40B4-BE49-F238E27FC236}">
                <a16:creationId xmlns:a16="http://schemas.microsoft.com/office/drawing/2014/main" id="{30B0E8BA-CC0B-380F-1EB2-2421AC81F6F2}"/>
              </a:ext>
            </a:extLst>
          </p:cNvPr>
          <p:cNvPicPr>
            <a:picLocks noChangeAspect="1"/>
          </p:cNvPicPr>
          <p:nvPr/>
        </p:nvPicPr>
        <p:blipFill rotWithShape="1">
          <a:blip r:embed="rId7"/>
          <a:srcRect l="1363" r="6606" b="1"/>
          <a:stretch/>
        </p:blipFill>
        <p:spPr>
          <a:xfrm>
            <a:off x="8203460" y="1986907"/>
            <a:ext cx="3369177" cy="2586817"/>
          </a:xfrm>
          <a:prstGeom prst="rect">
            <a:avLst/>
          </a:prstGeom>
        </p:spPr>
      </p:pic>
      <p:grpSp>
        <p:nvGrpSpPr>
          <p:cNvPr id="38" name="Group 37">
            <a:extLst>
              <a:ext uri="{FF2B5EF4-FFF2-40B4-BE49-F238E27FC236}">
                <a16:creationId xmlns:a16="http://schemas.microsoft.com/office/drawing/2014/main" id="{D060B936-2771-48DC-842C-14EE9318E3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9" name="Oval 38">
              <a:extLst>
                <a:ext uri="{FF2B5EF4-FFF2-40B4-BE49-F238E27FC236}">
                  <a16:creationId xmlns:a16="http://schemas.microsoft.com/office/drawing/2014/main" id="{DB4EC8B4-4BB2-45C2-A68A-28E36AC10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0" name="Oval 39">
              <a:extLst>
                <a:ext uri="{FF2B5EF4-FFF2-40B4-BE49-F238E27FC236}">
                  <a16:creationId xmlns:a16="http://schemas.microsoft.com/office/drawing/2014/main" id="{1431D296-F8F1-41C3-A211-E83E243C5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271687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6" name="Oval 35">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37" name="Oval 36">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useBgFill="1">
        <p:nvSpPr>
          <p:cNvPr id="38" name="Rectangle 37">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FD2BAC3-8388-0735-88AB-EFA6E2105A03}"/>
              </a:ext>
            </a:extLst>
          </p:cNvPr>
          <p:cNvPicPr>
            <a:picLocks noChangeAspect="1"/>
          </p:cNvPicPr>
          <p:nvPr/>
        </p:nvPicPr>
        <p:blipFill rotWithShape="1">
          <a:blip r:embed="rId4"/>
          <a:srcRect t="1420" r="2" b="2"/>
          <a:stretch/>
        </p:blipFill>
        <p:spPr>
          <a:xfrm>
            <a:off x="1" y="2"/>
            <a:ext cx="6095695"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
        <p:nvSpPr>
          <p:cNvPr id="39" name="Freeform: Shape 38">
            <a:extLst>
              <a:ext uri="{FF2B5EF4-FFF2-40B4-BE49-F238E27FC236}">
                <a16:creationId xmlns:a16="http://schemas.microsoft.com/office/drawing/2014/main" id="{0060CE1A-A2ED-43AC-857D-05822177F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8"/>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blipFill dpi="0" rotWithShape="1">
            <a:blip r:embed="rId5">
              <a:alphaModFix amt="30000"/>
              <a:duotone>
                <a:prstClr val="black"/>
                <a:schemeClr val="accent1">
                  <a:tint val="45000"/>
                  <a:satMod val="400000"/>
                </a:schemeClr>
              </a:duotone>
              <a:extLst>
                <a:ext uri="{BEBA8EAE-BF5A-486C-A8C5-ECC9F3942E4B}">
                  <a14:imgProps xmlns:a14="http://schemas.microsoft.com/office/drawing/2010/main">
                    <a14:imgLayer r:embed="rId6">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4" name="TextBox 3">
            <a:extLst>
              <a:ext uri="{FF2B5EF4-FFF2-40B4-BE49-F238E27FC236}">
                <a16:creationId xmlns:a16="http://schemas.microsoft.com/office/drawing/2014/main" id="{5606D8E3-F9BB-3508-F11B-6DE7228C3BFF}"/>
              </a:ext>
            </a:extLst>
          </p:cNvPr>
          <p:cNvSpPr txBox="1"/>
          <p:nvPr/>
        </p:nvSpPr>
        <p:spPr>
          <a:xfrm>
            <a:off x="6386286" y="94268"/>
            <a:ext cx="4741962" cy="6563421"/>
          </a:xfrm>
          <a:prstGeom prst="rect">
            <a:avLst/>
          </a:prstGeom>
        </p:spPr>
        <p:txBody>
          <a:bodyPr vert="horz" lIns="91440" tIns="45720" rIns="91440" bIns="45720" rtlCol="0">
            <a:normAutofit/>
          </a:bodyPr>
          <a:lstStyle/>
          <a:p>
            <a:pPr defTabSz="914400">
              <a:lnSpc>
                <a:spcPct val="90000"/>
              </a:lnSpc>
              <a:spcAft>
                <a:spcPts val="600"/>
              </a:spcAft>
              <a:buClr>
                <a:schemeClr val="accent1">
                  <a:lumMod val="75000"/>
                </a:schemeClr>
              </a:buClr>
              <a:buSzPct val="85000"/>
            </a:pPr>
            <a:r>
              <a:rPr lang="en-US" sz="2000" b="1" i="0" u="none" strike="noStrike" baseline="0" dirty="0">
                <a:solidFill>
                  <a:schemeClr val="accent2"/>
                </a:solidFill>
              </a:rPr>
              <a:t>11 Adding Date or Time Values</a:t>
            </a:r>
          </a:p>
          <a:p>
            <a:pPr defTabSz="914400">
              <a:lnSpc>
                <a:spcPct val="90000"/>
              </a:lnSpc>
              <a:spcAft>
                <a:spcPts val="600"/>
              </a:spcAft>
              <a:buClr>
                <a:schemeClr val="accent1">
                  <a:lumMod val="75000"/>
                </a:schemeClr>
              </a:buClr>
              <a:buSzPct val="85000"/>
            </a:pPr>
            <a:endParaRPr lang="en-US" sz="2000" b="1" i="0" u="none" strike="noStrike" baseline="0" dirty="0">
              <a:solidFill>
                <a:schemeClr val="accent2"/>
              </a:solidFill>
            </a:endParaRPr>
          </a:p>
          <a:p>
            <a:pPr defTabSz="914400">
              <a:lnSpc>
                <a:spcPct val="90000"/>
              </a:lnSpc>
              <a:spcAft>
                <a:spcPts val="600"/>
              </a:spcAft>
              <a:buClr>
                <a:schemeClr val="accent1">
                  <a:lumMod val="75000"/>
                </a:schemeClr>
              </a:buClr>
              <a:buSzPct val="85000"/>
            </a:pPr>
            <a:r>
              <a:rPr lang="en-US" b="1" i="0" u="none" strike="noStrike" baseline="0" dirty="0"/>
              <a:t>Problem</a:t>
            </a:r>
          </a:p>
          <a:p>
            <a:pPr indent="-182880" defTabSz="914400">
              <a:lnSpc>
                <a:spcPct val="90000"/>
              </a:lnSpc>
              <a:spcAft>
                <a:spcPts val="600"/>
              </a:spcAft>
              <a:buClr>
                <a:schemeClr val="accent1">
                  <a:lumMod val="75000"/>
                </a:schemeClr>
              </a:buClr>
              <a:buSzPct val="85000"/>
              <a:buFont typeface="Wingdings" pitchFamily="2" charset="2"/>
              <a:buChar char="§"/>
            </a:pPr>
            <a:r>
              <a:rPr lang="en-US" b="0" i="0" u="none" strike="noStrike" baseline="0" dirty="0"/>
              <a:t>You want to add temporal values. For example, you want to add a given number of seconds to a time or determine what the date will be three weeks from today.</a:t>
            </a:r>
          </a:p>
          <a:p>
            <a:pPr indent="-182880" defTabSz="914400">
              <a:lnSpc>
                <a:spcPct val="90000"/>
              </a:lnSpc>
              <a:spcAft>
                <a:spcPts val="600"/>
              </a:spcAft>
              <a:buClr>
                <a:schemeClr val="accent1">
                  <a:lumMod val="75000"/>
                </a:schemeClr>
              </a:buClr>
              <a:buSzPct val="85000"/>
              <a:buFont typeface="Wingdings" pitchFamily="2" charset="2"/>
              <a:buChar char="§"/>
            </a:pPr>
            <a:endParaRPr lang="en-US" b="0" i="0" u="none" strike="noStrike" baseline="0" dirty="0"/>
          </a:p>
          <a:p>
            <a:pPr defTabSz="914400">
              <a:lnSpc>
                <a:spcPct val="90000"/>
              </a:lnSpc>
              <a:spcAft>
                <a:spcPts val="600"/>
              </a:spcAft>
              <a:buClr>
                <a:schemeClr val="accent1">
                  <a:lumMod val="75000"/>
                </a:schemeClr>
              </a:buClr>
              <a:buSzPct val="85000"/>
            </a:pPr>
            <a:r>
              <a:rPr lang="en-US" b="1" i="0" u="none" strike="noStrike" baseline="0" dirty="0"/>
              <a:t>Solution</a:t>
            </a:r>
          </a:p>
          <a:p>
            <a:pPr indent="-182880" defTabSz="914400">
              <a:lnSpc>
                <a:spcPct val="90000"/>
              </a:lnSpc>
              <a:spcAft>
                <a:spcPts val="600"/>
              </a:spcAft>
              <a:buClr>
                <a:schemeClr val="accent1">
                  <a:lumMod val="75000"/>
                </a:schemeClr>
              </a:buClr>
              <a:buSzPct val="85000"/>
              <a:buFont typeface="Wingdings" pitchFamily="2" charset="2"/>
              <a:buChar char="§"/>
            </a:pPr>
            <a:r>
              <a:rPr lang="en-US" b="0" i="0" u="none" strike="noStrike" baseline="0" dirty="0"/>
              <a:t>To add date or time values, you have several options:</a:t>
            </a:r>
          </a:p>
          <a:p>
            <a:pPr indent="-182880" defTabSz="914400">
              <a:lnSpc>
                <a:spcPct val="90000"/>
              </a:lnSpc>
              <a:spcAft>
                <a:spcPts val="600"/>
              </a:spcAft>
              <a:buClr>
                <a:schemeClr val="accent1">
                  <a:lumMod val="75000"/>
                </a:schemeClr>
              </a:buClr>
              <a:buSzPct val="85000"/>
              <a:buFont typeface="Wingdings" pitchFamily="2" charset="2"/>
              <a:buChar char="§"/>
            </a:pPr>
            <a:r>
              <a:rPr lang="en-US" b="0" i="0" u="none" strike="noStrike" baseline="0" dirty="0"/>
              <a:t>Use one of the temporal-addition functions.</a:t>
            </a:r>
          </a:p>
          <a:p>
            <a:pPr indent="-182880" defTabSz="914400">
              <a:lnSpc>
                <a:spcPct val="90000"/>
              </a:lnSpc>
              <a:spcAft>
                <a:spcPts val="600"/>
              </a:spcAft>
              <a:buClr>
                <a:schemeClr val="accent1">
                  <a:lumMod val="75000"/>
                </a:schemeClr>
              </a:buClr>
              <a:buSzPct val="85000"/>
              <a:buFont typeface="Wingdings" pitchFamily="2" charset="2"/>
              <a:buChar char="§"/>
            </a:pPr>
            <a:r>
              <a:rPr lang="en-US" b="0" i="0" u="none" strike="noStrike" baseline="0" dirty="0"/>
              <a:t>Use the + INTERVAL or - INTERVAL operator.</a:t>
            </a:r>
          </a:p>
          <a:p>
            <a:pPr indent="-182880" defTabSz="914400">
              <a:lnSpc>
                <a:spcPct val="90000"/>
              </a:lnSpc>
              <a:spcAft>
                <a:spcPts val="600"/>
              </a:spcAft>
              <a:buClr>
                <a:schemeClr val="accent1">
                  <a:lumMod val="75000"/>
                </a:schemeClr>
              </a:buClr>
              <a:buSzPct val="85000"/>
              <a:buFont typeface="Wingdings" pitchFamily="2" charset="2"/>
              <a:buChar char="§"/>
            </a:pPr>
            <a:r>
              <a:rPr lang="en-US" b="0" i="0" u="none" strike="noStrike" baseline="0" dirty="0"/>
              <a:t>Convert the values to basic units, and take the sum.</a:t>
            </a:r>
          </a:p>
          <a:p>
            <a:pPr indent="-182880" defTabSz="914400">
              <a:lnSpc>
                <a:spcPct val="90000"/>
              </a:lnSpc>
              <a:spcAft>
                <a:spcPts val="600"/>
              </a:spcAft>
              <a:buClr>
                <a:schemeClr val="accent1">
                  <a:lumMod val="75000"/>
                </a:schemeClr>
              </a:buClr>
              <a:buSzPct val="85000"/>
              <a:buFont typeface="Wingdings" pitchFamily="2" charset="2"/>
              <a:buChar char="§"/>
            </a:pPr>
            <a:r>
              <a:rPr lang="en-US" b="0" i="0" u="none" strike="noStrike" baseline="0" dirty="0"/>
              <a:t>The applicable functions or operators depend on the types of the</a:t>
            </a:r>
            <a:r>
              <a:rPr lang="en-US" dirty="0"/>
              <a:t> </a:t>
            </a:r>
            <a:r>
              <a:rPr lang="en-US" b="0" i="0" u="none" strike="noStrike" baseline="0" dirty="0"/>
              <a:t>values.</a:t>
            </a:r>
            <a:endParaRPr lang="en-US" dirty="0"/>
          </a:p>
        </p:txBody>
      </p:sp>
      <p:grpSp>
        <p:nvGrpSpPr>
          <p:cNvPr id="40" name="Group 39">
            <a:extLst>
              <a:ext uri="{FF2B5EF4-FFF2-40B4-BE49-F238E27FC236}">
                <a16:creationId xmlns:a16="http://schemas.microsoft.com/office/drawing/2014/main" id="{D68B9961-F007-40D1-AF51-61B6DE5106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3" name="Oval 32">
              <a:extLst>
                <a:ext uri="{FF2B5EF4-FFF2-40B4-BE49-F238E27FC236}">
                  <a16:creationId xmlns:a16="http://schemas.microsoft.com/office/drawing/2014/main" id="{E9FDF494-C7FB-47DF-BD39-1F65FA550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34" name="Oval 33">
              <a:extLst>
                <a:ext uri="{FF2B5EF4-FFF2-40B4-BE49-F238E27FC236}">
                  <a16:creationId xmlns:a16="http://schemas.microsoft.com/office/drawing/2014/main" id="{3A822E1C-4C1A-4BEE-B19C-0FFB2D57B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Tree>
    <p:extLst>
      <p:ext uri="{BB962C8B-B14F-4D97-AF65-F5344CB8AC3E}">
        <p14:creationId xmlns:p14="http://schemas.microsoft.com/office/powerpoint/2010/main" val="830713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3" name="Oval 22">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24" name="Oval 23">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useBgFill="1">
        <p:nvSpPr>
          <p:cNvPr id="26" name="Rectangle 25">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CDFC2E5-8A56-A10F-851D-48F0ABFD359A}"/>
              </a:ext>
            </a:extLst>
          </p:cNvPr>
          <p:cNvPicPr>
            <a:picLocks noChangeAspect="1"/>
          </p:cNvPicPr>
          <p:nvPr/>
        </p:nvPicPr>
        <p:blipFill rotWithShape="1">
          <a:blip r:embed="rId4"/>
          <a:srcRect l="967" r="22066" b="2"/>
          <a:stretch/>
        </p:blipFill>
        <p:spPr>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p:spPr>
      </p:pic>
      <p:sp>
        <p:nvSpPr>
          <p:cNvPr id="28" name="Freeform: Shape 27">
            <a:extLst>
              <a:ext uri="{FF2B5EF4-FFF2-40B4-BE49-F238E27FC236}">
                <a16:creationId xmlns:a16="http://schemas.microsoft.com/office/drawing/2014/main" id="{96349AB3-1BD3-41E1-8979-1DBDCB5CD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blipFill dpi="0" rotWithShape="1">
            <a:blip r:embed="rId5">
              <a:alphaModFix amt="30000"/>
              <a:duotone>
                <a:prstClr val="black"/>
                <a:schemeClr val="accent1">
                  <a:tint val="45000"/>
                  <a:satMod val="400000"/>
                </a:schemeClr>
              </a:duotone>
              <a:extLst>
                <a:ext uri="{BEBA8EAE-BF5A-486C-A8C5-ECC9F3942E4B}">
                  <a14:imgProps xmlns:a14="http://schemas.microsoft.com/office/drawing/2010/main">
                    <a14:imgLayer r:embed="rId6">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 name="Rectangle 1"/>
          <p:cNvSpPr/>
          <p:nvPr/>
        </p:nvSpPr>
        <p:spPr>
          <a:xfrm>
            <a:off x="6587545" y="554477"/>
            <a:ext cx="4869179" cy="5518777"/>
          </a:xfrm>
          <a:prstGeom prst="rect">
            <a:avLst/>
          </a:prstGeom>
        </p:spPr>
        <p:txBody>
          <a:bodyPr vert="horz" lIns="91440" tIns="45720" rIns="91440" bIns="45720" rtlCol="0" anchor="t">
            <a:normAutofit/>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sz="1500" b="1" dirty="0">
                <a:solidFill>
                  <a:srgbClr val="000000"/>
                </a:solidFill>
                <a:effectLst/>
              </a:rPr>
              <a:t>Date, Datetime, and </a:t>
            </a:r>
          </a:p>
          <a:p>
            <a:pPr defTabSz="914400">
              <a:lnSpc>
                <a:spcPct val="90000"/>
              </a:lnSpc>
              <a:spcAft>
                <a:spcPts val="600"/>
              </a:spcAft>
              <a:buClr>
                <a:schemeClr val="accent1">
                  <a:lumMod val="75000"/>
                </a:schemeClr>
              </a:buClr>
              <a:buSzPct val="85000"/>
            </a:pPr>
            <a:r>
              <a:rPr lang="en-US" sz="1500" b="1" dirty="0">
                <a:solidFill>
                  <a:srgbClr val="000000"/>
                </a:solidFill>
              </a:rPr>
              <a:t>    </a:t>
            </a:r>
            <a:r>
              <a:rPr lang="en-US" sz="1500" b="1" dirty="0">
                <a:solidFill>
                  <a:srgbClr val="000000"/>
                </a:solidFill>
                <a:effectLst/>
              </a:rPr>
              <a:t>Time Manipulations</a:t>
            </a:r>
          </a:p>
          <a:p>
            <a:pPr defTabSz="914400">
              <a:lnSpc>
                <a:spcPct val="90000"/>
              </a:lnSpc>
              <a:spcAft>
                <a:spcPts val="600"/>
              </a:spcAft>
              <a:buClr>
                <a:schemeClr val="accent1">
                  <a:lumMod val="75000"/>
                </a:schemeClr>
              </a:buClr>
              <a:buSzPct val="85000"/>
            </a:pPr>
            <a:r>
              <a:rPr lang="en-US" sz="1500" dirty="0">
                <a:solidFill>
                  <a:srgbClr val="000000"/>
                </a:solidFill>
                <a:effectLst/>
              </a:rPr>
              <a:t> </a:t>
            </a:r>
          </a:p>
          <a:p>
            <a:pPr indent="-182880" defTabSz="914400">
              <a:lnSpc>
                <a:spcPct val="90000"/>
              </a:lnSpc>
              <a:spcAft>
                <a:spcPts val="600"/>
              </a:spcAft>
              <a:buClr>
                <a:schemeClr val="accent1">
                  <a:lumMod val="75000"/>
                </a:schemeClr>
              </a:buClr>
              <a:buSzPct val="85000"/>
              <a:buFont typeface="Wingdings" pitchFamily="2" charset="2"/>
              <a:buChar char="§"/>
            </a:pPr>
            <a:r>
              <a:rPr lang="en-US" sz="2000" dirty="0">
                <a:solidFill>
                  <a:srgbClr val="000000"/>
                </a:solidFill>
              </a:rPr>
              <a:t>Dates and times come in a wide variety of formats, depending on the data source. We often need or want to transform the raw data format for our output, or to perform calculations to arrive at new dates or parts of dates.</a:t>
            </a:r>
            <a:endParaRPr lang="en-US" sz="2000" dirty="0">
              <a:solidFill>
                <a:srgbClr val="000000"/>
              </a:solidFill>
              <a:effectLst/>
            </a:endParaRPr>
          </a:p>
          <a:p>
            <a:pPr indent="-182880" defTabSz="914400">
              <a:lnSpc>
                <a:spcPct val="90000"/>
              </a:lnSpc>
              <a:spcAft>
                <a:spcPts val="600"/>
              </a:spcAft>
              <a:buClr>
                <a:schemeClr val="accent1">
                  <a:lumMod val="75000"/>
                </a:schemeClr>
              </a:buClr>
              <a:buSzPct val="85000"/>
              <a:buFont typeface="Wingdings" pitchFamily="2" charset="2"/>
              <a:buChar char="§"/>
            </a:pPr>
            <a:r>
              <a:rPr lang="en-US" sz="2000" dirty="0">
                <a:solidFill>
                  <a:srgbClr val="000000"/>
                </a:solidFill>
              </a:rPr>
              <a:t> SQL has powerful functions and formatting capabilities that can transform just about any raw input to almost any output we might need for analysis.</a:t>
            </a:r>
            <a:endParaRPr lang="en-US" sz="2000" dirty="0">
              <a:solidFill>
                <a:srgbClr val="000000"/>
              </a:solidFill>
              <a:effectLst/>
            </a:endParaRPr>
          </a:p>
        </p:txBody>
      </p:sp>
      <p:grpSp>
        <p:nvGrpSpPr>
          <p:cNvPr id="30" name="Group 29">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1" name="Oval 30">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32" name="Oval 31">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Tree>
    <p:extLst>
      <p:ext uri="{BB962C8B-B14F-4D97-AF65-F5344CB8AC3E}">
        <p14:creationId xmlns:p14="http://schemas.microsoft.com/office/powerpoint/2010/main" val="1531639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9" name="Oval 18">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20" name="Oval 19">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21" name="Rectangle 20">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
            <a:extLst>
              <a:ext uri="{FF2B5EF4-FFF2-40B4-BE49-F238E27FC236}">
                <a16:creationId xmlns:a16="http://schemas.microsoft.com/office/drawing/2014/main" id="{6C812612-1BC3-6746-6FA6-C749A92495AC}"/>
              </a:ext>
            </a:extLst>
          </p:cNvPr>
          <p:cNvSpPr>
            <a:spLocks noChangeArrowheads="1"/>
          </p:cNvSpPr>
          <p:nvPr/>
        </p:nvSpPr>
        <p:spPr bwMode="auto">
          <a:xfrm>
            <a:off x="382279" y="0"/>
            <a:ext cx="6743845" cy="656105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lnSpcReduction="10000"/>
          </a:bodyPr>
          <a:lstStyle/>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endParaRPr kumimoji="0" lang="en-US" altLang="en-US" sz="1600" b="0" i="0" u="none" strike="noStrike" cap="none" normalizeH="0" baseline="0" dirty="0">
              <a:ln>
                <a:noFill/>
              </a:ln>
              <a:effectLst/>
            </a:endParaRPr>
          </a:p>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sz="1600" b="1" i="0" u="none" strike="noStrike" cap="none" normalizeH="0" baseline="0" dirty="0">
                <a:ln>
                  <a:noFill/>
                </a:ln>
                <a:effectLst/>
              </a:rPr>
              <a:t>Adding Days to a Date</a:t>
            </a:r>
            <a:endParaRPr kumimoji="0" lang="en-US" altLang="en-US" sz="1600" b="0" i="0" u="none" strike="noStrike" cap="none" normalizeH="0" baseline="0" dirty="0">
              <a:ln>
                <a:noFill/>
              </a:ln>
              <a:effectLst/>
            </a:endParaRPr>
          </a:p>
          <a:p>
            <a:pPr marL="274320" marR="0" lvl="1" defTabSz="914400" fontAlgn="base">
              <a:lnSpc>
                <a:spcPct val="90000"/>
              </a:lnSpc>
              <a:spcBef>
                <a:spcPct val="0"/>
              </a:spcBef>
              <a:spcAft>
                <a:spcPts val="600"/>
              </a:spcAft>
              <a:buClr>
                <a:schemeClr val="accent1">
                  <a:lumMod val="75000"/>
                </a:schemeClr>
              </a:buClr>
              <a:buSzPct val="85000"/>
              <a:tabLst/>
            </a:pPr>
            <a:r>
              <a:rPr kumimoji="0" lang="en-US" altLang="en-US" sz="1600" b="1" i="0" u="none" strike="noStrike" cap="none" normalizeH="0" baseline="0" dirty="0">
                <a:ln>
                  <a:noFill/>
                </a:ln>
                <a:solidFill>
                  <a:srgbClr val="0070C0"/>
                </a:solidFill>
                <a:effectLst/>
              </a:rPr>
              <a:t>SELECT DATE_ADD('2023-01-01', INTERVAL 5 DAY);</a:t>
            </a:r>
            <a:endParaRPr kumimoji="0" lang="en-US" altLang="en-US" sz="1600" b="0" i="0" u="none" strike="noStrike" cap="none" normalizeH="0" baseline="0" dirty="0">
              <a:ln>
                <a:noFill/>
              </a:ln>
              <a:solidFill>
                <a:srgbClr val="0070C0"/>
              </a:solidFill>
              <a:effectLst/>
            </a:endParaRPr>
          </a:p>
          <a:p>
            <a:pPr marL="457200" marR="0" lvl="1"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sz="1600" b="1" i="0" u="none" strike="noStrike" cap="none" normalizeH="0" baseline="0" dirty="0">
                <a:ln>
                  <a:noFill/>
                </a:ln>
                <a:effectLst/>
              </a:rPr>
              <a:t>Explanation</a:t>
            </a:r>
            <a:r>
              <a:rPr kumimoji="0" lang="en-US" altLang="en-US" sz="1600" b="0" i="0" u="none" strike="noStrike" cap="none" normalizeH="0" baseline="0" dirty="0">
                <a:ln>
                  <a:noFill/>
                </a:ln>
                <a:effectLst/>
              </a:rPr>
              <a:t>: Adds 5 days to the specified date, resulting in '2023-01-06'.</a:t>
            </a:r>
          </a:p>
          <a:p>
            <a:pPr marL="457200" marR="0" lvl="1"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sz="1600" b="1" i="0" u="none" strike="noStrike" cap="none" normalizeH="0" baseline="0" dirty="0">
                <a:ln>
                  <a:noFill/>
                </a:ln>
                <a:effectLst/>
              </a:rPr>
              <a:t>Use Case</a:t>
            </a:r>
            <a:r>
              <a:rPr kumimoji="0" lang="en-US" altLang="en-US" sz="1600" b="0" i="0" u="none" strike="noStrike" cap="none" normalizeH="0" baseline="0" dirty="0">
                <a:ln>
                  <a:noFill/>
                </a:ln>
                <a:effectLst/>
              </a:rPr>
              <a:t>: Useful for calculating due dates or deadlines that are a specific number of days from a given date.</a:t>
            </a:r>
          </a:p>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sz="1600" b="1" i="0" u="none" strike="noStrike" cap="none" normalizeH="0" baseline="0" dirty="0">
                <a:ln>
                  <a:noFill/>
                </a:ln>
                <a:effectLst/>
              </a:rPr>
              <a:t>Adding Months to a Date</a:t>
            </a:r>
            <a:endParaRPr kumimoji="0" lang="en-US" altLang="en-US" sz="1600" b="0" i="0" u="none" strike="noStrike" cap="none" normalizeH="0" baseline="0" dirty="0">
              <a:ln>
                <a:noFill/>
              </a:ln>
              <a:effectLst/>
            </a:endParaRPr>
          </a:p>
          <a:p>
            <a:pPr marL="274320" marR="0" lvl="1" defTabSz="914400" fontAlgn="base">
              <a:lnSpc>
                <a:spcPct val="90000"/>
              </a:lnSpc>
              <a:spcBef>
                <a:spcPct val="0"/>
              </a:spcBef>
              <a:spcAft>
                <a:spcPts val="600"/>
              </a:spcAft>
              <a:buClr>
                <a:schemeClr val="accent1">
                  <a:lumMod val="75000"/>
                </a:schemeClr>
              </a:buClr>
              <a:buSzPct val="85000"/>
              <a:tabLst/>
            </a:pPr>
            <a:r>
              <a:rPr kumimoji="0" lang="en-US" altLang="en-US" sz="1600" b="1" i="0" u="none" strike="noStrike" cap="none" normalizeH="0" baseline="0" dirty="0">
                <a:ln>
                  <a:noFill/>
                </a:ln>
                <a:solidFill>
                  <a:srgbClr val="0070C0"/>
                </a:solidFill>
                <a:effectLst/>
              </a:rPr>
              <a:t>SELECT DATE_ADD('2023-01-01', INTERVAL 3 MONTH);</a:t>
            </a:r>
            <a:endParaRPr kumimoji="0" lang="en-US" altLang="en-US" sz="1600" b="0" i="0" u="none" strike="noStrike" cap="none" normalizeH="0" baseline="0" dirty="0">
              <a:ln>
                <a:noFill/>
              </a:ln>
              <a:solidFill>
                <a:srgbClr val="0070C0"/>
              </a:solidFill>
              <a:effectLst/>
            </a:endParaRPr>
          </a:p>
          <a:p>
            <a:pPr marL="457200" marR="0" lvl="1"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sz="1600" b="1" i="0" u="none" strike="noStrike" cap="none" normalizeH="0" baseline="0" dirty="0">
                <a:ln>
                  <a:noFill/>
                </a:ln>
                <a:effectLst/>
              </a:rPr>
              <a:t>Explanation</a:t>
            </a:r>
            <a:r>
              <a:rPr kumimoji="0" lang="en-US" altLang="en-US" sz="1600" b="0" i="0" u="none" strike="noStrike" cap="none" normalizeH="0" baseline="0" dirty="0">
                <a:ln>
                  <a:noFill/>
                </a:ln>
                <a:effectLst/>
              </a:rPr>
              <a:t>: Adds 3 months to the date, adjusting the day part if necessary (e.g., January 1 plus 3 months equals April 1).</a:t>
            </a:r>
          </a:p>
          <a:p>
            <a:pPr marL="457200" marR="0" lvl="1"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sz="1600" b="1" i="0" u="none" strike="noStrike" cap="none" normalizeH="0" baseline="0" dirty="0">
                <a:ln>
                  <a:noFill/>
                </a:ln>
                <a:effectLst/>
              </a:rPr>
              <a:t>Use Case</a:t>
            </a:r>
            <a:r>
              <a:rPr kumimoji="0" lang="en-US" altLang="en-US" sz="1600" b="0" i="0" u="none" strike="noStrike" cap="none" normalizeH="0" baseline="0" dirty="0">
                <a:ln>
                  <a:noFill/>
                </a:ln>
                <a:effectLst/>
              </a:rPr>
              <a:t>: Important for financial calculations like credit terms or service periods extending over months.</a:t>
            </a:r>
          </a:p>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sz="1600" b="1" i="0" u="none" strike="noStrike" cap="none" normalizeH="0" baseline="0" dirty="0">
                <a:ln>
                  <a:noFill/>
                </a:ln>
                <a:effectLst/>
              </a:rPr>
              <a:t>Adding Hours to a Time</a:t>
            </a:r>
            <a:endParaRPr kumimoji="0" lang="en-US" altLang="en-US" sz="1600" b="0" i="0" u="none" strike="noStrike" cap="none" normalizeH="0" baseline="0" dirty="0">
              <a:ln>
                <a:noFill/>
              </a:ln>
              <a:effectLst/>
            </a:endParaRPr>
          </a:p>
          <a:p>
            <a:pPr marL="274320" marR="0" lvl="1" defTabSz="914400" fontAlgn="base">
              <a:lnSpc>
                <a:spcPct val="90000"/>
              </a:lnSpc>
              <a:spcBef>
                <a:spcPct val="0"/>
              </a:spcBef>
              <a:spcAft>
                <a:spcPts val="600"/>
              </a:spcAft>
              <a:buClr>
                <a:schemeClr val="accent1">
                  <a:lumMod val="75000"/>
                </a:schemeClr>
              </a:buClr>
              <a:buSzPct val="85000"/>
              <a:tabLst/>
            </a:pPr>
            <a:r>
              <a:rPr kumimoji="0" lang="en-US" altLang="en-US" sz="1600" b="1" i="0" u="none" strike="noStrike" cap="none" normalizeH="0" baseline="0" dirty="0">
                <a:ln>
                  <a:noFill/>
                </a:ln>
                <a:solidFill>
                  <a:srgbClr val="0070C0"/>
                </a:solidFill>
                <a:effectLst/>
              </a:rPr>
              <a:t>SELECT ADDTIME('08:00:00', '3:00');</a:t>
            </a:r>
            <a:endParaRPr kumimoji="0" lang="en-US" altLang="en-US" sz="1600" b="0" i="0" u="none" strike="noStrike" cap="none" normalizeH="0" baseline="0" dirty="0">
              <a:ln>
                <a:noFill/>
              </a:ln>
              <a:solidFill>
                <a:srgbClr val="0070C0"/>
              </a:solidFill>
              <a:effectLst/>
            </a:endParaRPr>
          </a:p>
          <a:p>
            <a:pPr marL="457200" marR="0" lvl="1"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sz="1600" b="1" i="0" u="none" strike="noStrike" cap="none" normalizeH="0" baseline="0" dirty="0">
                <a:ln>
                  <a:noFill/>
                </a:ln>
                <a:effectLst/>
              </a:rPr>
              <a:t>Explanation</a:t>
            </a:r>
            <a:r>
              <a:rPr kumimoji="0" lang="en-US" altLang="en-US" sz="1600" b="0" i="0" u="none" strike="noStrike" cap="none" normalizeH="0" baseline="0" dirty="0">
                <a:ln>
                  <a:noFill/>
                </a:ln>
                <a:effectLst/>
              </a:rPr>
              <a:t>: Adds 3 hours to a time, resulting in '11:00:00'.</a:t>
            </a:r>
          </a:p>
          <a:p>
            <a:pPr marL="457200" marR="0" lvl="1"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sz="1600" b="1" i="0" u="none" strike="noStrike" cap="none" normalizeH="0" baseline="0" dirty="0">
                <a:ln>
                  <a:noFill/>
                </a:ln>
                <a:effectLst/>
              </a:rPr>
              <a:t>Use Case</a:t>
            </a:r>
            <a:r>
              <a:rPr kumimoji="0" lang="en-US" altLang="en-US" sz="1600" b="0" i="0" u="none" strike="noStrike" cap="none" normalizeH="0" baseline="0" dirty="0">
                <a:ln>
                  <a:noFill/>
                </a:ln>
                <a:effectLst/>
              </a:rPr>
              <a:t>: Useful for scheduling and managing time-specific events in applications.</a:t>
            </a:r>
          </a:p>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sz="1600" b="1" i="0" u="none" strike="noStrike" cap="none" normalizeH="0" baseline="0" dirty="0">
                <a:ln>
                  <a:noFill/>
                </a:ln>
                <a:effectLst/>
              </a:rPr>
              <a:t>Using INTERVAL with Different Units</a:t>
            </a:r>
            <a:endParaRPr kumimoji="0" lang="en-US" altLang="en-US" sz="1600" b="0" i="0" u="none" strike="noStrike" cap="none" normalizeH="0" baseline="0" dirty="0">
              <a:ln>
                <a:noFill/>
              </a:ln>
              <a:effectLst/>
            </a:endParaRPr>
          </a:p>
          <a:p>
            <a:pPr marL="274320" marR="0" lvl="1" defTabSz="914400" fontAlgn="base">
              <a:lnSpc>
                <a:spcPct val="90000"/>
              </a:lnSpc>
              <a:spcBef>
                <a:spcPct val="0"/>
              </a:spcBef>
              <a:spcAft>
                <a:spcPts val="600"/>
              </a:spcAft>
              <a:buClr>
                <a:schemeClr val="accent1">
                  <a:lumMod val="75000"/>
                </a:schemeClr>
              </a:buClr>
              <a:buSzPct val="85000"/>
              <a:tabLst/>
            </a:pPr>
            <a:r>
              <a:rPr kumimoji="0" lang="en-US" altLang="en-US" sz="1600" b="1" i="0" u="none" strike="noStrike" cap="none" normalizeH="0" baseline="0" dirty="0">
                <a:ln>
                  <a:noFill/>
                </a:ln>
                <a:solidFill>
                  <a:srgbClr val="0070C0"/>
                </a:solidFill>
                <a:effectLst/>
              </a:rPr>
              <a:t>SELECT DATE_ADD('2023-01-01 14:00:00', INTERVAL '2:30' HOUR_MINUTE);</a:t>
            </a:r>
            <a:endParaRPr kumimoji="0" lang="en-US" altLang="en-US" sz="1600" b="0" i="0" u="none" strike="noStrike" cap="none" normalizeH="0" baseline="0" dirty="0">
              <a:ln>
                <a:noFill/>
              </a:ln>
              <a:solidFill>
                <a:srgbClr val="0070C0"/>
              </a:solidFill>
              <a:effectLst/>
            </a:endParaRPr>
          </a:p>
          <a:p>
            <a:pPr marL="457200" marR="0" lvl="1"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sz="1600" b="1" i="0" u="none" strike="noStrike" cap="none" normalizeH="0" baseline="0" dirty="0">
                <a:ln>
                  <a:noFill/>
                </a:ln>
                <a:effectLst/>
              </a:rPr>
              <a:t>Explanation</a:t>
            </a:r>
            <a:r>
              <a:rPr kumimoji="0" lang="en-US" altLang="en-US" sz="1600" b="0" i="0" u="none" strike="noStrike" cap="none" normalizeH="0" baseline="0" dirty="0">
                <a:ln>
                  <a:noFill/>
                </a:ln>
                <a:effectLst/>
              </a:rPr>
              <a:t>: Adds 2 hours and 30 minutes to the datetime value.</a:t>
            </a:r>
          </a:p>
          <a:p>
            <a:pPr marL="457200" marR="0" lvl="1"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sz="1600" b="1" i="0" u="none" strike="noStrike" cap="none" normalizeH="0" baseline="0" dirty="0">
                <a:ln>
                  <a:noFill/>
                </a:ln>
                <a:effectLst/>
              </a:rPr>
              <a:t>Use Case</a:t>
            </a:r>
            <a:r>
              <a:rPr kumimoji="0" lang="en-US" altLang="en-US" sz="1600" b="0" i="0" u="none" strike="noStrike" cap="none" normalizeH="0" baseline="0" dirty="0">
                <a:ln>
                  <a:noFill/>
                </a:ln>
                <a:effectLst/>
              </a:rPr>
              <a:t>: Handy for more complex scheduling tasks that require precise time management over the course of a day.</a:t>
            </a:r>
          </a:p>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endParaRPr kumimoji="0" lang="en-US" altLang="en-US" sz="900" b="0" i="0" u="none" strike="noStrike" cap="none" normalizeH="0" baseline="0" dirty="0">
              <a:ln>
                <a:noFill/>
              </a:ln>
              <a:effectLst/>
            </a:endParaRPr>
          </a:p>
        </p:txBody>
      </p:sp>
      <p:pic>
        <p:nvPicPr>
          <p:cNvPr id="4" name="Picture 3">
            <a:extLst>
              <a:ext uri="{FF2B5EF4-FFF2-40B4-BE49-F238E27FC236}">
                <a16:creationId xmlns:a16="http://schemas.microsoft.com/office/drawing/2014/main" id="{65B4B0D9-0BE0-A53E-7494-022BB1ADDD47}"/>
              </a:ext>
            </a:extLst>
          </p:cNvPr>
          <p:cNvPicPr>
            <a:picLocks noChangeAspect="1"/>
          </p:cNvPicPr>
          <p:nvPr/>
        </p:nvPicPr>
        <p:blipFill rotWithShape="1">
          <a:blip r:embed="rId6"/>
          <a:srcRect l="15017" r="10161" b="-1"/>
          <a:stretch/>
        </p:blipFill>
        <p:spPr>
          <a:xfrm>
            <a:off x="7545274" y="10"/>
            <a:ext cx="4646726" cy="6857990"/>
          </a:xfrm>
          <a:prstGeom prst="rect">
            <a:avLst/>
          </a:prstGeom>
        </p:spPr>
      </p:pic>
      <p:grpSp>
        <p:nvGrpSpPr>
          <p:cNvPr id="15" name="Group 14">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6" name="Oval 15">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0424612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0" name="Oval 9">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1" name="Oval 10">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3" name="TextBox 2">
            <a:extLst>
              <a:ext uri="{FF2B5EF4-FFF2-40B4-BE49-F238E27FC236}">
                <a16:creationId xmlns:a16="http://schemas.microsoft.com/office/drawing/2014/main" id="{51D7160B-3425-0645-E870-D0B581EB44F3}"/>
              </a:ext>
            </a:extLst>
          </p:cNvPr>
          <p:cNvSpPr txBox="1"/>
          <p:nvPr/>
        </p:nvSpPr>
        <p:spPr>
          <a:xfrm>
            <a:off x="641024" y="141401"/>
            <a:ext cx="5159276" cy="6363093"/>
          </a:xfrm>
          <a:prstGeom prst="rect">
            <a:avLst/>
          </a:prstGeom>
        </p:spPr>
        <p:txBody>
          <a:bodyPr vert="horz" lIns="91440" tIns="45720" rIns="91440" bIns="45720" rtlCol="0">
            <a:normAutofit/>
          </a:bodyPr>
          <a:lstStyle/>
          <a:p>
            <a:pPr defTabSz="914400">
              <a:lnSpc>
                <a:spcPct val="90000"/>
              </a:lnSpc>
              <a:spcAft>
                <a:spcPts val="600"/>
              </a:spcAft>
              <a:buClr>
                <a:schemeClr val="accent1">
                  <a:lumMod val="75000"/>
                </a:schemeClr>
              </a:buClr>
              <a:buSzPct val="85000"/>
            </a:pPr>
            <a:r>
              <a:rPr lang="en-US" sz="2400" b="1" i="0" u="none" strike="noStrike" baseline="0" dirty="0">
                <a:solidFill>
                  <a:schemeClr val="accent2"/>
                </a:solidFill>
              </a:rPr>
              <a:t>12 Calculating Ages</a:t>
            </a:r>
          </a:p>
          <a:p>
            <a:pPr indent="-182880" defTabSz="914400">
              <a:lnSpc>
                <a:spcPct val="90000"/>
              </a:lnSpc>
              <a:spcAft>
                <a:spcPts val="600"/>
              </a:spcAft>
              <a:buClr>
                <a:schemeClr val="accent1">
                  <a:lumMod val="75000"/>
                </a:schemeClr>
              </a:buClr>
              <a:buSzPct val="85000"/>
              <a:buFont typeface="Wingdings" pitchFamily="2" charset="2"/>
              <a:buChar char="§"/>
            </a:pPr>
            <a:endParaRPr lang="en-US" sz="2000" b="1" i="0" u="none" strike="noStrike" baseline="0" dirty="0"/>
          </a:p>
          <a:p>
            <a:pPr defTabSz="914400">
              <a:lnSpc>
                <a:spcPct val="90000"/>
              </a:lnSpc>
              <a:spcAft>
                <a:spcPts val="600"/>
              </a:spcAft>
              <a:buClr>
                <a:schemeClr val="accent1">
                  <a:lumMod val="75000"/>
                </a:schemeClr>
              </a:buClr>
              <a:buSzPct val="85000"/>
            </a:pPr>
            <a:r>
              <a:rPr lang="en-US" sz="2000" b="1" i="0" u="none" strike="noStrike" baseline="0" dirty="0"/>
              <a:t>Problem</a:t>
            </a:r>
          </a:p>
          <a:p>
            <a:pPr indent="-182880" defTabSz="914400">
              <a:lnSpc>
                <a:spcPct val="90000"/>
              </a:lnSpc>
              <a:spcAft>
                <a:spcPts val="600"/>
              </a:spcAft>
              <a:buClr>
                <a:schemeClr val="accent1">
                  <a:lumMod val="75000"/>
                </a:schemeClr>
              </a:buClr>
              <a:buSzPct val="85000"/>
              <a:buFont typeface="Wingdings" pitchFamily="2" charset="2"/>
              <a:buChar char="§"/>
            </a:pPr>
            <a:r>
              <a:rPr lang="en-US" sz="2000" b="0" i="0" u="none" strike="noStrike" baseline="0" dirty="0"/>
              <a:t>You want to know how old someone is.</a:t>
            </a:r>
          </a:p>
          <a:p>
            <a:pPr indent="-182880" defTabSz="914400">
              <a:lnSpc>
                <a:spcPct val="90000"/>
              </a:lnSpc>
              <a:spcAft>
                <a:spcPts val="600"/>
              </a:spcAft>
              <a:buClr>
                <a:schemeClr val="accent1">
                  <a:lumMod val="75000"/>
                </a:schemeClr>
              </a:buClr>
              <a:buSzPct val="85000"/>
              <a:buFont typeface="Wingdings" pitchFamily="2" charset="2"/>
              <a:buChar char="§"/>
            </a:pPr>
            <a:endParaRPr lang="en-US" sz="2000" b="0" i="0" u="none" strike="noStrike" baseline="0" dirty="0"/>
          </a:p>
          <a:p>
            <a:pPr defTabSz="914400">
              <a:lnSpc>
                <a:spcPct val="90000"/>
              </a:lnSpc>
              <a:spcAft>
                <a:spcPts val="600"/>
              </a:spcAft>
              <a:buClr>
                <a:schemeClr val="accent1">
                  <a:lumMod val="75000"/>
                </a:schemeClr>
              </a:buClr>
              <a:buSzPct val="85000"/>
            </a:pPr>
            <a:r>
              <a:rPr lang="en-US" sz="2000" b="1" i="0" u="none" strike="noStrike" baseline="0" dirty="0"/>
              <a:t>Solution</a:t>
            </a:r>
          </a:p>
          <a:p>
            <a:pPr defTabSz="914400">
              <a:lnSpc>
                <a:spcPct val="90000"/>
              </a:lnSpc>
              <a:spcAft>
                <a:spcPts val="600"/>
              </a:spcAft>
              <a:buClr>
                <a:schemeClr val="accent1">
                  <a:lumMod val="75000"/>
                </a:schemeClr>
              </a:buClr>
              <a:buSzPct val="85000"/>
            </a:pPr>
            <a:r>
              <a:rPr lang="en-US" sz="2000" b="0" i="0" u="none" strike="noStrike" baseline="0" dirty="0"/>
              <a:t>This is a date-arithmetic problem. </a:t>
            </a:r>
          </a:p>
          <a:p>
            <a:pPr defTabSz="914400">
              <a:lnSpc>
                <a:spcPct val="90000"/>
              </a:lnSpc>
              <a:spcAft>
                <a:spcPts val="600"/>
              </a:spcAft>
              <a:buClr>
                <a:schemeClr val="accent1">
                  <a:lumMod val="75000"/>
                </a:schemeClr>
              </a:buClr>
              <a:buSzPct val="85000"/>
            </a:pPr>
            <a:r>
              <a:rPr lang="en-US" sz="2000" b="0" i="0" u="none" strike="noStrike" baseline="0" dirty="0"/>
              <a:t>It amounts to computing the interval between dates but with a twist. </a:t>
            </a:r>
          </a:p>
          <a:p>
            <a:pPr defTabSz="914400">
              <a:lnSpc>
                <a:spcPct val="90000"/>
              </a:lnSpc>
              <a:spcAft>
                <a:spcPts val="600"/>
              </a:spcAft>
              <a:buClr>
                <a:schemeClr val="accent1">
                  <a:lumMod val="75000"/>
                </a:schemeClr>
              </a:buClr>
              <a:buSzPct val="85000"/>
            </a:pPr>
            <a:r>
              <a:rPr lang="en-US" sz="2000" b="0" i="0" u="none" strike="noStrike" baseline="0" dirty="0"/>
              <a:t>For an age in years, it’s necessary to account for the relative placement of the start and end dates within the calendar year. </a:t>
            </a:r>
          </a:p>
          <a:p>
            <a:pPr defTabSz="914400">
              <a:lnSpc>
                <a:spcPct val="90000"/>
              </a:lnSpc>
              <a:spcAft>
                <a:spcPts val="600"/>
              </a:spcAft>
              <a:buClr>
                <a:schemeClr val="accent1">
                  <a:lumMod val="75000"/>
                </a:schemeClr>
              </a:buClr>
              <a:buSzPct val="85000"/>
            </a:pPr>
            <a:r>
              <a:rPr lang="en-US" sz="2000" b="0" i="0" u="none" strike="noStrike" baseline="0" dirty="0"/>
              <a:t>For an age in months, it’s also necessary to account for the placement of the months and the days within the month.</a:t>
            </a:r>
            <a:endParaRPr lang="en-US" sz="2000" dirty="0"/>
          </a:p>
        </p:txBody>
      </p:sp>
      <p:pic>
        <p:nvPicPr>
          <p:cNvPr id="4" name="Picture 3">
            <a:extLst>
              <a:ext uri="{FF2B5EF4-FFF2-40B4-BE49-F238E27FC236}">
                <a16:creationId xmlns:a16="http://schemas.microsoft.com/office/drawing/2014/main" id="{AD97730E-73EE-167D-9EF6-C252CC02F2F1}"/>
              </a:ext>
            </a:extLst>
          </p:cNvPr>
          <p:cNvPicPr>
            <a:picLocks noChangeAspect="1"/>
          </p:cNvPicPr>
          <p:nvPr/>
        </p:nvPicPr>
        <p:blipFill rotWithShape="1">
          <a:blip r:embed="rId4"/>
          <a:srcRect l="1301" r="1369" b="-1"/>
          <a:stretch/>
        </p:blipFill>
        <p:spPr>
          <a:xfrm>
            <a:off x="5913124" y="10"/>
            <a:ext cx="627887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sp>
        <p:nvSpPr>
          <p:cNvPr id="13" name="Freeform: Shape 12">
            <a:extLst>
              <a:ext uri="{FF2B5EF4-FFF2-40B4-BE49-F238E27FC236}">
                <a16:creationId xmlns:a16="http://schemas.microsoft.com/office/drawing/2014/main" id="{484E34F7-E155-426C-A88E-8AEA6CF3F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3"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blipFill dpi="0" rotWithShape="1">
            <a:blip r:embed="rId5">
              <a:alphaModFix amt="30000"/>
              <a:duotone>
                <a:prstClr val="black"/>
                <a:schemeClr val="accent1">
                  <a:tint val="45000"/>
                  <a:satMod val="400000"/>
                </a:schemeClr>
              </a:duotone>
              <a:extLst>
                <a:ext uri="{BEBA8EAE-BF5A-486C-A8C5-ECC9F3942E4B}">
                  <a14:imgProps xmlns:a14="http://schemas.microsoft.com/office/drawing/2010/main">
                    <a14:imgLayer r:embed="rId6">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39643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0" name="Oval 9">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1" name="Oval 10">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3" name="Rectangle 12">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A687CCF-CF39-BADC-7842-50646C31675E}"/>
              </a:ext>
            </a:extLst>
          </p:cNvPr>
          <p:cNvSpPr>
            <a:spLocks noChangeArrowheads="1"/>
          </p:cNvSpPr>
          <p:nvPr/>
        </p:nvSpPr>
        <p:spPr bwMode="auto">
          <a:xfrm>
            <a:off x="382279" y="0"/>
            <a:ext cx="6743845" cy="656105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endParaRPr kumimoji="0" lang="en-US" altLang="en-US" sz="1400" b="0" i="0" u="none" strike="noStrike" cap="none" normalizeH="0" baseline="0" dirty="0">
              <a:ln>
                <a:noFill/>
              </a:ln>
              <a:effectLst/>
            </a:endParaRPr>
          </a:p>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sz="2000" b="1" i="0" u="none" strike="noStrike" cap="none" normalizeH="0" baseline="0" dirty="0">
                <a:ln>
                  <a:noFill/>
                </a:ln>
                <a:effectLst/>
              </a:rPr>
              <a:t>Using TIMESTAMPDIFF</a:t>
            </a:r>
            <a:endParaRPr kumimoji="0" lang="en-US" altLang="en-US" sz="2000" b="0" i="0" u="none" strike="noStrike" cap="none" normalizeH="0" baseline="0" dirty="0">
              <a:ln>
                <a:noFill/>
              </a:ln>
              <a:effectLst/>
            </a:endParaRPr>
          </a:p>
          <a:p>
            <a:pPr marL="274320" marR="0" lvl="1" defTabSz="914400" fontAlgn="base">
              <a:lnSpc>
                <a:spcPct val="90000"/>
              </a:lnSpc>
              <a:spcBef>
                <a:spcPct val="0"/>
              </a:spcBef>
              <a:spcAft>
                <a:spcPts val="600"/>
              </a:spcAft>
              <a:buClr>
                <a:schemeClr val="accent1">
                  <a:lumMod val="75000"/>
                </a:schemeClr>
              </a:buClr>
              <a:buSzPct val="85000"/>
              <a:tabLst/>
            </a:pPr>
            <a:r>
              <a:rPr kumimoji="0" lang="en-US" altLang="en-US" sz="2000" b="1" i="0" u="none" strike="noStrike" cap="none" normalizeH="0" baseline="0" dirty="0">
                <a:ln>
                  <a:noFill/>
                </a:ln>
                <a:solidFill>
                  <a:srgbClr val="0070C0"/>
                </a:solidFill>
                <a:effectLst/>
              </a:rPr>
              <a:t>SELECT TIMESTAMPDIFF(YEAR, birthdate, CURDATE()) AS age FROM profiles WHERE id = 1;</a:t>
            </a:r>
            <a:endParaRPr kumimoji="0" lang="en-US" altLang="en-US" sz="2000" b="0" i="0" u="none" strike="noStrike" cap="none" normalizeH="0" baseline="0" dirty="0">
              <a:ln>
                <a:noFill/>
              </a:ln>
              <a:solidFill>
                <a:srgbClr val="0070C0"/>
              </a:solidFill>
              <a:effectLst/>
            </a:endParaRPr>
          </a:p>
          <a:p>
            <a:pPr marL="274320" marR="0" lvl="1" defTabSz="914400" fontAlgn="base">
              <a:lnSpc>
                <a:spcPct val="90000"/>
              </a:lnSpc>
              <a:spcBef>
                <a:spcPct val="0"/>
              </a:spcBef>
              <a:spcAft>
                <a:spcPts val="600"/>
              </a:spcAft>
              <a:buClr>
                <a:schemeClr val="accent1">
                  <a:lumMod val="75000"/>
                </a:schemeClr>
              </a:buClr>
              <a:buSzPct val="85000"/>
              <a:tabLst/>
            </a:pPr>
            <a:r>
              <a:rPr kumimoji="0" lang="en-US" altLang="en-US" sz="2000" b="1" i="0" u="none" strike="noStrike" cap="none" normalizeH="0" baseline="0" dirty="0">
                <a:ln>
                  <a:noFill/>
                </a:ln>
                <a:effectLst/>
              </a:rPr>
              <a:t>Explanation</a:t>
            </a:r>
            <a:r>
              <a:rPr kumimoji="0" lang="en-US" altLang="en-US" sz="2000" b="0" i="0" u="none" strike="noStrike" cap="none" normalizeH="0" baseline="0" dirty="0">
                <a:ln>
                  <a:noFill/>
                </a:ln>
                <a:effectLst/>
              </a:rPr>
              <a:t>: Calculates the age by finding the difference in years between the stored birthdate and the current date.</a:t>
            </a:r>
          </a:p>
          <a:p>
            <a:pPr marL="274320" marR="0" lvl="1" defTabSz="914400" fontAlgn="base">
              <a:lnSpc>
                <a:spcPct val="90000"/>
              </a:lnSpc>
              <a:spcBef>
                <a:spcPct val="0"/>
              </a:spcBef>
              <a:spcAft>
                <a:spcPts val="600"/>
              </a:spcAft>
              <a:buClr>
                <a:schemeClr val="accent1">
                  <a:lumMod val="75000"/>
                </a:schemeClr>
              </a:buClr>
              <a:buSzPct val="85000"/>
              <a:tabLst/>
            </a:pPr>
            <a:r>
              <a:rPr kumimoji="0" lang="en-US" altLang="en-US" sz="2000" b="1" i="0" u="none" strike="noStrike" cap="none" normalizeH="0" baseline="0" dirty="0">
                <a:ln>
                  <a:noFill/>
                </a:ln>
                <a:effectLst/>
              </a:rPr>
              <a:t>Use Case</a:t>
            </a:r>
            <a:r>
              <a:rPr kumimoji="0" lang="en-US" altLang="en-US" sz="2000" b="0" i="0" u="none" strike="noStrike" cap="none" normalizeH="0" baseline="0" dirty="0">
                <a:ln>
                  <a:noFill/>
                </a:ln>
                <a:effectLst/>
              </a:rPr>
              <a:t>: Ideal for calculating current age for user profiles or age-specific data analysis.</a:t>
            </a:r>
          </a:p>
          <a:p>
            <a:pPr marL="274320" marR="0" lvl="1" defTabSz="914400" fontAlgn="base">
              <a:lnSpc>
                <a:spcPct val="90000"/>
              </a:lnSpc>
              <a:spcBef>
                <a:spcPct val="0"/>
              </a:spcBef>
              <a:spcAft>
                <a:spcPts val="600"/>
              </a:spcAft>
              <a:buClr>
                <a:schemeClr val="accent1">
                  <a:lumMod val="75000"/>
                </a:schemeClr>
              </a:buClr>
              <a:buSzPct val="85000"/>
              <a:tabLst/>
            </a:pPr>
            <a:endParaRPr kumimoji="0" lang="en-US" altLang="en-US" sz="2000" b="0" i="0" u="none" strike="noStrike" cap="none" normalizeH="0" baseline="0" dirty="0">
              <a:ln>
                <a:noFill/>
              </a:ln>
              <a:effectLst/>
            </a:endParaRPr>
          </a:p>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sz="2000" b="1" i="0" u="none" strike="noStrike" cap="none" normalizeH="0" baseline="0" dirty="0">
                <a:ln>
                  <a:noFill/>
                </a:ln>
                <a:effectLst/>
              </a:rPr>
              <a:t>Date and Conditional Logic</a:t>
            </a:r>
            <a:endParaRPr kumimoji="0" lang="en-US" altLang="en-US" sz="2000" b="0" i="0" u="none" strike="noStrike" cap="none" normalizeH="0" baseline="0" dirty="0">
              <a:ln>
                <a:noFill/>
              </a:ln>
              <a:effectLst/>
            </a:endParaRPr>
          </a:p>
          <a:p>
            <a:pPr marL="274320" marR="0" lvl="1" defTabSz="914400" fontAlgn="base">
              <a:lnSpc>
                <a:spcPct val="90000"/>
              </a:lnSpc>
              <a:spcBef>
                <a:spcPct val="0"/>
              </a:spcBef>
              <a:spcAft>
                <a:spcPts val="600"/>
              </a:spcAft>
              <a:buClr>
                <a:schemeClr val="accent1">
                  <a:lumMod val="75000"/>
                </a:schemeClr>
              </a:buClr>
              <a:buSzPct val="85000"/>
              <a:tabLst/>
            </a:pPr>
            <a:r>
              <a:rPr kumimoji="0" lang="en-US" altLang="en-US" sz="2000" b="1" i="0" u="none" strike="noStrike" cap="none" normalizeH="0" baseline="0" dirty="0">
                <a:ln>
                  <a:noFill/>
                </a:ln>
                <a:solidFill>
                  <a:srgbClr val="0070C0"/>
                </a:solidFill>
                <a:effectLst/>
              </a:rPr>
              <a:t>SELECT YEAR(CURDATE()) - YEAR(birthdate) - (RIGHT(CURDATE(), 5) &lt; RIGHT(birthdate, 5)) AS age FROM profiles WHERE id = 1;</a:t>
            </a:r>
            <a:endParaRPr kumimoji="0" lang="en-US" altLang="en-US" sz="2000" b="0" i="0" u="none" strike="noStrike" cap="none" normalizeH="0" baseline="0" dirty="0">
              <a:ln>
                <a:noFill/>
              </a:ln>
              <a:solidFill>
                <a:srgbClr val="0070C0"/>
              </a:solidFill>
              <a:effectLst/>
            </a:endParaRPr>
          </a:p>
          <a:p>
            <a:pPr marL="274320" marR="0" lvl="1" defTabSz="914400" fontAlgn="base">
              <a:lnSpc>
                <a:spcPct val="90000"/>
              </a:lnSpc>
              <a:spcBef>
                <a:spcPct val="0"/>
              </a:spcBef>
              <a:spcAft>
                <a:spcPts val="600"/>
              </a:spcAft>
              <a:buClr>
                <a:schemeClr val="accent1">
                  <a:lumMod val="75000"/>
                </a:schemeClr>
              </a:buClr>
              <a:buSzPct val="85000"/>
              <a:tabLst/>
            </a:pPr>
            <a:r>
              <a:rPr kumimoji="0" lang="en-US" altLang="en-US" sz="2000" b="1" i="0" u="none" strike="noStrike" cap="none" normalizeH="0" baseline="0" dirty="0">
                <a:ln>
                  <a:noFill/>
                </a:ln>
                <a:effectLst/>
              </a:rPr>
              <a:t>Explanation</a:t>
            </a:r>
            <a:r>
              <a:rPr kumimoji="0" lang="en-US" altLang="en-US" sz="2000" b="0" i="0" u="none" strike="noStrike" cap="none" normalizeH="0" baseline="0" dirty="0">
                <a:ln>
                  <a:noFill/>
                </a:ln>
                <a:effectLst/>
              </a:rPr>
              <a:t>: This method adjusts for whether the current month and day are before the birth month and day to ensure accurate age calculation.</a:t>
            </a:r>
          </a:p>
          <a:p>
            <a:pPr marL="274320" marR="0" lvl="1" defTabSz="914400" fontAlgn="base">
              <a:lnSpc>
                <a:spcPct val="90000"/>
              </a:lnSpc>
              <a:spcBef>
                <a:spcPct val="0"/>
              </a:spcBef>
              <a:spcAft>
                <a:spcPts val="600"/>
              </a:spcAft>
              <a:buClr>
                <a:schemeClr val="accent1">
                  <a:lumMod val="75000"/>
                </a:schemeClr>
              </a:buClr>
              <a:buSzPct val="85000"/>
              <a:tabLst/>
            </a:pPr>
            <a:r>
              <a:rPr kumimoji="0" lang="en-US" altLang="en-US" sz="2000" b="1" i="0" u="none" strike="noStrike" cap="none" normalizeH="0" baseline="0" dirty="0">
                <a:ln>
                  <a:noFill/>
                </a:ln>
                <a:effectLst/>
              </a:rPr>
              <a:t>Use Case</a:t>
            </a:r>
            <a:r>
              <a:rPr kumimoji="0" lang="en-US" altLang="en-US" sz="2000" b="0" i="0" u="none" strike="noStrike" cap="none" normalizeH="0" baseline="0" dirty="0">
                <a:ln>
                  <a:noFill/>
                </a:ln>
                <a:effectLst/>
              </a:rPr>
              <a:t>: Useful when exact age calculation is critical, such as for legal or age verification processes.</a:t>
            </a:r>
          </a:p>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endParaRPr kumimoji="0" lang="en-US" altLang="en-US" sz="1400" b="0" i="0" u="none" strike="noStrike" cap="none" normalizeH="0" baseline="0" dirty="0">
              <a:ln>
                <a:noFill/>
              </a:ln>
              <a:effectLst/>
            </a:endParaRPr>
          </a:p>
        </p:txBody>
      </p:sp>
      <p:pic>
        <p:nvPicPr>
          <p:cNvPr id="4" name="Picture 3">
            <a:extLst>
              <a:ext uri="{FF2B5EF4-FFF2-40B4-BE49-F238E27FC236}">
                <a16:creationId xmlns:a16="http://schemas.microsoft.com/office/drawing/2014/main" id="{EF83464F-2E26-BA93-179D-03A38DE20256}"/>
              </a:ext>
            </a:extLst>
          </p:cNvPr>
          <p:cNvPicPr>
            <a:picLocks noChangeAspect="1"/>
          </p:cNvPicPr>
          <p:nvPr/>
        </p:nvPicPr>
        <p:blipFill rotWithShape="1">
          <a:blip r:embed="rId6"/>
          <a:srcRect l="12610" r="-1" b="-1"/>
          <a:stretch/>
        </p:blipFill>
        <p:spPr>
          <a:xfrm>
            <a:off x="7545274" y="10"/>
            <a:ext cx="4646726" cy="6857990"/>
          </a:xfrm>
          <a:prstGeom prst="rect">
            <a:avLst/>
          </a:prstGeom>
        </p:spPr>
      </p:pic>
      <p:grpSp>
        <p:nvGrpSpPr>
          <p:cNvPr id="15" name="Group 14">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6" name="Oval 15">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0029302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0" name="Oval 19">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21" name="Oval 20">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22" name="Rectangle 21">
            <a:extLst>
              <a:ext uri="{FF2B5EF4-FFF2-40B4-BE49-F238E27FC236}">
                <a16:creationId xmlns:a16="http://schemas.microsoft.com/office/drawing/2014/main" id="{4863AD45-F025-4500-8898-7DE237E4C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5274" cy="6857999"/>
          </a:xfrm>
          <a:prstGeom prst="rect">
            <a:avLst/>
          </a:prstGeom>
          <a:blipFill dpi="0" rotWithShape="1">
            <a:blip r:embed="rId4">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9FFDC2D-0778-9021-32A1-6BDCFCDDC408}"/>
              </a:ext>
            </a:extLst>
          </p:cNvPr>
          <p:cNvSpPr txBox="1"/>
          <p:nvPr/>
        </p:nvSpPr>
        <p:spPr>
          <a:xfrm>
            <a:off x="382279" y="75414"/>
            <a:ext cx="6743845" cy="6096786"/>
          </a:xfrm>
          <a:prstGeom prst="rect">
            <a:avLst/>
          </a:prstGeom>
        </p:spPr>
        <p:txBody>
          <a:bodyPr vert="horz" lIns="91440" tIns="45720" rIns="91440" bIns="45720" rtlCol="0">
            <a:noAutofit/>
          </a:bodyPr>
          <a:lstStyle/>
          <a:p>
            <a:pPr defTabSz="914400">
              <a:lnSpc>
                <a:spcPct val="90000"/>
              </a:lnSpc>
              <a:spcAft>
                <a:spcPts val="600"/>
              </a:spcAft>
              <a:buClr>
                <a:schemeClr val="accent1">
                  <a:lumMod val="75000"/>
                </a:schemeClr>
              </a:buClr>
              <a:buSzPct val="85000"/>
            </a:pPr>
            <a:r>
              <a:rPr lang="en-US" sz="2400" b="1" i="0" u="none" strike="noStrike" baseline="0" dirty="0">
                <a:solidFill>
                  <a:schemeClr val="accent2"/>
                </a:solidFill>
              </a:rPr>
              <a:t>13 Finding the First Day, Last Day, or</a:t>
            </a:r>
          </a:p>
          <a:p>
            <a:pPr defTabSz="914400">
              <a:lnSpc>
                <a:spcPct val="90000"/>
              </a:lnSpc>
              <a:spcAft>
                <a:spcPts val="600"/>
              </a:spcAft>
              <a:buClr>
                <a:schemeClr val="accent1">
                  <a:lumMod val="75000"/>
                </a:schemeClr>
              </a:buClr>
              <a:buSzPct val="85000"/>
            </a:pPr>
            <a:r>
              <a:rPr lang="en-US" sz="2400" b="1" i="0" u="none" strike="noStrike" baseline="0" dirty="0">
                <a:solidFill>
                  <a:schemeClr val="accent2"/>
                </a:solidFill>
              </a:rPr>
              <a:t>Length of a Month</a:t>
            </a:r>
          </a:p>
          <a:p>
            <a:pPr defTabSz="914400">
              <a:lnSpc>
                <a:spcPct val="90000"/>
              </a:lnSpc>
              <a:spcAft>
                <a:spcPts val="600"/>
              </a:spcAft>
              <a:buClr>
                <a:schemeClr val="accent1">
                  <a:lumMod val="75000"/>
                </a:schemeClr>
              </a:buClr>
              <a:buSzPct val="85000"/>
            </a:pPr>
            <a:endParaRPr lang="en-US" sz="2400" b="1" i="0" u="none" strike="noStrike" baseline="0" dirty="0">
              <a:solidFill>
                <a:schemeClr val="accent2"/>
              </a:solidFill>
            </a:endParaRPr>
          </a:p>
          <a:p>
            <a:pPr defTabSz="914400">
              <a:lnSpc>
                <a:spcPct val="90000"/>
              </a:lnSpc>
              <a:spcAft>
                <a:spcPts val="600"/>
              </a:spcAft>
              <a:buClr>
                <a:schemeClr val="accent1">
                  <a:lumMod val="75000"/>
                </a:schemeClr>
              </a:buClr>
              <a:buSzPct val="85000"/>
            </a:pPr>
            <a:r>
              <a:rPr lang="en-US" sz="2000" b="1" i="0" u="none" strike="noStrike" baseline="0" dirty="0"/>
              <a:t>Problem</a:t>
            </a:r>
          </a:p>
          <a:p>
            <a:pPr indent="-182880" defTabSz="914400">
              <a:lnSpc>
                <a:spcPct val="90000"/>
              </a:lnSpc>
              <a:spcAft>
                <a:spcPts val="600"/>
              </a:spcAft>
              <a:buClr>
                <a:schemeClr val="accent1">
                  <a:lumMod val="75000"/>
                </a:schemeClr>
              </a:buClr>
              <a:buSzPct val="85000"/>
              <a:buFont typeface="Wingdings" pitchFamily="2" charset="2"/>
              <a:buChar char="§"/>
            </a:pPr>
            <a:r>
              <a:rPr lang="en-US" sz="2000" b="0" i="0" u="none" strike="noStrike" baseline="0" dirty="0"/>
              <a:t>Given a date, you want to determine the date for the first or last day of the month in which the date occurs, or the first or last day for the month </a:t>
            </a:r>
            <a:r>
              <a:rPr lang="en-US" sz="2000" b="0" i="1" u="none" strike="noStrike" baseline="0" dirty="0"/>
              <a:t>n </a:t>
            </a:r>
            <a:r>
              <a:rPr lang="en-US" sz="2000" b="0" i="0" u="none" strike="noStrike" baseline="0" dirty="0"/>
              <a:t>months away. </a:t>
            </a:r>
          </a:p>
          <a:p>
            <a:pPr indent="-182880" defTabSz="914400">
              <a:lnSpc>
                <a:spcPct val="90000"/>
              </a:lnSpc>
              <a:spcAft>
                <a:spcPts val="600"/>
              </a:spcAft>
              <a:buClr>
                <a:schemeClr val="accent1">
                  <a:lumMod val="75000"/>
                </a:schemeClr>
              </a:buClr>
              <a:buSzPct val="85000"/>
              <a:buFont typeface="Wingdings" pitchFamily="2" charset="2"/>
              <a:buChar char="§"/>
            </a:pPr>
            <a:r>
              <a:rPr lang="en-US" sz="2000" b="0" i="0" u="none" strike="noStrike" baseline="0" dirty="0"/>
              <a:t>A related problem is to determine the number of days in a month.</a:t>
            </a:r>
          </a:p>
          <a:p>
            <a:pPr defTabSz="914400">
              <a:lnSpc>
                <a:spcPct val="90000"/>
              </a:lnSpc>
              <a:spcAft>
                <a:spcPts val="600"/>
              </a:spcAft>
              <a:buClr>
                <a:schemeClr val="accent1">
                  <a:lumMod val="75000"/>
                </a:schemeClr>
              </a:buClr>
              <a:buSzPct val="85000"/>
            </a:pPr>
            <a:r>
              <a:rPr lang="en-US" sz="2000" b="1" i="0" u="none" strike="noStrike" baseline="0" dirty="0"/>
              <a:t>Solution</a:t>
            </a:r>
          </a:p>
          <a:p>
            <a:pPr indent="-182880" defTabSz="914400">
              <a:lnSpc>
                <a:spcPct val="90000"/>
              </a:lnSpc>
              <a:spcAft>
                <a:spcPts val="600"/>
              </a:spcAft>
              <a:buClr>
                <a:schemeClr val="accent1">
                  <a:lumMod val="75000"/>
                </a:schemeClr>
              </a:buClr>
              <a:buSzPct val="85000"/>
              <a:buFont typeface="Wingdings" pitchFamily="2" charset="2"/>
              <a:buChar char="§"/>
            </a:pPr>
            <a:r>
              <a:rPr lang="en-US" sz="2000" b="0" i="0" u="none" strike="noStrike" baseline="0" dirty="0"/>
              <a:t>To determine the date for the first day in a month, use date shifting (an application of date arithmetic). To determine the date for the last day, use the LAST_DAY()</a:t>
            </a:r>
          </a:p>
          <a:p>
            <a:pPr defTabSz="914400">
              <a:lnSpc>
                <a:spcPct val="90000"/>
              </a:lnSpc>
              <a:spcAft>
                <a:spcPts val="600"/>
              </a:spcAft>
              <a:buClr>
                <a:schemeClr val="accent1">
                  <a:lumMod val="75000"/>
                </a:schemeClr>
              </a:buClr>
              <a:buSzPct val="85000"/>
            </a:pPr>
            <a:r>
              <a:rPr lang="en-US" sz="2000" b="0" i="0" u="none" strike="noStrike" baseline="0" dirty="0"/>
              <a:t>function. </a:t>
            </a:r>
          </a:p>
          <a:p>
            <a:pPr defTabSz="914400">
              <a:lnSpc>
                <a:spcPct val="90000"/>
              </a:lnSpc>
              <a:spcAft>
                <a:spcPts val="600"/>
              </a:spcAft>
              <a:buClr>
                <a:schemeClr val="accent1">
                  <a:lumMod val="75000"/>
                </a:schemeClr>
              </a:buClr>
              <a:buSzPct val="85000"/>
            </a:pPr>
            <a:r>
              <a:rPr lang="en-US" sz="2000" b="0" i="0" u="none" strike="noStrike" baseline="0" dirty="0"/>
              <a:t>To determine the number of days in a month,</a:t>
            </a:r>
            <a:r>
              <a:rPr lang="en-US" sz="2000" dirty="0"/>
              <a:t> </a:t>
            </a:r>
            <a:r>
              <a:rPr lang="en-US" sz="2000" b="0" i="0" u="none" strike="noStrike" baseline="0" dirty="0"/>
              <a:t>find the date for its last day and use it as the argument to DAYOFMONTH().</a:t>
            </a:r>
            <a:endParaRPr lang="en-US" sz="2000" dirty="0"/>
          </a:p>
        </p:txBody>
      </p:sp>
      <p:pic>
        <p:nvPicPr>
          <p:cNvPr id="4" name="Picture 3">
            <a:extLst>
              <a:ext uri="{FF2B5EF4-FFF2-40B4-BE49-F238E27FC236}">
                <a16:creationId xmlns:a16="http://schemas.microsoft.com/office/drawing/2014/main" id="{8B37EAA5-7133-F3EC-CBE0-9F780EF7E65F}"/>
              </a:ext>
            </a:extLst>
          </p:cNvPr>
          <p:cNvPicPr>
            <a:picLocks noChangeAspect="1"/>
          </p:cNvPicPr>
          <p:nvPr/>
        </p:nvPicPr>
        <p:blipFill rotWithShape="1">
          <a:blip r:embed="rId5"/>
          <a:srcRect l="28813" r="24320"/>
          <a:stretch/>
        </p:blipFill>
        <p:spPr>
          <a:xfrm>
            <a:off x="8203460" y="640080"/>
            <a:ext cx="3369177" cy="5280471"/>
          </a:xfrm>
          <a:prstGeom prst="rect">
            <a:avLst/>
          </a:prstGeom>
        </p:spPr>
      </p:pic>
      <p:grpSp>
        <p:nvGrpSpPr>
          <p:cNvPr id="23" name="Group 22">
            <a:extLst>
              <a:ext uri="{FF2B5EF4-FFF2-40B4-BE49-F238E27FC236}">
                <a16:creationId xmlns:a16="http://schemas.microsoft.com/office/drawing/2014/main" id="{639A5BF8-72C2-43E2-A19E-D54875260B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4" name="Oval 23">
              <a:extLst>
                <a:ext uri="{FF2B5EF4-FFF2-40B4-BE49-F238E27FC236}">
                  <a16:creationId xmlns:a16="http://schemas.microsoft.com/office/drawing/2014/main" id="{892693D9-6EE8-42C4-B9CB-C347A34A5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5" name="Oval 24">
              <a:extLst>
                <a:ext uri="{FF2B5EF4-FFF2-40B4-BE49-F238E27FC236}">
                  <a16:creationId xmlns:a16="http://schemas.microsoft.com/office/drawing/2014/main" id="{6EB50024-24B3-46AB-9E69-716EE1883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28088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2" name="Oval 21">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23" name="Oval 22">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24" name="Rectangle 23">
            <a:extLst>
              <a:ext uri="{FF2B5EF4-FFF2-40B4-BE49-F238E27FC236}">
                <a16:creationId xmlns:a16="http://schemas.microsoft.com/office/drawing/2014/main" id="{5B057BAA-CAD8-42D7-8DDF-E2075435DA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4">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FE7F1F8-ED87-8E93-4E73-AD6DEFD42B92}"/>
              </a:ext>
            </a:extLst>
          </p:cNvPr>
          <p:cNvPicPr>
            <a:picLocks noChangeAspect="1"/>
          </p:cNvPicPr>
          <p:nvPr/>
        </p:nvPicPr>
        <p:blipFill rotWithShape="1">
          <a:blip r:embed="rId5"/>
          <a:srcRect l="34948" r="1" b="1"/>
          <a:stretch/>
        </p:blipFill>
        <p:spPr>
          <a:xfrm>
            <a:off x="633999" y="640080"/>
            <a:ext cx="4794199" cy="5588101"/>
          </a:xfrm>
          <a:prstGeom prst="rect">
            <a:avLst/>
          </a:prstGeom>
        </p:spPr>
      </p:pic>
      <p:sp>
        <p:nvSpPr>
          <p:cNvPr id="2" name="Rectangle 1">
            <a:extLst>
              <a:ext uri="{FF2B5EF4-FFF2-40B4-BE49-F238E27FC236}">
                <a16:creationId xmlns:a16="http://schemas.microsoft.com/office/drawing/2014/main" id="{AF32EF42-CCBE-5A06-6F1F-02DC4924EB79}"/>
              </a:ext>
            </a:extLst>
          </p:cNvPr>
          <p:cNvSpPr>
            <a:spLocks noChangeArrowheads="1"/>
          </p:cNvSpPr>
          <p:nvPr/>
        </p:nvSpPr>
        <p:spPr bwMode="auto">
          <a:xfrm>
            <a:off x="6400799" y="-94268"/>
            <a:ext cx="5299585" cy="658933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endParaRPr kumimoji="0" lang="en-US" altLang="en-US" sz="1000" b="0" i="0" u="none" strike="noStrike" cap="none" normalizeH="0" baseline="0" dirty="0">
              <a:ln>
                <a:noFill/>
              </a:ln>
              <a:effectLst/>
            </a:endParaRPr>
          </a:p>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sz="1600" b="1" i="0" u="none" strike="noStrike" cap="none" normalizeH="0" baseline="0" dirty="0">
                <a:ln>
                  <a:noFill/>
                </a:ln>
                <a:effectLst/>
              </a:rPr>
              <a:t>Finding the First Day of a Month</a:t>
            </a:r>
            <a:endParaRPr kumimoji="0" lang="en-US" altLang="en-US" sz="1600" b="0" i="0" u="none" strike="noStrike" cap="none" normalizeH="0" baseline="0" dirty="0">
              <a:ln>
                <a:noFill/>
              </a:ln>
              <a:effectLst/>
            </a:endParaRPr>
          </a:p>
          <a:p>
            <a:pPr marL="274320" marR="0" lvl="1" defTabSz="914400" fontAlgn="base">
              <a:lnSpc>
                <a:spcPct val="90000"/>
              </a:lnSpc>
              <a:spcBef>
                <a:spcPct val="0"/>
              </a:spcBef>
              <a:spcAft>
                <a:spcPts val="600"/>
              </a:spcAft>
              <a:buClr>
                <a:schemeClr val="accent1">
                  <a:lumMod val="75000"/>
                </a:schemeClr>
              </a:buClr>
              <a:buSzPct val="85000"/>
              <a:tabLst/>
            </a:pPr>
            <a:r>
              <a:rPr kumimoji="0" lang="en-US" altLang="en-US" sz="1600" b="1" i="0" u="none" strike="noStrike" cap="none" normalizeH="0" baseline="0" dirty="0">
                <a:ln>
                  <a:noFill/>
                </a:ln>
                <a:solidFill>
                  <a:srgbClr val="0070C0"/>
                </a:solidFill>
                <a:effectLst/>
              </a:rPr>
              <a:t>SELECT LAST_DAY('2023-05-15') - INTERVAL DAY(LAST_DAY('2023-05-15'))-1 DAY;</a:t>
            </a:r>
            <a:endParaRPr kumimoji="0" lang="en-US" altLang="en-US" sz="1600" b="0" i="0" u="none" strike="noStrike" cap="none" normalizeH="0" baseline="0" dirty="0">
              <a:ln>
                <a:noFill/>
              </a:ln>
              <a:solidFill>
                <a:srgbClr val="0070C0"/>
              </a:solidFill>
              <a:effectLst/>
            </a:endParaRPr>
          </a:p>
          <a:p>
            <a:pPr marL="457200" marR="0" lvl="1"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sz="1600" b="1" i="0" u="none" strike="noStrike" cap="none" normalizeH="0" baseline="0" dirty="0">
                <a:ln>
                  <a:noFill/>
                </a:ln>
                <a:effectLst/>
              </a:rPr>
              <a:t>Explanation</a:t>
            </a:r>
            <a:r>
              <a:rPr kumimoji="0" lang="en-US" altLang="en-US" sz="1600" b="0" i="0" u="none" strike="noStrike" cap="none" normalizeH="0" baseline="0" dirty="0">
                <a:ln>
                  <a:noFill/>
                </a:ln>
                <a:effectLst/>
              </a:rPr>
              <a:t>: Determines the first day of the month for a given date by subtracting the number of days in the month minus one day from the last day of the month.</a:t>
            </a:r>
          </a:p>
          <a:p>
            <a:pPr marL="457200" marR="0" lvl="1"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sz="1600" b="1" i="0" u="none" strike="noStrike" cap="none" normalizeH="0" baseline="0" dirty="0">
                <a:ln>
                  <a:noFill/>
                </a:ln>
                <a:effectLst/>
              </a:rPr>
              <a:t>Use Case</a:t>
            </a:r>
            <a:r>
              <a:rPr kumimoji="0" lang="en-US" altLang="en-US" sz="1600" b="0" i="0" u="none" strike="noStrike" cap="none" normalizeH="0" baseline="0" dirty="0">
                <a:ln>
                  <a:noFill/>
                </a:ln>
                <a:effectLst/>
              </a:rPr>
              <a:t>: Useful for generating reports or calculating monthly cycles starting from the first day.</a:t>
            </a:r>
          </a:p>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sz="1600" b="1" i="0" u="none" strike="noStrike" cap="none" normalizeH="0" baseline="0" dirty="0">
                <a:ln>
                  <a:noFill/>
                </a:ln>
                <a:effectLst/>
              </a:rPr>
              <a:t>Finding the Last Day of a Month</a:t>
            </a:r>
            <a:endParaRPr kumimoji="0" lang="en-US" altLang="en-US" sz="1600" b="0" i="0" u="none" strike="noStrike" cap="none" normalizeH="0" baseline="0" dirty="0">
              <a:ln>
                <a:noFill/>
              </a:ln>
              <a:effectLst/>
            </a:endParaRPr>
          </a:p>
          <a:p>
            <a:pPr marL="274320" marR="0" lvl="1" defTabSz="914400" fontAlgn="base">
              <a:lnSpc>
                <a:spcPct val="90000"/>
              </a:lnSpc>
              <a:spcBef>
                <a:spcPct val="0"/>
              </a:spcBef>
              <a:spcAft>
                <a:spcPts val="600"/>
              </a:spcAft>
              <a:buClr>
                <a:schemeClr val="accent1">
                  <a:lumMod val="75000"/>
                </a:schemeClr>
              </a:buClr>
              <a:buSzPct val="85000"/>
              <a:tabLst/>
            </a:pPr>
            <a:r>
              <a:rPr kumimoji="0" lang="en-US" altLang="en-US" sz="1600" b="1" i="0" u="none" strike="noStrike" cap="none" normalizeH="0" baseline="0" dirty="0">
                <a:ln>
                  <a:noFill/>
                </a:ln>
                <a:solidFill>
                  <a:srgbClr val="0070C0"/>
                </a:solidFill>
                <a:effectLst/>
              </a:rPr>
              <a:t>SELECT LAST_DAY('2023-05-15');</a:t>
            </a:r>
            <a:endParaRPr kumimoji="0" lang="en-US" altLang="en-US" sz="1600" b="0" i="0" u="none" strike="noStrike" cap="none" normalizeH="0" baseline="0" dirty="0">
              <a:ln>
                <a:noFill/>
              </a:ln>
              <a:solidFill>
                <a:srgbClr val="0070C0"/>
              </a:solidFill>
              <a:effectLst/>
            </a:endParaRPr>
          </a:p>
          <a:p>
            <a:pPr marL="457200" marR="0" lvl="1"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sz="1600" b="1" i="0" u="none" strike="noStrike" cap="none" normalizeH="0" baseline="0" dirty="0">
                <a:ln>
                  <a:noFill/>
                </a:ln>
                <a:effectLst/>
              </a:rPr>
              <a:t>Explanation</a:t>
            </a:r>
            <a:r>
              <a:rPr kumimoji="0" lang="en-US" altLang="en-US" sz="1600" b="0" i="0" u="none" strike="noStrike" cap="none" normalizeH="0" baseline="0" dirty="0">
                <a:ln>
                  <a:noFill/>
                </a:ln>
                <a:effectLst/>
              </a:rPr>
              <a:t>: Returns the last day of the month that contains the specified date.</a:t>
            </a:r>
          </a:p>
          <a:p>
            <a:pPr marL="457200" marR="0" lvl="1"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sz="1600" b="1" i="0" u="none" strike="noStrike" cap="none" normalizeH="0" baseline="0" dirty="0">
                <a:ln>
                  <a:noFill/>
                </a:ln>
                <a:effectLst/>
              </a:rPr>
              <a:t>Use Case</a:t>
            </a:r>
            <a:r>
              <a:rPr kumimoji="0" lang="en-US" altLang="en-US" sz="1600" b="0" i="0" u="none" strike="noStrike" cap="none" normalizeH="0" baseline="0" dirty="0">
                <a:ln>
                  <a:noFill/>
                </a:ln>
                <a:effectLst/>
              </a:rPr>
              <a:t>: Essential for end-of-month financial calculations, such as accruals or credit terms.</a:t>
            </a:r>
          </a:p>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sz="1600" b="1" i="0" u="none" strike="noStrike" cap="none" normalizeH="0" baseline="0" dirty="0">
                <a:ln>
                  <a:noFill/>
                </a:ln>
                <a:effectLst/>
              </a:rPr>
              <a:t>Calculating the Length of a Month</a:t>
            </a:r>
            <a:endParaRPr kumimoji="0" lang="en-US" altLang="en-US" sz="1600" b="0" i="0" u="none" strike="noStrike" cap="none" normalizeH="0" baseline="0" dirty="0">
              <a:ln>
                <a:noFill/>
              </a:ln>
              <a:effectLst/>
            </a:endParaRPr>
          </a:p>
          <a:p>
            <a:pPr marL="274320" marR="0" lvl="1" defTabSz="914400" fontAlgn="base">
              <a:lnSpc>
                <a:spcPct val="90000"/>
              </a:lnSpc>
              <a:spcBef>
                <a:spcPct val="0"/>
              </a:spcBef>
              <a:spcAft>
                <a:spcPts val="600"/>
              </a:spcAft>
              <a:buClr>
                <a:schemeClr val="accent1">
                  <a:lumMod val="75000"/>
                </a:schemeClr>
              </a:buClr>
              <a:buSzPct val="85000"/>
              <a:tabLst/>
            </a:pPr>
            <a:r>
              <a:rPr kumimoji="0" lang="en-US" altLang="en-US" sz="1600" b="1" i="0" u="none" strike="noStrike" cap="none" normalizeH="0" baseline="0" dirty="0">
                <a:ln>
                  <a:noFill/>
                </a:ln>
                <a:effectLst/>
              </a:rPr>
              <a:t>SELECT DAY(LAST_DAY('2023-05-15'));</a:t>
            </a:r>
            <a:endParaRPr kumimoji="0" lang="en-US" altLang="en-US" sz="1600" b="0" i="0" u="none" strike="noStrike" cap="none" normalizeH="0" baseline="0" dirty="0">
              <a:ln>
                <a:noFill/>
              </a:ln>
              <a:effectLst/>
            </a:endParaRPr>
          </a:p>
          <a:p>
            <a:pPr marL="457200" marR="0" lvl="1"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sz="1600" b="1" i="0" u="none" strike="noStrike" cap="none" normalizeH="0" baseline="0" dirty="0">
                <a:ln>
                  <a:noFill/>
                </a:ln>
                <a:effectLst/>
              </a:rPr>
              <a:t>Explanation</a:t>
            </a:r>
            <a:r>
              <a:rPr kumimoji="0" lang="en-US" altLang="en-US" sz="1600" b="0" i="0" u="none" strike="noStrike" cap="none" normalizeH="0" baseline="0" dirty="0">
                <a:ln>
                  <a:noFill/>
                </a:ln>
                <a:effectLst/>
              </a:rPr>
              <a:t>: Calculates the number of days in the month by retrieving the day component of the last day of the month.</a:t>
            </a:r>
          </a:p>
          <a:p>
            <a:pPr marL="457200" marR="0" lvl="1"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sz="1600" b="1" i="0" u="none" strike="noStrike" cap="none" normalizeH="0" baseline="0" dirty="0">
                <a:ln>
                  <a:noFill/>
                </a:ln>
                <a:effectLst/>
              </a:rPr>
              <a:t>Use Case</a:t>
            </a:r>
            <a:r>
              <a:rPr kumimoji="0" lang="en-US" altLang="en-US" sz="1600" b="0" i="0" u="none" strike="noStrike" cap="none" normalizeH="0" baseline="0" dirty="0">
                <a:ln>
                  <a:noFill/>
                </a:ln>
                <a:effectLst/>
              </a:rPr>
              <a:t>: Helpful for dynamic billing systems or services where charges are based on the number of days in a month.</a:t>
            </a:r>
          </a:p>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endParaRPr kumimoji="0" lang="en-US" altLang="en-US" sz="1000" b="0" i="0" u="none" strike="noStrike" cap="none" normalizeH="0" baseline="0" dirty="0">
              <a:ln>
                <a:noFill/>
              </a:ln>
              <a:effectLst/>
            </a:endParaRPr>
          </a:p>
        </p:txBody>
      </p:sp>
      <p:grpSp>
        <p:nvGrpSpPr>
          <p:cNvPr id="25" name="Group 24">
            <a:extLst>
              <a:ext uri="{FF2B5EF4-FFF2-40B4-BE49-F238E27FC236}">
                <a16:creationId xmlns:a16="http://schemas.microsoft.com/office/drawing/2014/main" id="{ECBD3C71-5915-4215-B435-9334BCE4BE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6" name="Oval 15">
              <a:extLst>
                <a:ext uri="{FF2B5EF4-FFF2-40B4-BE49-F238E27FC236}">
                  <a16:creationId xmlns:a16="http://schemas.microsoft.com/office/drawing/2014/main" id="{118961C7-3F52-4908-BA1D-EE6B50734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C640DAE0-FDB1-4C88-B414-A361A75EA2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8161863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6" name="Oval 25">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7" name="Oval 26">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9" name="Rectangle 28">
            <a:extLst>
              <a:ext uri="{FF2B5EF4-FFF2-40B4-BE49-F238E27FC236}">
                <a16:creationId xmlns:a16="http://schemas.microsoft.com/office/drawing/2014/main" id="{4DA90C30-B990-4CCA-B584-40F864DA3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5274"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312B5D5-64B8-0CC4-EE3A-28717BFE82C9}"/>
              </a:ext>
            </a:extLst>
          </p:cNvPr>
          <p:cNvSpPr txBox="1"/>
          <p:nvPr/>
        </p:nvSpPr>
        <p:spPr>
          <a:xfrm>
            <a:off x="382279" y="-1"/>
            <a:ext cx="6743845" cy="6947555"/>
          </a:xfrm>
          <a:prstGeom prst="rect">
            <a:avLst/>
          </a:prstGeom>
        </p:spPr>
        <p:txBody>
          <a:bodyPr vert="horz" lIns="91440" tIns="45720" rIns="91440" bIns="45720" rtlCol="0">
            <a:normAutofit/>
          </a:bodyPr>
          <a:lstStyle/>
          <a:p>
            <a:pPr defTabSz="914400">
              <a:lnSpc>
                <a:spcPct val="90000"/>
              </a:lnSpc>
              <a:spcAft>
                <a:spcPts val="600"/>
              </a:spcAft>
              <a:buClr>
                <a:schemeClr val="accent1">
                  <a:lumMod val="75000"/>
                </a:schemeClr>
              </a:buClr>
              <a:buSzPct val="85000"/>
            </a:pPr>
            <a:r>
              <a:rPr lang="en-US" sz="2000" b="1" i="0" u="none" strike="noStrike" baseline="0" dirty="0">
                <a:solidFill>
                  <a:schemeClr val="accent2"/>
                </a:solidFill>
              </a:rPr>
              <a:t>14 Finding the Day of the Week for a Date</a:t>
            </a:r>
          </a:p>
          <a:p>
            <a:pPr defTabSz="914400">
              <a:lnSpc>
                <a:spcPct val="90000"/>
              </a:lnSpc>
              <a:spcAft>
                <a:spcPts val="600"/>
              </a:spcAft>
              <a:buClr>
                <a:schemeClr val="accent1">
                  <a:lumMod val="75000"/>
                </a:schemeClr>
              </a:buClr>
              <a:buSzPct val="85000"/>
            </a:pPr>
            <a:endParaRPr lang="en-US" sz="2000" b="1" i="0" u="none" strike="noStrike" baseline="0" dirty="0">
              <a:solidFill>
                <a:schemeClr val="accent2"/>
              </a:solidFill>
            </a:endParaRPr>
          </a:p>
          <a:p>
            <a:pPr defTabSz="914400">
              <a:lnSpc>
                <a:spcPct val="90000"/>
              </a:lnSpc>
              <a:spcAft>
                <a:spcPts val="600"/>
              </a:spcAft>
              <a:buClr>
                <a:schemeClr val="accent1">
                  <a:lumMod val="75000"/>
                </a:schemeClr>
              </a:buClr>
              <a:buSzPct val="85000"/>
            </a:pPr>
            <a:r>
              <a:rPr lang="en-US" sz="2000" b="1" i="0" u="none" strike="noStrike" baseline="0" dirty="0"/>
              <a:t>Problem</a:t>
            </a:r>
          </a:p>
          <a:p>
            <a:pPr indent="-182880" defTabSz="914400">
              <a:lnSpc>
                <a:spcPct val="90000"/>
              </a:lnSpc>
              <a:spcAft>
                <a:spcPts val="600"/>
              </a:spcAft>
              <a:buClr>
                <a:schemeClr val="accent1">
                  <a:lumMod val="75000"/>
                </a:schemeClr>
              </a:buClr>
              <a:buSzPct val="85000"/>
              <a:buFont typeface="Wingdings" pitchFamily="2" charset="2"/>
              <a:buChar char="§"/>
            </a:pPr>
            <a:r>
              <a:rPr lang="en-US" sz="2000" b="0" i="0" u="none" strike="noStrike" baseline="0" dirty="0"/>
              <a:t>You want to know the day of the week on which a date falls.</a:t>
            </a:r>
          </a:p>
          <a:p>
            <a:pPr defTabSz="914400">
              <a:lnSpc>
                <a:spcPct val="90000"/>
              </a:lnSpc>
              <a:spcAft>
                <a:spcPts val="600"/>
              </a:spcAft>
              <a:buClr>
                <a:schemeClr val="accent1">
                  <a:lumMod val="75000"/>
                </a:schemeClr>
              </a:buClr>
              <a:buSzPct val="85000"/>
            </a:pPr>
            <a:r>
              <a:rPr lang="en-US" sz="2000" b="1" i="0" u="none" strike="noStrike" baseline="0" dirty="0"/>
              <a:t>Solution</a:t>
            </a:r>
          </a:p>
          <a:p>
            <a:pPr indent="-182880" defTabSz="914400">
              <a:lnSpc>
                <a:spcPct val="90000"/>
              </a:lnSpc>
              <a:spcAft>
                <a:spcPts val="600"/>
              </a:spcAft>
              <a:buClr>
                <a:schemeClr val="accent1">
                  <a:lumMod val="75000"/>
                </a:schemeClr>
              </a:buClr>
              <a:buSzPct val="85000"/>
              <a:buFont typeface="Wingdings" pitchFamily="2" charset="2"/>
              <a:buChar char="§"/>
            </a:pPr>
            <a:r>
              <a:rPr lang="en-US" sz="2000" b="0" i="0" u="none" strike="noStrike" baseline="0" dirty="0"/>
              <a:t>Use the DAYNAME() function.</a:t>
            </a:r>
          </a:p>
          <a:p>
            <a:pPr indent="-182880" defTabSz="914400">
              <a:lnSpc>
                <a:spcPct val="90000"/>
              </a:lnSpc>
              <a:spcAft>
                <a:spcPts val="600"/>
              </a:spcAft>
              <a:buClr>
                <a:schemeClr val="accent1">
                  <a:lumMod val="75000"/>
                </a:schemeClr>
              </a:buClr>
              <a:buSzPct val="85000"/>
              <a:buFont typeface="Wingdings" pitchFamily="2" charset="2"/>
              <a:buChar char="§"/>
            </a:pPr>
            <a:endParaRPr lang="en-US" sz="2000" b="0" i="0" u="none" strike="noStrike" baseline="0" dirty="0"/>
          </a:p>
          <a:p>
            <a:pPr marR="0" lvl="0" defTabSz="914400" fontAlgn="base">
              <a:lnSpc>
                <a:spcPct val="90000"/>
              </a:lnSpc>
              <a:spcBef>
                <a:spcPct val="0"/>
              </a:spcBef>
              <a:spcAft>
                <a:spcPts val="600"/>
              </a:spcAft>
              <a:buClr>
                <a:schemeClr val="accent1">
                  <a:lumMod val="75000"/>
                </a:schemeClr>
              </a:buClr>
              <a:buSzPct val="85000"/>
              <a:tabLst/>
            </a:pPr>
            <a:r>
              <a:rPr kumimoji="0" lang="en-US" altLang="en-US" sz="2000" b="1" i="0" u="none" strike="noStrike" cap="none" normalizeH="0" baseline="0" dirty="0">
                <a:ln>
                  <a:noFill/>
                </a:ln>
                <a:effectLst/>
              </a:rPr>
              <a:t>Function</a:t>
            </a:r>
            <a:r>
              <a:rPr kumimoji="0" lang="en-US" altLang="en-US" sz="2000" b="0" i="0" u="none" strike="noStrike" cap="none" normalizeH="0" baseline="0" dirty="0">
                <a:ln>
                  <a:noFill/>
                </a:ln>
                <a:effectLst/>
              </a:rPr>
              <a:t>: </a:t>
            </a:r>
            <a:r>
              <a:rPr kumimoji="0" lang="en-US" altLang="en-US" sz="2000" b="1" i="0" u="none" strike="noStrike" cap="none" normalizeH="0" baseline="0" dirty="0">
                <a:ln>
                  <a:noFill/>
                </a:ln>
                <a:effectLst/>
              </a:rPr>
              <a:t>DAYNAME()</a:t>
            </a:r>
            <a:endParaRPr kumimoji="0" lang="en-US" altLang="en-US" sz="2000" b="0" i="0" u="none" strike="noStrike" cap="none" normalizeH="0" baseline="0" dirty="0">
              <a:ln>
                <a:noFill/>
              </a:ln>
              <a:effectLst/>
            </a:endParaRPr>
          </a:p>
          <a:p>
            <a:pPr marR="0" lvl="0" defTabSz="914400" fontAlgn="base">
              <a:lnSpc>
                <a:spcPct val="90000"/>
              </a:lnSpc>
              <a:spcBef>
                <a:spcPct val="0"/>
              </a:spcBef>
              <a:spcAft>
                <a:spcPts val="600"/>
              </a:spcAft>
              <a:buClr>
                <a:schemeClr val="accent1">
                  <a:lumMod val="75000"/>
                </a:schemeClr>
              </a:buClr>
              <a:buSzPct val="85000"/>
              <a:tabLst/>
            </a:pPr>
            <a:r>
              <a:rPr kumimoji="0" lang="en-US" altLang="en-US" sz="2000" b="1" i="0" u="none" strike="noStrike" cap="none" normalizeH="0" baseline="0" dirty="0">
                <a:ln>
                  <a:noFill/>
                </a:ln>
                <a:solidFill>
                  <a:srgbClr val="0070C0"/>
                </a:solidFill>
                <a:effectLst/>
              </a:rPr>
              <a:t>SELECT DAYNAME('2023-10-15') AS weekday;</a:t>
            </a:r>
          </a:p>
          <a:p>
            <a:pPr marR="0" lvl="0" defTabSz="914400" fontAlgn="base">
              <a:lnSpc>
                <a:spcPct val="90000"/>
              </a:lnSpc>
              <a:spcBef>
                <a:spcPct val="0"/>
              </a:spcBef>
              <a:spcAft>
                <a:spcPts val="600"/>
              </a:spcAft>
              <a:buClr>
                <a:schemeClr val="accent1">
                  <a:lumMod val="75000"/>
                </a:schemeClr>
              </a:buClr>
              <a:buSzPct val="85000"/>
              <a:tabLst/>
            </a:pPr>
            <a:endParaRPr kumimoji="0" lang="en-US" altLang="en-US" sz="2000" b="0" i="0" u="none" strike="noStrike" cap="none" normalizeH="0" baseline="0" dirty="0">
              <a:ln>
                <a:noFill/>
              </a:ln>
              <a:effectLst/>
            </a:endParaRPr>
          </a:p>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sz="2000" b="1" i="0" u="none" strike="noStrike" cap="none" normalizeH="0" baseline="0" dirty="0">
                <a:ln>
                  <a:noFill/>
                </a:ln>
                <a:effectLst/>
              </a:rPr>
              <a:t>Explanation</a:t>
            </a:r>
            <a:r>
              <a:rPr kumimoji="0" lang="en-US" altLang="en-US" sz="2000" b="0" i="0" u="none" strike="noStrike" cap="none" normalizeH="0" baseline="0" dirty="0">
                <a:ln>
                  <a:noFill/>
                </a:ln>
                <a:effectLst/>
              </a:rPr>
              <a:t>: Returns the name of the day for the given date. For '2023-10-15', it would return 'Sunday'.</a:t>
            </a:r>
          </a:p>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sz="2000" b="1" i="0" u="none" strike="noStrike" cap="none" normalizeH="0" baseline="0" dirty="0">
                <a:ln>
                  <a:noFill/>
                </a:ln>
                <a:effectLst/>
              </a:rPr>
              <a:t>Use Case</a:t>
            </a:r>
            <a:r>
              <a:rPr kumimoji="0" lang="en-US" altLang="en-US" sz="2000" b="0" i="0" u="none" strike="noStrike" cap="none" normalizeH="0" baseline="0" dirty="0">
                <a:ln>
                  <a:noFill/>
                </a:ln>
                <a:effectLst/>
              </a:rPr>
              <a:t>: Essential for generating reports that summarize activities by the day of the week, planning weekly tasks, or setting schedules based on specific weekdays</a:t>
            </a:r>
            <a:endParaRPr lang="en-US" sz="2000" dirty="0"/>
          </a:p>
          <a:p>
            <a:pPr indent="-182880" defTabSz="914400">
              <a:lnSpc>
                <a:spcPct val="90000"/>
              </a:lnSpc>
              <a:spcAft>
                <a:spcPts val="600"/>
              </a:spcAft>
              <a:buClr>
                <a:schemeClr val="accent1">
                  <a:lumMod val="75000"/>
                </a:schemeClr>
              </a:buClr>
              <a:buSzPct val="85000"/>
              <a:buFont typeface="Wingdings" pitchFamily="2" charset="2"/>
              <a:buChar char="§"/>
            </a:pPr>
            <a:endParaRPr lang="en-US" sz="1500" dirty="0"/>
          </a:p>
        </p:txBody>
      </p:sp>
      <p:pic>
        <p:nvPicPr>
          <p:cNvPr id="20" name="Picture 19">
            <a:extLst>
              <a:ext uri="{FF2B5EF4-FFF2-40B4-BE49-F238E27FC236}">
                <a16:creationId xmlns:a16="http://schemas.microsoft.com/office/drawing/2014/main" id="{5568BC7C-CCE6-8735-1412-9F592C7D0670}"/>
              </a:ext>
            </a:extLst>
          </p:cNvPr>
          <p:cNvPicPr>
            <a:picLocks noChangeAspect="1"/>
          </p:cNvPicPr>
          <p:nvPr/>
        </p:nvPicPr>
        <p:blipFill>
          <a:blip r:embed="rId6"/>
          <a:stretch>
            <a:fillRect/>
          </a:stretch>
        </p:blipFill>
        <p:spPr>
          <a:xfrm>
            <a:off x="8203460" y="2157256"/>
            <a:ext cx="3369177" cy="2246118"/>
          </a:xfrm>
          <a:prstGeom prst="rect">
            <a:avLst/>
          </a:prstGeom>
        </p:spPr>
      </p:pic>
      <p:grpSp>
        <p:nvGrpSpPr>
          <p:cNvPr id="31" name="Group 30">
            <a:extLst>
              <a:ext uri="{FF2B5EF4-FFF2-40B4-BE49-F238E27FC236}">
                <a16:creationId xmlns:a16="http://schemas.microsoft.com/office/drawing/2014/main" id="{D060B936-2771-48DC-842C-14EE9318E3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2" name="Oval 31">
              <a:extLst>
                <a:ext uri="{FF2B5EF4-FFF2-40B4-BE49-F238E27FC236}">
                  <a16:creationId xmlns:a16="http://schemas.microsoft.com/office/drawing/2014/main" id="{DB4EC8B4-4BB2-45C2-A68A-28E36AC10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3" name="Oval 32">
              <a:extLst>
                <a:ext uri="{FF2B5EF4-FFF2-40B4-BE49-F238E27FC236}">
                  <a16:creationId xmlns:a16="http://schemas.microsoft.com/office/drawing/2014/main" id="{1431D296-F8F1-41C3-A211-E83E243C5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764851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0" name="Oval 9">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3" name="Rectangle 12">
            <a:extLst>
              <a:ext uri="{FF2B5EF4-FFF2-40B4-BE49-F238E27FC236}">
                <a16:creationId xmlns:a16="http://schemas.microsoft.com/office/drawing/2014/main" id="{4DA90C30-B990-4CCA-B584-40F864DA3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5274"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3E7C922-6154-806B-75C4-BFFD3E9ECF37}"/>
              </a:ext>
            </a:extLst>
          </p:cNvPr>
          <p:cNvSpPr txBox="1"/>
          <p:nvPr/>
        </p:nvSpPr>
        <p:spPr>
          <a:xfrm>
            <a:off x="382279" y="113121"/>
            <a:ext cx="6743845" cy="6419653"/>
          </a:xfrm>
          <a:prstGeom prst="rect">
            <a:avLst/>
          </a:prstGeom>
        </p:spPr>
        <p:txBody>
          <a:bodyPr vert="horz" lIns="91440" tIns="45720" rIns="91440" bIns="45720" rtlCol="0">
            <a:normAutofit/>
          </a:bodyPr>
          <a:lstStyle/>
          <a:p>
            <a:pPr defTabSz="914400">
              <a:lnSpc>
                <a:spcPct val="90000"/>
              </a:lnSpc>
              <a:spcAft>
                <a:spcPts val="600"/>
              </a:spcAft>
              <a:buClr>
                <a:schemeClr val="accent1">
                  <a:lumMod val="75000"/>
                </a:schemeClr>
              </a:buClr>
              <a:buSzPct val="85000"/>
            </a:pPr>
            <a:endParaRPr lang="en-US" sz="2400" b="1" i="0" u="none" strike="noStrike" baseline="0" dirty="0">
              <a:solidFill>
                <a:schemeClr val="accent2"/>
              </a:solidFill>
            </a:endParaRPr>
          </a:p>
          <a:p>
            <a:pPr defTabSz="914400">
              <a:lnSpc>
                <a:spcPct val="90000"/>
              </a:lnSpc>
              <a:spcAft>
                <a:spcPts val="600"/>
              </a:spcAft>
              <a:buClr>
                <a:schemeClr val="accent1">
                  <a:lumMod val="75000"/>
                </a:schemeClr>
              </a:buClr>
              <a:buSzPct val="85000"/>
            </a:pPr>
            <a:r>
              <a:rPr lang="en-US" sz="2400" b="1" i="0" u="none" strike="noStrike" baseline="0" dirty="0">
                <a:solidFill>
                  <a:schemeClr val="accent2"/>
                </a:solidFill>
              </a:rPr>
              <a:t>15 Selecting Rows Based on Temporal Characteristics</a:t>
            </a:r>
          </a:p>
          <a:p>
            <a:pPr defTabSz="914400">
              <a:lnSpc>
                <a:spcPct val="90000"/>
              </a:lnSpc>
              <a:spcAft>
                <a:spcPts val="600"/>
              </a:spcAft>
              <a:buClr>
                <a:schemeClr val="accent1">
                  <a:lumMod val="75000"/>
                </a:schemeClr>
              </a:buClr>
              <a:buSzPct val="85000"/>
            </a:pPr>
            <a:endParaRPr lang="en-US" sz="2400" b="1" dirty="0">
              <a:solidFill>
                <a:schemeClr val="accent2"/>
              </a:solidFill>
            </a:endParaRPr>
          </a:p>
          <a:p>
            <a:pPr defTabSz="914400">
              <a:lnSpc>
                <a:spcPct val="90000"/>
              </a:lnSpc>
              <a:spcAft>
                <a:spcPts val="600"/>
              </a:spcAft>
              <a:buClr>
                <a:schemeClr val="accent1">
                  <a:lumMod val="75000"/>
                </a:schemeClr>
              </a:buClr>
              <a:buSzPct val="85000"/>
            </a:pPr>
            <a:endParaRPr lang="en-US" sz="2400" b="1" i="0" u="none" strike="noStrike" baseline="0" dirty="0">
              <a:solidFill>
                <a:schemeClr val="accent2"/>
              </a:solidFill>
            </a:endParaRPr>
          </a:p>
          <a:p>
            <a:pPr defTabSz="914400">
              <a:lnSpc>
                <a:spcPct val="90000"/>
              </a:lnSpc>
              <a:spcAft>
                <a:spcPts val="600"/>
              </a:spcAft>
              <a:buClr>
                <a:schemeClr val="accent1">
                  <a:lumMod val="75000"/>
                </a:schemeClr>
              </a:buClr>
              <a:buSzPct val="85000"/>
            </a:pPr>
            <a:r>
              <a:rPr lang="en-US" sz="2000" b="1" i="0" u="none" strike="noStrike" baseline="0" dirty="0"/>
              <a:t>Problem</a:t>
            </a:r>
          </a:p>
          <a:p>
            <a:pPr indent="-182880" defTabSz="914400">
              <a:lnSpc>
                <a:spcPct val="90000"/>
              </a:lnSpc>
              <a:spcAft>
                <a:spcPts val="600"/>
              </a:spcAft>
              <a:buClr>
                <a:schemeClr val="accent1">
                  <a:lumMod val="75000"/>
                </a:schemeClr>
              </a:buClr>
              <a:buSzPct val="85000"/>
              <a:buFont typeface="Wingdings" pitchFamily="2" charset="2"/>
              <a:buChar char="§"/>
            </a:pPr>
            <a:r>
              <a:rPr lang="en-US" sz="2000" b="0" i="0" u="none" strike="noStrike" baseline="0" dirty="0"/>
              <a:t>You want to select rows based on temporal conditions.</a:t>
            </a:r>
          </a:p>
          <a:p>
            <a:pPr indent="-182880" defTabSz="914400">
              <a:lnSpc>
                <a:spcPct val="90000"/>
              </a:lnSpc>
              <a:spcAft>
                <a:spcPts val="600"/>
              </a:spcAft>
              <a:buClr>
                <a:schemeClr val="accent1">
                  <a:lumMod val="75000"/>
                </a:schemeClr>
              </a:buClr>
              <a:buSzPct val="85000"/>
              <a:buFont typeface="Wingdings" pitchFamily="2" charset="2"/>
              <a:buChar char="§"/>
            </a:pPr>
            <a:endParaRPr lang="en-US" sz="2000" b="0" i="0" u="none" strike="noStrike" baseline="0" dirty="0"/>
          </a:p>
          <a:p>
            <a:pPr defTabSz="914400">
              <a:lnSpc>
                <a:spcPct val="90000"/>
              </a:lnSpc>
              <a:spcAft>
                <a:spcPts val="600"/>
              </a:spcAft>
              <a:buClr>
                <a:schemeClr val="accent1">
                  <a:lumMod val="75000"/>
                </a:schemeClr>
              </a:buClr>
              <a:buSzPct val="85000"/>
            </a:pPr>
            <a:r>
              <a:rPr lang="en-US" sz="2000" b="1" i="0" u="none" strike="noStrike" baseline="0" dirty="0"/>
              <a:t>Solution</a:t>
            </a:r>
          </a:p>
          <a:p>
            <a:pPr indent="-182880" defTabSz="914400">
              <a:lnSpc>
                <a:spcPct val="90000"/>
              </a:lnSpc>
              <a:spcAft>
                <a:spcPts val="600"/>
              </a:spcAft>
              <a:buClr>
                <a:schemeClr val="accent1">
                  <a:lumMod val="75000"/>
                </a:schemeClr>
              </a:buClr>
              <a:buSzPct val="85000"/>
              <a:buFont typeface="Wingdings" pitchFamily="2" charset="2"/>
              <a:buChar char="§"/>
            </a:pPr>
            <a:r>
              <a:rPr lang="en-US" sz="2000" b="0" i="0" u="none" strike="noStrike" baseline="0" dirty="0"/>
              <a:t>Use a date or time condition in the WHERE clause. This</a:t>
            </a:r>
          </a:p>
          <a:p>
            <a:pPr defTabSz="914400">
              <a:lnSpc>
                <a:spcPct val="90000"/>
              </a:lnSpc>
              <a:spcAft>
                <a:spcPts val="600"/>
              </a:spcAft>
              <a:buClr>
                <a:schemeClr val="accent1">
                  <a:lumMod val="75000"/>
                </a:schemeClr>
              </a:buClr>
              <a:buSzPct val="85000"/>
            </a:pPr>
            <a:r>
              <a:rPr lang="en-US" sz="2000" b="0" i="0" u="none" strike="noStrike" baseline="0" dirty="0"/>
              <a:t>may be based on direct comparison of column values with known values. Or it may be necessary to apply a function to column values to convert them to a more appropriate form for testing, such as using MONTH() to test the month part of a date.</a:t>
            </a:r>
            <a:endParaRPr lang="en-US" sz="2000" dirty="0"/>
          </a:p>
        </p:txBody>
      </p:sp>
      <p:pic>
        <p:nvPicPr>
          <p:cNvPr id="4" name="Picture 3">
            <a:extLst>
              <a:ext uri="{FF2B5EF4-FFF2-40B4-BE49-F238E27FC236}">
                <a16:creationId xmlns:a16="http://schemas.microsoft.com/office/drawing/2014/main" id="{99E52F28-8CCF-EF1E-81D4-7A227B7029A0}"/>
              </a:ext>
            </a:extLst>
          </p:cNvPr>
          <p:cNvPicPr>
            <a:picLocks noChangeAspect="1"/>
          </p:cNvPicPr>
          <p:nvPr/>
        </p:nvPicPr>
        <p:blipFill>
          <a:blip r:embed="rId6"/>
          <a:stretch>
            <a:fillRect/>
          </a:stretch>
        </p:blipFill>
        <p:spPr>
          <a:xfrm>
            <a:off x="8203460" y="1804717"/>
            <a:ext cx="3369177" cy="2951196"/>
          </a:xfrm>
          <a:prstGeom prst="rect">
            <a:avLst/>
          </a:prstGeom>
        </p:spPr>
      </p:pic>
      <p:grpSp>
        <p:nvGrpSpPr>
          <p:cNvPr id="15" name="Group 14">
            <a:extLst>
              <a:ext uri="{FF2B5EF4-FFF2-40B4-BE49-F238E27FC236}">
                <a16:creationId xmlns:a16="http://schemas.microsoft.com/office/drawing/2014/main" id="{D060B936-2771-48DC-842C-14EE9318E3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6" name="Oval 15">
              <a:extLst>
                <a:ext uri="{FF2B5EF4-FFF2-40B4-BE49-F238E27FC236}">
                  <a16:creationId xmlns:a16="http://schemas.microsoft.com/office/drawing/2014/main" id="{DB4EC8B4-4BB2-45C2-A68A-28E36AC10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1431D296-F8F1-41C3-A211-E83E243C5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244290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4" name="Oval 23">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5" name="Oval 24">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Rectangle 1">
            <a:extLst>
              <a:ext uri="{FF2B5EF4-FFF2-40B4-BE49-F238E27FC236}">
                <a16:creationId xmlns:a16="http://schemas.microsoft.com/office/drawing/2014/main" id="{A142BD97-B806-59F8-C38A-AF5630610C7E}"/>
              </a:ext>
            </a:extLst>
          </p:cNvPr>
          <p:cNvSpPr>
            <a:spLocks noChangeArrowheads="1"/>
          </p:cNvSpPr>
          <p:nvPr/>
        </p:nvSpPr>
        <p:spPr bwMode="auto">
          <a:xfrm>
            <a:off x="622169" y="301657"/>
            <a:ext cx="8323868" cy="6385223"/>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fontScale="77500" lnSpcReduction="20000"/>
          </a:bodyPr>
          <a:lstStyle/>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endParaRPr kumimoji="0" lang="en-US" altLang="en-US" sz="700" b="0" i="0" u="none" strike="noStrike" cap="none" normalizeH="0" baseline="0" dirty="0">
              <a:ln>
                <a:noFill/>
              </a:ln>
              <a:effectLst/>
            </a:endParaRPr>
          </a:p>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b="1" i="0" u="none" strike="noStrike" cap="none" normalizeH="0" baseline="0" dirty="0">
                <a:ln>
                  <a:noFill/>
                </a:ln>
                <a:effectLst/>
              </a:rPr>
              <a:t>Using DATE and TIME Functions for Filtering</a:t>
            </a:r>
            <a:endParaRPr kumimoji="0" lang="en-US" altLang="en-US" b="0" i="0" u="none" strike="noStrike" cap="none" normalizeH="0" baseline="0" dirty="0">
              <a:ln>
                <a:noFill/>
              </a:ln>
              <a:effectLst/>
            </a:endParaRPr>
          </a:p>
          <a:p>
            <a:pPr marL="274320" marR="0" lvl="1" defTabSz="914400" fontAlgn="base">
              <a:lnSpc>
                <a:spcPct val="90000"/>
              </a:lnSpc>
              <a:spcBef>
                <a:spcPct val="0"/>
              </a:spcBef>
              <a:spcAft>
                <a:spcPts val="600"/>
              </a:spcAft>
              <a:buClr>
                <a:schemeClr val="accent1">
                  <a:lumMod val="75000"/>
                </a:schemeClr>
              </a:buClr>
              <a:buSzPct val="85000"/>
              <a:tabLst/>
            </a:pPr>
            <a:r>
              <a:rPr kumimoji="0" lang="en-US" altLang="en-US" b="1" i="0" u="none" strike="noStrike" cap="none" normalizeH="0" baseline="0" dirty="0">
                <a:ln>
                  <a:noFill/>
                </a:ln>
                <a:solidFill>
                  <a:srgbClr val="0070C0"/>
                </a:solidFill>
                <a:effectLst/>
              </a:rPr>
              <a:t>SELECT * FROM events WHERE DATE(</a:t>
            </a:r>
            <a:r>
              <a:rPr kumimoji="0" lang="en-US" altLang="en-US" b="1" i="0" u="none" strike="noStrike" cap="none" normalizeH="0" baseline="0" dirty="0" err="1">
                <a:ln>
                  <a:noFill/>
                </a:ln>
                <a:solidFill>
                  <a:srgbClr val="0070C0"/>
                </a:solidFill>
                <a:effectLst/>
              </a:rPr>
              <a:t>event_date</a:t>
            </a:r>
            <a:r>
              <a:rPr kumimoji="0" lang="en-US" altLang="en-US" b="1" i="0" u="none" strike="noStrike" cap="none" normalizeH="0" baseline="0" dirty="0">
                <a:ln>
                  <a:noFill/>
                </a:ln>
                <a:solidFill>
                  <a:srgbClr val="0070C0"/>
                </a:solidFill>
                <a:effectLst/>
              </a:rPr>
              <a:t>) = '2023-01-01';</a:t>
            </a:r>
            <a:endParaRPr kumimoji="0" lang="en-US" altLang="en-US" b="0" i="0" u="none" strike="noStrike" cap="none" normalizeH="0" baseline="0" dirty="0">
              <a:ln>
                <a:noFill/>
              </a:ln>
              <a:solidFill>
                <a:srgbClr val="0070C0"/>
              </a:solidFill>
              <a:effectLst/>
            </a:endParaRPr>
          </a:p>
          <a:p>
            <a:pPr marL="457200" marR="0" lvl="1"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b="1" i="0" u="none" strike="noStrike" cap="none" normalizeH="0" baseline="0" dirty="0">
                <a:ln>
                  <a:noFill/>
                </a:ln>
                <a:effectLst/>
              </a:rPr>
              <a:t>Explanation</a:t>
            </a:r>
            <a:r>
              <a:rPr kumimoji="0" lang="en-US" altLang="en-US" b="0" i="0" u="none" strike="noStrike" cap="none" normalizeH="0" baseline="0" dirty="0">
                <a:ln>
                  <a:noFill/>
                </a:ln>
                <a:effectLst/>
              </a:rPr>
              <a:t>: Selects all events occurring on January 1, 2023. The </a:t>
            </a:r>
            <a:r>
              <a:rPr kumimoji="0" lang="en-US" altLang="en-US" b="1" i="0" u="none" strike="noStrike" cap="none" normalizeH="0" baseline="0" dirty="0">
                <a:ln>
                  <a:noFill/>
                </a:ln>
                <a:effectLst/>
              </a:rPr>
              <a:t>DATE()</a:t>
            </a:r>
            <a:r>
              <a:rPr kumimoji="0" lang="en-US" altLang="en-US" b="0" i="0" u="none" strike="noStrike" cap="none" normalizeH="0" baseline="0" dirty="0">
                <a:ln>
                  <a:noFill/>
                </a:ln>
                <a:effectLst/>
              </a:rPr>
              <a:t> function extracts the date part of a datetime expression.</a:t>
            </a:r>
          </a:p>
          <a:p>
            <a:pPr marL="457200" marR="0" lvl="1"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b="1" i="0" u="none" strike="noStrike" cap="none" normalizeH="0" baseline="0" dirty="0">
                <a:ln>
                  <a:noFill/>
                </a:ln>
                <a:effectLst/>
              </a:rPr>
              <a:t>Use Case</a:t>
            </a:r>
            <a:r>
              <a:rPr kumimoji="0" lang="en-US" altLang="en-US" b="0" i="0" u="none" strike="noStrike" cap="none" normalizeH="0" baseline="0" dirty="0">
                <a:ln>
                  <a:noFill/>
                </a:ln>
                <a:effectLst/>
              </a:rPr>
              <a:t>: Useful for extracting entries for specific dates from a dataset that includes datetime values.</a:t>
            </a:r>
          </a:p>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b="1" i="0" u="none" strike="noStrike" cap="none" normalizeH="0" baseline="0" dirty="0">
                <a:ln>
                  <a:noFill/>
                </a:ln>
                <a:effectLst/>
              </a:rPr>
              <a:t>Temporal Range Queries</a:t>
            </a:r>
            <a:endParaRPr kumimoji="0" lang="en-US" altLang="en-US" b="0" i="0" u="none" strike="noStrike" cap="none" normalizeH="0" baseline="0" dirty="0">
              <a:ln>
                <a:noFill/>
              </a:ln>
              <a:effectLst/>
            </a:endParaRPr>
          </a:p>
          <a:p>
            <a:pPr marL="274320" marR="0" lvl="1" defTabSz="914400" fontAlgn="base">
              <a:lnSpc>
                <a:spcPct val="90000"/>
              </a:lnSpc>
              <a:spcBef>
                <a:spcPct val="0"/>
              </a:spcBef>
              <a:spcAft>
                <a:spcPts val="600"/>
              </a:spcAft>
              <a:buClr>
                <a:schemeClr val="accent1">
                  <a:lumMod val="75000"/>
                </a:schemeClr>
              </a:buClr>
              <a:buSzPct val="85000"/>
              <a:tabLst/>
            </a:pPr>
            <a:r>
              <a:rPr kumimoji="0" lang="en-US" altLang="en-US" b="0" i="0" u="none" strike="noStrike" cap="none" normalizeH="0" baseline="0" dirty="0">
                <a:ln>
                  <a:noFill/>
                </a:ln>
                <a:solidFill>
                  <a:srgbClr val="0070C0"/>
                </a:solidFill>
                <a:effectLst/>
              </a:rPr>
              <a:t> </a:t>
            </a:r>
            <a:r>
              <a:rPr kumimoji="0" lang="en-US" altLang="en-US" b="1" i="0" u="none" strike="noStrike" cap="none" normalizeH="0" baseline="0" dirty="0">
                <a:ln>
                  <a:noFill/>
                </a:ln>
                <a:solidFill>
                  <a:srgbClr val="0070C0"/>
                </a:solidFill>
                <a:effectLst/>
              </a:rPr>
              <a:t>SELECT * FROM </a:t>
            </a:r>
            <a:r>
              <a:rPr kumimoji="0" lang="en-US" altLang="en-US" b="1" i="0" u="none" strike="noStrike" cap="none" normalizeH="0" baseline="0" dirty="0" err="1">
                <a:ln>
                  <a:noFill/>
                </a:ln>
                <a:solidFill>
                  <a:srgbClr val="0070C0"/>
                </a:solidFill>
                <a:effectLst/>
              </a:rPr>
              <a:t>log_entries</a:t>
            </a:r>
            <a:r>
              <a:rPr kumimoji="0" lang="en-US" altLang="en-US" b="1" i="0" u="none" strike="noStrike" cap="none" normalizeH="0" baseline="0" dirty="0">
                <a:ln>
                  <a:noFill/>
                </a:ln>
                <a:solidFill>
                  <a:srgbClr val="0070C0"/>
                </a:solidFill>
                <a:effectLst/>
              </a:rPr>
              <a:t> WHERE </a:t>
            </a:r>
            <a:r>
              <a:rPr kumimoji="0" lang="en-US" altLang="en-US" b="1" i="0" u="none" strike="noStrike" cap="none" normalizeH="0" baseline="0" dirty="0" err="1">
                <a:ln>
                  <a:noFill/>
                </a:ln>
                <a:solidFill>
                  <a:srgbClr val="0070C0"/>
                </a:solidFill>
                <a:effectLst/>
              </a:rPr>
              <a:t>time_stamp</a:t>
            </a:r>
            <a:r>
              <a:rPr kumimoji="0" lang="en-US" altLang="en-US" b="1" i="0" u="none" strike="noStrike" cap="none" normalizeH="0" baseline="0" dirty="0">
                <a:ln>
                  <a:noFill/>
                </a:ln>
                <a:solidFill>
                  <a:srgbClr val="0070C0"/>
                </a:solidFill>
                <a:effectLst/>
              </a:rPr>
              <a:t> BETWEEN '2023-01-01' AND '2023-01-31';</a:t>
            </a:r>
            <a:endParaRPr kumimoji="0" lang="en-US" altLang="en-US" b="0" i="0" u="none" strike="noStrike" cap="none" normalizeH="0" baseline="0" dirty="0">
              <a:ln>
                <a:noFill/>
              </a:ln>
              <a:solidFill>
                <a:srgbClr val="0070C0"/>
              </a:solidFill>
              <a:effectLst/>
            </a:endParaRPr>
          </a:p>
          <a:p>
            <a:pPr marL="457200" marR="0" lvl="1"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b="1" i="0" u="none" strike="noStrike" cap="none" normalizeH="0" baseline="0" dirty="0">
                <a:ln>
                  <a:noFill/>
                </a:ln>
                <a:effectLst/>
              </a:rPr>
              <a:t>Explanation</a:t>
            </a:r>
            <a:r>
              <a:rPr kumimoji="0" lang="en-US" altLang="en-US" b="0" i="0" u="none" strike="noStrike" cap="none" normalizeH="0" baseline="0" dirty="0">
                <a:ln>
                  <a:noFill/>
                </a:ln>
                <a:effectLst/>
              </a:rPr>
              <a:t>: Retrieves all log entries with timestamps in January 2023.</a:t>
            </a:r>
          </a:p>
          <a:p>
            <a:pPr marL="457200" marR="0" lvl="1"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b="1" i="0" u="none" strike="noStrike" cap="none" normalizeH="0" baseline="0" dirty="0">
                <a:ln>
                  <a:noFill/>
                </a:ln>
                <a:effectLst/>
              </a:rPr>
              <a:t>Use Case</a:t>
            </a:r>
            <a:r>
              <a:rPr kumimoji="0" lang="en-US" altLang="en-US" b="0" i="0" u="none" strike="noStrike" cap="none" normalizeH="0" baseline="0" dirty="0">
                <a:ln>
                  <a:noFill/>
                </a:ln>
                <a:effectLst/>
              </a:rPr>
              <a:t>: Ideal for generating reports or analyses over specific periods, such as monthly or yearly reviews.</a:t>
            </a:r>
          </a:p>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b="1" i="0" u="none" strike="noStrike" cap="none" normalizeH="0" baseline="0" dirty="0">
                <a:ln>
                  <a:noFill/>
                </a:ln>
                <a:effectLst/>
              </a:rPr>
              <a:t>Using Temporal Data in JOIN Conditions</a:t>
            </a:r>
            <a:endParaRPr kumimoji="0" lang="en-US" altLang="en-US" b="0" i="0" u="none" strike="noStrike" cap="none" normalizeH="0" baseline="0" dirty="0">
              <a:ln>
                <a:noFill/>
              </a:ln>
              <a:effectLst/>
            </a:endParaRPr>
          </a:p>
          <a:p>
            <a:pPr marL="274320" marR="0" lvl="1" defTabSz="914400" fontAlgn="base">
              <a:lnSpc>
                <a:spcPct val="90000"/>
              </a:lnSpc>
              <a:spcBef>
                <a:spcPct val="0"/>
              </a:spcBef>
              <a:spcAft>
                <a:spcPts val="600"/>
              </a:spcAft>
              <a:buClr>
                <a:schemeClr val="accent1">
                  <a:lumMod val="75000"/>
                </a:schemeClr>
              </a:buClr>
              <a:buSzPct val="85000"/>
              <a:tabLst/>
            </a:pPr>
            <a:r>
              <a:rPr kumimoji="0" lang="en-US" altLang="en-US" b="1" i="0" u="none" strike="noStrike" cap="none" normalizeH="0" baseline="0" dirty="0">
                <a:ln>
                  <a:noFill/>
                </a:ln>
                <a:solidFill>
                  <a:srgbClr val="0070C0"/>
                </a:solidFill>
                <a:effectLst/>
              </a:rPr>
              <a:t>SELECT a.*, b.* FROM </a:t>
            </a:r>
            <a:r>
              <a:rPr kumimoji="0" lang="en-US" altLang="en-US" b="1" i="0" u="none" strike="noStrike" cap="none" normalizeH="0" baseline="0" dirty="0" err="1">
                <a:ln>
                  <a:noFill/>
                </a:ln>
                <a:solidFill>
                  <a:srgbClr val="0070C0"/>
                </a:solidFill>
                <a:effectLst/>
              </a:rPr>
              <a:t>table_a</a:t>
            </a:r>
            <a:r>
              <a:rPr kumimoji="0" lang="en-US" altLang="en-US" b="1" i="0" u="none" strike="noStrike" cap="none" normalizeH="0" baseline="0" dirty="0">
                <a:ln>
                  <a:noFill/>
                </a:ln>
                <a:solidFill>
                  <a:srgbClr val="0070C0"/>
                </a:solidFill>
                <a:effectLst/>
              </a:rPr>
              <a:t> a JOIN </a:t>
            </a:r>
            <a:r>
              <a:rPr kumimoji="0" lang="en-US" altLang="en-US" b="1" i="0" u="none" strike="noStrike" cap="none" normalizeH="0" baseline="0" dirty="0" err="1">
                <a:ln>
                  <a:noFill/>
                </a:ln>
                <a:solidFill>
                  <a:srgbClr val="0070C0"/>
                </a:solidFill>
                <a:effectLst/>
              </a:rPr>
              <a:t>table_b</a:t>
            </a:r>
            <a:r>
              <a:rPr kumimoji="0" lang="en-US" altLang="en-US" b="1" i="0" u="none" strike="noStrike" cap="none" normalizeH="0" baseline="0" dirty="0">
                <a:ln>
                  <a:noFill/>
                </a:ln>
                <a:solidFill>
                  <a:srgbClr val="0070C0"/>
                </a:solidFill>
                <a:effectLst/>
              </a:rPr>
              <a:t> b ON DATE(</a:t>
            </a:r>
            <a:r>
              <a:rPr kumimoji="0" lang="en-US" altLang="en-US" b="1" i="0" u="none" strike="noStrike" cap="none" normalizeH="0" baseline="0" dirty="0" err="1">
                <a:ln>
                  <a:noFill/>
                </a:ln>
                <a:solidFill>
                  <a:srgbClr val="0070C0"/>
                </a:solidFill>
                <a:effectLst/>
              </a:rPr>
              <a:t>a.created_at</a:t>
            </a:r>
            <a:r>
              <a:rPr kumimoji="0" lang="en-US" altLang="en-US" b="1" i="0" u="none" strike="noStrike" cap="none" normalizeH="0" baseline="0" dirty="0">
                <a:ln>
                  <a:noFill/>
                </a:ln>
                <a:solidFill>
                  <a:srgbClr val="0070C0"/>
                </a:solidFill>
                <a:effectLst/>
              </a:rPr>
              <a:t>) = DATE(</a:t>
            </a:r>
            <a:r>
              <a:rPr kumimoji="0" lang="en-US" altLang="en-US" b="1" i="0" u="none" strike="noStrike" cap="none" normalizeH="0" baseline="0" dirty="0" err="1">
                <a:ln>
                  <a:noFill/>
                </a:ln>
                <a:solidFill>
                  <a:srgbClr val="0070C0"/>
                </a:solidFill>
                <a:effectLst/>
              </a:rPr>
              <a:t>b.created_at</a:t>
            </a:r>
            <a:r>
              <a:rPr kumimoji="0" lang="en-US" altLang="en-US" b="1" i="0" u="none" strike="noStrike" cap="none" normalizeH="0" baseline="0" dirty="0">
                <a:ln>
                  <a:noFill/>
                </a:ln>
                <a:solidFill>
                  <a:srgbClr val="0070C0"/>
                </a:solidFill>
                <a:effectLst/>
              </a:rPr>
              <a:t>);</a:t>
            </a:r>
            <a:endParaRPr kumimoji="0" lang="en-US" altLang="en-US" b="0" i="0" u="none" strike="noStrike" cap="none" normalizeH="0" baseline="0" dirty="0">
              <a:ln>
                <a:noFill/>
              </a:ln>
              <a:solidFill>
                <a:srgbClr val="0070C0"/>
              </a:solidFill>
              <a:effectLst/>
            </a:endParaRPr>
          </a:p>
          <a:p>
            <a:pPr marL="457200" marR="0" lvl="1"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b="1" i="0" u="none" strike="noStrike" cap="none" normalizeH="0" baseline="0" dirty="0">
                <a:ln>
                  <a:noFill/>
                </a:ln>
                <a:effectLst/>
              </a:rPr>
              <a:t>Explanation</a:t>
            </a:r>
            <a:r>
              <a:rPr kumimoji="0" lang="en-US" altLang="en-US" b="0" i="0" u="none" strike="noStrike" cap="none" normalizeH="0" baseline="0" dirty="0">
                <a:ln>
                  <a:noFill/>
                </a:ln>
                <a:effectLst/>
              </a:rPr>
              <a:t>: Joins two tables based on the date part of their respective datetime columns.</a:t>
            </a:r>
          </a:p>
          <a:p>
            <a:pPr marL="457200" marR="0" lvl="1"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b="1" i="0" u="none" strike="noStrike" cap="none" normalizeH="0" baseline="0" dirty="0">
                <a:ln>
                  <a:noFill/>
                </a:ln>
                <a:effectLst/>
              </a:rPr>
              <a:t>Use Case</a:t>
            </a:r>
            <a:r>
              <a:rPr kumimoji="0" lang="en-US" altLang="en-US" b="0" i="0" u="none" strike="noStrike" cap="none" normalizeH="0" baseline="0" dirty="0">
                <a:ln>
                  <a:noFill/>
                </a:ln>
                <a:effectLst/>
              </a:rPr>
              <a:t>: Synchronizing data from different tables that were logged on the same dates, useful in correlating events or activities logged separately.</a:t>
            </a:r>
          </a:p>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b="1" i="0" u="none" strike="noStrike" cap="none" normalizeH="0" baseline="0" dirty="0">
                <a:ln>
                  <a:noFill/>
                </a:ln>
                <a:effectLst/>
              </a:rPr>
              <a:t>Filtering by Time Components</a:t>
            </a:r>
            <a:endParaRPr kumimoji="0" lang="en-US" altLang="en-US" b="0" i="0" u="none" strike="noStrike" cap="none" normalizeH="0" baseline="0" dirty="0">
              <a:ln>
                <a:noFill/>
              </a:ln>
              <a:effectLst/>
            </a:endParaRPr>
          </a:p>
          <a:p>
            <a:pPr marL="274320" marR="0" lvl="1" defTabSz="914400" fontAlgn="base">
              <a:lnSpc>
                <a:spcPct val="90000"/>
              </a:lnSpc>
              <a:spcBef>
                <a:spcPct val="0"/>
              </a:spcBef>
              <a:spcAft>
                <a:spcPts val="600"/>
              </a:spcAft>
              <a:buClr>
                <a:schemeClr val="accent1">
                  <a:lumMod val="75000"/>
                </a:schemeClr>
              </a:buClr>
              <a:buSzPct val="85000"/>
              <a:tabLst/>
            </a:pPr>
            <a:r>
              <a:rPr kumimoji="0" lang="en-US" altLang="en-US" b="0" i="0" u="none" strike="noStrike" cap="none" normalizeH="0" baseline="0" dirty="0">
                <a:ln>
                  <a:noFill/>
                </a:ln>
                <a:effectLst/>
              </a:rPr>
              <a:t> </a:t>
            </a:r>
            <a:r>
              <a:rPr kumimoji="0" lang="en-US" altLang="en-US" b="1" i="0" u="none" strike="noStrike" cap="none" normalizeH="0" baseline="0" dirty="0">
                <a:ln>
                  <a:noFill/>
                </a:ln>
                <a:solidFill>
                  <a:srgbClr val="0070C0"/>
                </a:solidFill>
                <a:effectLst/>
              </a:rPr>
              <a:t>SELECT * FROM transactions WHERE HOUR(</a:t>
            </a:r>
            <a:r>
              <a:rPr kumimoji="0" lang="en-US" altLang="en-US" b="1" i="0" u="none" strike="noStrike" cap="none" normalizeH="0" baseline="0" dirty="0" err="1">
                <a:ln>
                  <a:noFill/>
                </a:ln>
                <a:solidFill>
                  <a:srgbClr val="0070C0"/>
                </a:solidFill>
                <a:effectLst/>
              </a:rPr>
              <a:t>transaction_time</a:t>
            </a:r>
            <a:r>
              <a:rPr kumimoji="0" lang="en-US" altLang="en-US" b="1" i="0" u="none" strike="noStrike" cap="none" normalizeH="0" baseline="0" dirty="0">
                <a:ln>
                  <a:noFill/>
                </a:ln>
                <a:solidFill>
                  <a:srgbClr val="0070C0"/>
                </a:solidFill>
                <a:effectLst/>
              </a:rPr>
              <a:t>) BETWEEN 9 AND 17;</a:t>
            </a:r>
            <a:endParaRPr kumimoji="0" lang="en-US" altLang="en-US" b="0" i="0" u="none" strike="noStrike" cap="none" normalizeH="0" baseline="0" dirty="0">
              <a:ln>
                <a:noFill/>
              </a:ln>
              <a:solidFill>
                <a:srgbClr val="0070C0"/>
              </a:solidFill>
              <a:effectLst/>
            </a:endParaRPr>
          </a:p>
          <a:p>
            <a:pPr marL="457200" marR="0" lvl="1"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b="1" i="0" u="none" strike="noStrike" cap="none" normalizeH="0" baseline="0" dirty="0">
                <a:ln>
                  <a:noFill/>
                </a:ln>
                <a:effectLst/>
              </a:rPr>
              <a:t>Explanation</a:t>
            </a:r>
            <a:r>
              <a:rPr kumimoji="0" lang="en-US" altLang="en-US" b="0" i="0" u="none" strike="noStrike" cap="none" normalizeH="0" baseline="0" dirty="0">
                <a:ln>
                  <a:noFill/>
                </a:ln>
                <a:effectLst/>
              </a:rPr>
              <a:t>: Selects all transactions that occurred between 9 AM and 5 PM.</a:t>
            </a:r>
          </a:p>
          <a:p>
            <a:pPr marL="457200" marR="0" lvl="1"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b="1" i="0" u="none" strike="noStrike" cap="none" normalizeH="0" baseline="0" dirty="0">
                <a:ln>
                  <a:noFill/>
                </a:ln>
                <a:effectLst/>
              </a:rPr>
              <a:t>Use Case</a:t>
            </a:r>
            <a:r>
              <a:rPr kumimoji="0" lang="en-US" altLang="en-US" b="0" i="0" u="none" strike="noStrike" cap="none" normalizeH="0" baseline="0" dirty="0">
                <a:ln>
                  <a:noFill/>
                </a:ln>
                <a:effectLst/>
              </a:rPr>
              <a:t>: Useful for businesses analyzing transactions during regular working hours.</a:t>
            </a:r>
          </a:p>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b="1" i="0" u="none" strike="noStrike" cap="none" normalizeH="0" baseline="0" dirty="0">
                <a:ln>
                  <a:noFill/>
                </a:ln>
                <a:effectLst/>
              </a:rPr>
              <a:t>Advanced Date Calculations</a:t>
            </a:r>
            <a:endParaRPr kumimoji="0" lang="en-US" altLang="en-US" b="0" i="0" u="none" strike="noStrike" cap="none" normalizeH="0" baseline="0" dirty="0">
              <a:ln>
                <a:noFill/>
              </a:ln>
              <a:effectLst/>
            </a:endParaRPr>
          </a:p>
          <a:p>
            <a:pPr marL="274320" marR="0" lvl="1" defTabSz="914400" fontAlgn="base">
              <a:lnSpc>
                <a:spcPct val="90000"/>
              </a:lnSpc>
              <a:spcBef>
                <a:spcPct val="0"/>
              </a:spcBef>
              <a:spcAft>
                <a:spcPts val="600"/>
              </a:spcAft>
              <a:buClr>
                <a:schemeClr val="accent1">
                  <a:lumMod val="75000"/>
                </a:schemeClr>
              </a:buClr>
              <a:buSzPct val="85000"/>
              <a:tabLst/>
            </a:pPr>
            <a:r>
              <a:rPr kumimoji="0" lang="en-US" altLang="en-US" b="0" i="0" u="none" strike="noStrike" cap="none" normalizeH="0" baseline="0" dirty="0">
                <a:ln>
                  <a:noFill/>
                </a:ln>
                <a:effectLst/>
              </a:rPr>
              <a:t> </a:t>
            </a:r>
            <a:r>
              <a:rPr kumimoji="0" lang="en-US" altLang="en-US" b="1" i="0" u="none" strike="noStrike" cap="none" normalizeH="0" baseline="0" dirty="0">
                <a:ln>
                  <a:noFill/>
                </a:ln>
                <a:solidFill>
                  <a:srgbClr val="0070C0"/>
                </a:solidFill>
                <a:effectLst/>
              </a:rPr>
              <a:t>SELECT * FROM posts WHERE DATEDIFF(NOW(), </a:t>
            </a:r>
            <a:r>
              <a:rPr kumimoji="0" lang="en-US" altLang="en-US" b="1" i="0" u="none" strike="noStrike" cap="none" normalizeH="0" baseline="0" dirty="0" err="1">
                <a:ln>
                  <a:noFill/>
                </a:ln>
                <a:solidFill>
                  <a:srgbClr val="0070C0"/>
                </a:solidFill>
                <a:effectLst/>
              </a:rPr>
              <a:t>post_date</a:t>
            </a:r>
            <a:r>
              <a:rPr kumimoji="0" lang="en-US" altLang="en-US" b="1" i="0" u="none" strike="noStrike" cap="none" normalizeH="0" baseline="0" dirty="0">
                <a:ln>
                  <a:noFill/>
                </a:ln>
                <a:solidFill>
                  <a:srgbClr val="0070C0"/>
                </a:solidFill>
                <a:effectLst/>
              </a:rPr>
              <a:t>) &lt;= 30;</a:t>
            </a:r>
            <a:endParaRPr kumimoji="0" lang="en-US" altLang="en-US" b="0" i="0" u="none" strike="noStrike" cap="none" normalizeH="0" baseline="0" dirty="0">
              <a:ln>
                <a:noFill/>
              </a:ln>
              <a:solidFill>
                <a:srgbClr val="0070C0"/>
              </a:solidFill>
              <a:effectLst/>
            </a:endParaRPr>
          </a:p>
          <a:p>
            <a:pPr marL="457200" marR="0" lvl="1"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b="1" i="0" u="none" strike="noStrike" cap="none" normalizeH="0" baseline="0" dirty="0">
                <a:ln>
                  <a:noFill/>
                </a:ln>
                <a:effectLst/>
              </a:rPr>
              <a:t>Explanation</a:t>
            </a:r>
            <a:r>
              <a:rPr kumimoji="0" lang="en-US" altLang="en-US" b="0" i="0" u="none" strike="noStrike" cap="none" normalizeH="0" baseline="0" dirty="0">
                <a:ln>
                  <a:noFill/>
                </a:ln>
                <a:effectLst/>
              </a:rPr>
              <a:t>: Selects all posts made within the last 30 days.</a:t>
            </a:r>
          </a:p>
          <a:p>
            <a:pPr marL="457200" marR="0" lvl="1"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b="1" i="0" u="none" strike="noStrike" cap="none" normalizeH="0" baseline="0" dirty="0">
                <a:ln>
                  <a:noFill/>
                </a:ln>
                <a:effectLst/>
              </a:rPr>
              <a:t>Use Case</a:t>
            </a:r>
            <a:r>
              <a:rPr kumimoji="0" lang="en-US" altLang="en-US" b="0" i="0" u="none" strike="noStrike" cap="none" normalizeH="0" baseline="0" dirty="0">
                <a:ln>
                  <a:noFill/>
                </a:ln>
                <a:effectLst/>
              </a:rPr>
              <a:t>: This approach is handy for applications like dashboards or content management systems where recent activity is prioritized.</a:t>
            </a:r>
          </a:p>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endParaRPr kumimoji="0" lang="en-US" altLang="en-US" sz="700" b="0" i="0" u="none" strike="noStrike" cap="none" normalizeH="0" baseline="0" dirty="0">
              <a:ln>
                <a:noFill/>
              </a:ln>
              <a:effectLst/>
            </a:endParaRPr>
          </a:p>
        </p:txBody>
      </p:sp>
      <p:pic>
        <p:nvPicPr>
          <p:cNvPr id="4" name="Picture 3">
            <a:extLst>
              <a:ext uri="{FF2B5EF4-FFF2-40B4-BE49-F238E27FC236}">
                <a16:creationId xmlns:a16="http://schemas.microsoft.com/office/drawing/2014/main" id="{E0E1B5DA-C49B-93FB-75D9-A882111D1422}"/>
              </a:ext>
            </a:extLst>
          </p:cNvPr>
          <p:cNvPicPr>
            <a:picLocks noChangeAspect="1"/>
          </p:cNvPicPr>
          <p:nvPr/>
        </p:nvPicPr>
        <p:blipFill rotWithShape="1">
          <a:blip r:embed="rId4"/>
          <a:srcRect l="12417" r="4729"/>
          <a:stretch/>
        </p:blipFill>
        <p:spPr>
          <a:xfrm>
            <a:off x="9095235" y="2193036"/>
            <a:ext cx="2039041" cy="2275269"/>
          </a:xfrm>
          <a:prstGeom prst="rect">
            <a:avLst/>
          </a:prstGeom>
        </p:spPr>
      </p:pic>
    </p:spTree>
    <p:extLst>
      <p:ext uri="{BB962C8B-B14F-4D97-AF65-F5344CB8AC3E}">
        <p14:creationId xmlns:p14="http://schemas.microsoft.com/office/powerpoint/2010/main" val="32607706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3E9FBC8E-8666-4442-8D7D-B250510CD4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84" y="2005"/>
            <a:ext cx="10908632" cy="6853991"/>
          </a:xfrm>
          <a:custGeom>
            <a:avLst/>
            <a:gdLst>
              <a:gd name="connsiteX0" fmla="*/ 9059740 w 10908632"/>
              <a:gd name="connsiteY0" fmla="*/ 0 h 6853991"/>
              <a:gd name="connsiteX1" fmla="*/ 9694921 w 10908632"/>
              <a:gd name="connsiteY1" fmla="*/ 0 h 6853991"/>
              <a:gd name="connsiteX2" fmla="*/ 9825053 w 10908632"/>
              <a:gd name="connsiteY2" fmla="*/ 165594 h 6853991"/>
              <a:gd name="connsiteX3" fmla="*/ 10908632 w 10908632"/>
              <a:gd name="connsiteY3" fmla="*/ 3429000 h 6853991"/>
              <a:gd name="connsiteX4" fmla="*/ 9825053 w 10908632"/>
              <a:gd name="connsiteY4" fmla="*/ 6692406 h 6853991"/>
              <a:gd name="connsiteX5" fmla="*/ 9698072 w 10908632"/>
              <a:gd name="connsiteY5" fmla="*/ 6853991 h 6853991"/>
              <a:gd name="connsiteX6" fmla="*/ 9063562 w 10908632"/>
              <a:gd name="connsiteY6" fmla="*/ 6853991 h 6853991"/>
              <a:gd name="connsiteX7" fmla="*/ 9138428 w 10908632"/>
              <a:gd name="connsiteY7" fmla="*/ 6775466 h 6853991"/>
              <a:gd name="connsiteX8" fmla="*/ 10431379 w 10908632"/>
              <a:gd name="connsiteY8" fmla="*/ 3429000 h 6853991"/>
              <a:gd name="connsiteX9" fmla="*/ 9138428 w 10908632"/>
              <a:gd name="connsiteY9" fmla="*/ 82534 h 6853991"/>
              <a:gd name="connsiteX10" fmla="*/ 2037821 w 10908632"/>
              <a:gd name="connsiteY10" fmla="*/ 0 h 6853991"/>
              <a:gd name="connsiteX11" fmla="*/ 8870811 w 10908632"/>
              <a:gd name="connsiteY11" fmla="*/ 0 h 6853991"/>
              <a:gd name="connsiteX12" fmla="*/ 8877212 w 10908632"/>
              <a:gd name="connsiteY12" fmla="*/ 6103 h 6853991"/>
              <a:gd name="connsiteX13" fmla="*/ 10295021 w 10908632"/>
              <a:gd name="connsiteY13" fmla="*/ 3429000 h 6853991"/>
              <a:gd name="connsiteX14" fmla="*/ 8877212 w 10908632"/>
              <a:gd name="connsiteY14" fmla="*/ 6851897 h 6853991"/>
              <a:gd name="connsiteX15" fmla="*/ 8875015 w 10908632"/>
              <a:gd name="connsiteY15" fmla="*/ 6853991 h 6853991"/>
              <a:gd name="connsiteX16" fmla="*/ 2033617 w 10908632"/>
              <a:gd name="connsiteY16" fmla="*/ 6853991 h 6853991"/>
              <a:gd name="connsiteX17" fmla="*/ 2031421 w 10908632"/>
              <a:gd name="connsiteY17" fmla="*/ 6851897 h 6853991"/>
              <a:gd name="connsiteX18" fmla="*/ 613611 w 10908632"/>
              <a:gd name="connsiteY18" fmla="*/ 3429000 h 6853991"/>
              <a:gd name="connsiteX19" fmla="*/ 2031420 w 10908632"/>
              <a:gd name="connsiteY19" fmla="*/ 6103 h 6853991"/>
              <a:gd name="connsiteX20" fmla="*/ 1213711 w 10908632"/>
              <a:gd name="connsiteY20" fmla="*/ 0 h 6853991"/>
              <a:gd name="connsiteX21" fmla="*/ 1848893 w 10908632"/>
              <a:gd name="connsiteY21" fmla="*/ 0 h 6853991"/>
              <a:gd name="connsiteX22" fmla="*/ 1770204 w 10908632"/>
              <a:gd name="connsiteY22" fmla="*/ 82534 h 6853991"/>
              <a:gd name="connsiteX23" fmla="*/ 477253 w 10908632"/>
              <a:gd name="connsiteY23" fmla="*/ 3429000 h 6853991"/>
              <a:gd name="connsiteX24" fmla="*/ 1770204 w 10908632"/>
              <a:gd name="connsiteY24" fmla="*/ 6775466 h 6853991"/>
              <a:gd name="connsiteX25" fmla="*/ 1845071 w 10908632"/>
              <a:gd name="connsiteY25" fmla="*/ 6853991 h 6853991"/>
              <a:gd name="connsiteX26" fmla="*/ 1210561 w 10908632"/>
              <a:gd name="connsiteY26" fmla="*/ 6853991 h 6853991"/>
              <a:gd name="connsiteX27" fmla="*/ 1083579 w 10908632"/>
              <a:gd name="connsiteY27" fmla="*/ 6692406 h 6853991"/>
              <a:gd name="connsiteX28" fmla="*/ 0 w 10908632"/>
              <a:gd name="connsiteY28" fmla="*/ 3429000 h 6853991"/>
              <a:gd name="connsiteX29" fmla="*/ 1083579 w 10908632"/>
              <a:gd name="connsiteY29" fmla="*/ 165594 h 6853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908632" h="6853991">
                <a:moveTo>
                  <a:pt x="9059740" y="0"/>
                </a:moveTo>
                <a:lnTo>
                  <a:pt x="9694921" y="0"/>
                </a:lnTo>
                <a:lnTo>
                  <a:pt x="9825053" y="165594"/>
                </a:lnTo>
                <a:cubicBezTo>
                  <a:pt x="10505610" y="1075607"/>
                  <a:pt x="10908632" y="2205238"/>
                  <a:pt x="10908632" y="3429000"/>
                </a:cubicBezTo>
                <a:cubicBezTo>
                  <a:pt x="10908632" y="4652762"/>
                  <a:pt x="10505610" y="5782393"/>
                  <a:pt x="9825053" y="6692406"/>
                </a:cubicBezTo>
                <a:lnTo>
                  <a:pt x="9698072" y="6853991"/>
                </a:lnTo>
                <a:lnTo>
                  <a:pt x="9063562" y="6853991"/>
                </a:lnTo>
                <a:lnTo>
                  <a:pt x="9138428" y="6775466"/>
                </a:lnTo>
                <a:cubicBezTo>
                  <a:pt x="9941761" y="5891604"/>
                  <a:pt x="10431379" y="4717480"/>
                  <a:pt x="10431379" y="3429000"/>
                </a:cubicBezTo>
                <a:cubicBezTo>
                  <a:pt x="10431379" y="2140521"/>
                  <a:pt x="9941761" y="966397"/>
                  <a:pt x="9138428" y="82534"/>
                </a:cubicBezTo>
                <a:close/>
                <a:moveTo>
                  <a:pt x="2037821" y="0"/>
                </a:moveTo>
                <a:lnTo>
                  <a:pt x="8870811" y="0"/>
                </a:lnTo>
                <a:lnTo>
                  <a:pt x="8877212" y="6103"/>
                </a:lnTo>
                <a:cubicBezTo>
                  <a:pt x="9753207" y="882099"/>
                  <a:pt x="10295021" y="2092275"/>
                  <a:pt x="10295021" y="3429000"/>
                </a:cubicBezTo>
                <a:cubicBezTo>
                  <a:pt x="10295021" y="4765725"/>
                  <a:pt x="9753207" y="5975902"/>
                  <a:pt x="8877212" y="6851897"/>
                </a:cubicBezTo>
                <a:lnTo>
                  <a:pt x="8875015" y="6853991"/>
                </a:lnTo>
                <a:lnTo>
                  <a:pt x="2033617" y="6853991"/>
                </a:lnTo>
                <a:lnTo>
                  <a:pt x="2031421" y="6851897"/>
                </a:lnTo>
                <a:cubicBezTo>
                  <a:pt x="1155426" y="5975902"/>
                  <a:pt x="613611" y="4765725"/>
                  <a:pt x="613611" y="3429000"/>
                </a:cubicBezTo>
                <a:cubicBezTo>
                  <a:pt x="613611" y="2092275"/>
                  <a:pt x="1155425" y="882099"/>
                  <a:pt x="2031420" y="6103"/>
                </a:cubicBezTo>
                <a:close/>
                <a:moveTo>
                  <a:pt x="1213711" y="0"/>
                </a:moveTo>
                <a:lnTo>
                  <a:pt x="1848893" y="0"/>
                </a:lnTo>
                <a:lnTo>
                  <a:pt x="1770204" y="82534"/>
                </a:lnTo>
                <a:cubicBezTo>
                  <a:pt x="966871" y="966397"/>
                  <a:pt x="477253" y="2140521"/>
                  <a:pt x="477253" y="3429000"/>
                </a:cubicBezTo>
                <a:cubicBezTo>
                  <a:pt x="477253" y="4717480"/>
                  <a:pt x="966872" y="5891604"/>
                  <a:pt x="1770204" y="6775466"/>
                </a:cubicBezTo>
                <a:lnTo>
                  <a:pt x="1845071" y="6853991"/>
                </a:lnTo>
                <a:lnTo>
                  <a:pt x="1210561" y="6853991"/>
                </a:lnTo>
                <a:lnTo>
                  <a:pt x="1083579" y="6692406"/>
                </a:lnTo>
                <a:cubicBezTo>
                  <a:pt x="403022" y="5782393"/>
                  <a:pt x="0" y="4652762"/>
                  <a:pt x="0" y="3429000"/>
                </a:cubicBezTo>
                <a:cubicBezTo>
                  <a:pt x="0" y="2205238"/>
                  <a:pt x="403022" y="1075607"/>
                  <a:pt x="1083579" y="16559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pic>
        <p:nvPicPr>
          <p:cNvPr id="3" name="Picture 2">
            <a:extLst>
              <a:ext uri="{FF2B5EF4-FFF2-40B4-BE49-F238E27FC236}">
                <a16:creationId xmlns:a16="http://schemas.microsoft.com/office/drawing/2014/main" id="{F278C8EE-77A7-5B6E-8522-1F8E10E67E4F}"/>
              </a:ext>
            </a:extLst>
          </p:cNvPr>
          <p:cNvPicPr>
            <a:picLocks noChangeAspect="1"/>
          </p:cNvPicPr>
          <p:nvPr/>
        </p:nvPicPr>
        <p:blipFill>
          <a:blip r:embed="rId2"/>
          <a:stretch>
            <a:fillRect/>
          </a:stretch>
        </p:blipFill>
        <p:spPr>
          <a:xfrm>
            <a:off x="2758561" y="1366290"/>
            <a:ext cx="3176573" cy="4125420"/>
          </a:xfrm>
          <a:prstGeom prst="rect">
            <a:avLst/>
          </a:prstGeom>
        </p:spPr>
      </p:pic>
      <p:pic>
        <p:nvPicPr>
          <p:cNvPr id="5" name="Picture 4">
            <a:extLst>
              <a:ext uri="{FF2B5EF4-FFF2-40B4-BE49-F238E27FC236}">
                <a16:creationId xmlns:a16="http://schemas.microsoft.com/office/drawing/2014/main" id="{805EC31F-4969-5E2C-B974-C33765B21FD5}"/>
              </a:ext>
            </a:extLst>
          </p:cNvPr>
          <p:cNvPicPr>
            <a:picLocks noChangeAspect="1"/>
          </p:cNvPicPr>
          <p:nvPr/>
        </p:nvPicPr>
        <p:blipFill>
          <a:blip r:embed="rId3"/>
          <a:stretch>
            <a:fillRect/>
          </a:stretch>
        </p:blipFill>
        <p:spPr>
          <a:xfrm>
            <a:off x="6256867" y="1307753"/>
            <a:ext cx="3172968" cy="4257918"/>
          </a:xfrm>
          <a:prstGeom prst="rect">
            <a:avLst/>
          </a:prstGeom>
        </p:spPr>
      </p:pic>
      <p:sp>
        <p:nvSpPr>
          <p:cNvPr id="7" name="TextBox 6">
            <a:extLst>
              <a:ext uri="{FF2B5EF4-FFF2-40B4-BE49-F238E27FC236}">
                <a16:creationId xmlns:a16="http://schemas.microsoft.com/office/drawing/2014/main" id="{40E18769-7072-4DF3-7761-1DABCB3805B3}"/>
              </a:ext>
            </a:extLst>
          </p:cNvPr>
          <p:cNvSpPr txBox="1"/>
          <p:nvPr/>
        </p:nvSpPr>
        <p:spPr>
          <a:xfrm>
            <a:off x="5386223" y="440945"/>
            <a:ext cx="5321030" cy="369332"/>
          </a:xfrm>
          <a:prstGeom prst="rect">
            <a:avLst/>
          </a:prstGeom>
          <a:noFill/>
        </p:spPr>
        <p:txBody>
          <a:bodyPr wrap="square" rtlCol="0">
            <a:spAutoFit/>
          </a:bodyPr>
          <a:lstStyle/>
          <a:p>
            <a:r>
              <a:rPr lang="en-US" dirty="0">
                <a:solidFill>
                  <a:schemeClr val="accent2"/>
                </a:solidFill>
              </a:rPr>
              <a:t>SOURCES</a:t>
            </a:r>
          </a:p>
        </p:txBody>
      </p:sp>
    </p:spTree>
    <p:extLst>
      <p:ext uri="{BB962C8B-B14F-4D97-AF65-F5344CB8AC3E}">
        <p14:creationId xmlns:p14="http://schemas.microsoft.com/office/powerpoint/2010/main" val="408748046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3" name="Oval 22">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24" name="Oval 23">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26" name="Rectangle 25">
            <a:extLst>
              <a:ext uri="{FF2B5EF4-FFF2-40B4-BE49-F238E27FC236}">
                <a16:creationId xmlns:a16="http://schemas.microsoft.com/office/drawing/2014/main" id="{89C8D586-1ECD-4981-BED2-97336112C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2867412-FE6A-C735-06D3-F2D5F9EAA37A}"/>
              </a:ext>
            </a:extLst>
          </p:cNvPr>
          <p:cNvPicPr>
            <a:picLocks noChangeAspect="1"/>
          </p:cNvPicPr>
          <p:nvPr/>
        </p:nvPicPr>
        <p:blipFill rotWithShape="1">
          <a:blip r:embed="rId5"/>
          <a:srcRect r="608"/>
          <a:stretch/>
        </p:blipFill>
        <p:spPr>
          <a:xfrm>
            <a:off x="1" y="10"/>
            <a:ext cx="6066502" cy="6857989"/>
          </a:xfrm>
          <a:prstGeom prst="rect">
            <a:avLst/>
          </a:prstGeom>
        </p:spPr>
      </p:pic>
      <p:sp>
        <p:nvSpPr>
          <p:cNvPr id="2" name="Rectangle 1"/>
          <p:cNvSpPr/>
          <p:nvPr/>
        </p:nvSpPr>
        <p:spPr>
          <a:xfrm>
            <a:off x="6400799" y="826851"/>
            <a:ext cx="5299585" cy="5345349"/>
          </a:xfrm>
          <a:prstGeom prst="rect">
            <a:avLst/>
          </a:prstGeom>
        </p:spPr>
        <p:txBody>
          <a:bodyPr vert="horz" lIns="91440" tIns="45720" rIns="91440" bIns="45720" rtlCol="0">
            <a:normAutofit lnSpcReduction="10000"/>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sz="2000" b="1" dirty="0">
                <a:effectLst/>
              </a:rPr>
              <a:t>Time Zone Conversions</a:t>
            </a:r>
          </a:p>
          <a:p>
            <a:pPr defTabSz="914400">
              <a:lnSpc>
                <a:spcPct val="90000"/>
              </a:lnSpc>
              <a:spcAft>
                <a:spcPts val="600"/>
              </a:spcAft>
              <a:buClr>
                <a:schemeClr val="accent1">
                  <a:lumMod val="75000"/>
                </a:schemeClr>
              </a:buClr>
              <a:buSzPct val="85000"/>
            </a:pPr>
            <a:endParaRPr lang="en-US" sz="2000" dirty="0">
              <a:effectLst/>
            </a:endParaRPr>
          </a:p>
          <a:p>
            <a:pPr indent="-182880" defTabSz="914400">
              <a:lnSpc>
                <a:spcPct val="90000"/>
              </a:lnSpc>
              <a:spcAft>
                <a:spcPts val="600"/>
              </a:spcAft>
              <a:buClr>
                <a:schemeClr val="accent1">
                  <a:lumMod val="75000"/>
                </a:schemeClr>
              </a:buClr>
              <a:buSzPct val="85000"/>
              <a:buFont typeface="Wingdings" pitchFamily="2" charset="2"/>
              <a:buChar char="§"/>
            </a:pPr>
            <a:r>
              <a:rPr lang="en-US" sz="2000" dirty="0"/>
              <a:t>Understanding the standard time zone used in a data set can prevent misunderstandings</a:t>
            </a:r>
            <a:endParaRPr lang="en-US" sz="2000" dirty="0">
              <a:effectLst/>
            </a:endParaRPr>
          </a:p>
          <a:p>
            <a:pPr defTabSz="914400">
              <a:lnSpc>
                <a:spcPct val="90000"/>
              </a:lnSpc>
              <a:spcAft>
                <a:spcPts val="600"/>
              </a:spcAft>
              <a:buClr>
                <a:schemeClr val="accent1">
                  <a:lumMod val="75000"/>
                </a:schemeClr>
              </a:buClr>
              <a:buSzPct val="85000"/>
            </a:pPr>
            <a:r>
              <a:rPr lang="en-US" sz="2000" dirty="0"/>
              <a:t>and mistakes further into the analysis process. </a:t>
            </a:r>
            <a:endParaRPr lang="en-US" sz="2000" dirty="0">
              <a:effectLst/>
            </a:endParaRPr>
          </a:p>
          <a:p>
            <a:pPr indent="-182880" defTabSz="914400">
              <a:lnSpc>
                <a:spcPct val="90000"/>
              </a:lnSpc>
              <a:spcAft>
                <a:spcPts val="600"/>
              </a:spcAft>
              <a:buClr>
                <a:schemeClr val="accent1">
                  <a:lumMod val="75000"/>
                </a:schemeClr>
              </a:buClr>
              <a:buSzPct val="85000"/>
              <a:buFont typeface="Wingdings" pitchFamily="2" charset="2"/>
              <a:buChar char="§"/>
            </a:pPr>
            <a:r>
              <a:rPr lang="en-US" sz="2000" dirty="0"/>
              <a:t>Many databases are set to </a:t>
            </a:r>
            <a:r>
              <a:rPr lang="en-US" sz="2000" i="1" dirty="0"/>
              <a:t>Coordinated Universal Time </a:t>
            </a:r>
            <a:r>
              <a:rPr lang="en-US" sz="2000" dirty="0"/>
              <a:t>(UTC), the global standard</a:t>
            </a:r>
            <a:endParaRPr lang="en-US" sz="2000" dirty="0">
              <a:effectLst/>
            </a:endParaRPr>
          </a:p>
          <a:p>
            <a:pPr defTabSz="914400">
              <a:lnSpc>
                <a:spcPct val="90000"/>
              </a:lnSpc>
              <a:spcAft>
                <a:spcPts val="600"/>
              </a:spcAft>
              <a:buClr>
                <a:schemeClr val="accent1">
                  <a:lumMod val="75000"/>
                </a:schemeClr>
              </a:buClr>
              <a:buSzPct val="85000"/>
            </a:pPr>
            <a:r>
              <a:rPr lang="en-US" sz="2000" dirty="0"/>
              <a:t>used to regulate clocks, and record events in this time zone. It replaced </a:t>
            </a:r>
            <a:r>
              <a:rPr lang="en-US" sz="2000" i="1" dirty="0"/>
              <a:t>Greenwich</a:t>
            </a:r>
            <a:endParaRPr lang="en-US" sz="2000" dirty="0">
              <a:effectLst/>
            </a:endParaRPr>
          </a:p>
          <a:p>
            <a:pPr defTabSz="914400">
              <a:lnSpc>
                <a:spcPct val="90000"/>
              </a:lnSpc>
              <a:spcAft>
                <a:spcPts val="600"/>
              </a:spcAft>
              <a:buClr>
                <a:schemeClr val="accent1">
                  <a:lumMod val="75000"/>
                </a:schemeClr>
              </a:buClr>
              <a:buSzPct val="85000"/>
            </a:pPr>
            <a:r>
              <a:rPr lang="en-US" sz="2000" i="1" dirty="0"/>
              <a:t>Mean Time </a:t>
            </a:r>
            <a:r>
              <a:rPr lang="en-US" sz="2000" dirty="0"/>
              <a:t>(GMT), which you might still see if your data comes from an older database.</a:t>
            </a:r>
            <a:endParaRPr lang="en-US" sz="2000" dirty="0">
              <a:effectLst/>
            </a:endParaRPr>
          </a:p>
          <a:p>
            <a:pPr indent="-182880" defTabSz="914400">
              <a:lnSpc>
                <a:spcPct val="90000"/>
              </a:lnSpc>
              <a:spcAft>
                <a:spcPts val="600"/>
              </a:spcAft>
              <a:buClr>
                <a:schemeClr val="accent1">
                  <a:lumMod val="75000"/>
                </a:schemeClr>
              </a:buClr>
              <a:buSzPct val="85000"/>
              <a:buFont typeface="Wingdings" pitchFamily="2" charset="2"/>
              <a:buChar char="§"/>
            </a:pPr>
            <a:r>
              <a:rPr lang="en-US" sz="2000" dirty="0"/>
              <a:t>UTC does not have daylight savings time, so it stays consistent all year long.</a:t>
            </a:r>
            <a:endParaRPr lang="en-US" sz="2000" dirty="0">
              <a:effectLst/>
            </a:endParaRPr>
          </a:p>
          <a:p>
            <a:pPr indent="-182880" defTabSz="914400">
              <a:lnSpc>
                <a:spcPct val="90000"/>
              </a:lnSpc>
              <a:spcAft>
                <a:spcPts val="600"/>
              </a:spcAft>
              <a:buClr>
                <a:schemeClr val="accent1">
                  <a:lumMod val="75000"/>
                </a:schemeClr>
              </a:buClr>
              <a:buSzPct val="85000"/>
              <a:buFont typeface="Wingdings" pitchFamily="2" charset="2"/>
              <a:buChar char="§"/>
            </a:pPr>
            <a:r>
              <a:rPr lang="en-US" sz="2000" dirty="0"/>
              <a:t>This turns out to be quite useful for analysis. </a:t>
            </a:r>
            <a:endParaRPr lang="en-US" sz="2000" dirty="0">
              <a:effectLst/>
            </a:endParaRPr>
          </a:p>
        </p:txBody>
      </p:sp>
      <p:grpSp>
        <p:nvGrpSpPr>
          <p:cNvPr id="28" name="Group 27">
            <a:extLst>
              <a:ext uri="{FF2B5EF4-FFF2-40B4-BE49-F238E27FC236}">
                <a16:creationId xmlns:a16="http://schemas.microsoft.com/office/drawing/2014/main" id="{AF001A23-2767-4A31-BD30-56112DE952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9" name="Oval 28">
              <a:extLst>
                <a:ext uri="{FF2B5EF4-FFF2-40B4-BE49-F238E27FC236}">
                  <a16:creationId xmlns:a16="http://schemas.microsoft.com/office/drawing/2014/main" id="{C6BD30CE-7C6B-4C5B-8206-2A912062D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0" name="Oval 29">
              <a:extLst>
                <a:ext uri="{FF2B5EF4-FFF2-40B4-BE49-F238E27FC236}">
                  <a16:creationId xmlns:a16="http://schemas.microsoft.com/office/drawing/2014/main" id="{7FA45EC6-AD58-4CAF-846D-46D82B614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635754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1" name="Oval 20">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22" name="Oval 21">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useBgFill="1">
        <p:nvSpPr>
          <p:cNvPr id="23" name="Rectangle 22">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693D121-EFC8-A7BE-D23F-352AD1448CCD}"/>
              </a:ext>
            </a:extLst>
          </p:cNvPr>
          <p:cNvPicPr>
            <a:picLocks noChangeAspect="1"/>
          </p:cNvPicPr>
          <p:nvPr/>
        </p:nvPicPr>
        <p:blipFill rotWithShape="1">
          <a:blip r:embed="rId4"/>
          <a:srcRect l="5602" r="3222" b="1"/>
          <a:stretch/>
        </p:blipFill>
        <p:spPr>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p:spPr>
      </p:pic>
      <p:sp>
        <p:nvSpPr>
          <p:cNvPr id="24" name="Freeform: Shape 23">
            <a:extLst>
              <a:ext uri="{FF2B5EF4-FFF2-40B4-BE49-F238E27FC236}">
                <a16:creationId xmlns:a16="http://schemas.microsoft.com/office/drawing/2014/main" id="{96349AB3-1BD3-41E1-8979-1DBDCB5CD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blipFill dpi="0" rotWithShape="1">
            <a:blip r:embed="rId5">
              <a:alphaModFix amt="30000"/>
              <a:duotone>
                <a:prstClr val="black"/>
                <a:schemeClr val="accent1">
                  <a:tint val="45000"/>
                  <a:satMod val="400000"/>
                </a:schemeClr>
              </a:duotone>
              <a:extLst>
                <a:ext uri="{BEBA8EAE-BF5A-486C-A8C5-ECC9F3942E4B}">
                  <a14:imgProps xmlns:a14="http://schemas.microsoft.com/office/drawing/2010/main">
                    <a14:imgLayer r:embed="rId6">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 name="Rectangle 1"/>
          <p:cNvSpPr/>
          <p:nvPr/>
        </p:nvSpPr>
        <p:spPr>
          <a:xfrm>
            <a:off x="6587545" y="401981"/>
            <a:ext cx="4869179" cy="5671274"/>
          </a:xfrm>
          <a:prstGeom prst="rect">
            <a:avLst/>
          </a:prstGeom>
        </p:spPr>
        <p:txBody>
          <a:bodyPr vert="horz" lIns="91440" tIns="45720" rIns="91440" bIns="45720" rtlCol="0" anchor="t">
            <a:noAutofit/>
          </a:bodyPr>
          <a:lstStyle/>
          <a:p>
            <a:pPr defTabSz="914400">
              <a:lnSpc>
                <a:spcPct val="90000"/>
              </a:lnSpc>
              <a:spcAft>
                <a:spcPts val="600"/>
              </a:spcAft>
              <a:buClr>
                <a:schemeClr val="accent1">
                  <a:lumMod val="75000"/>
                </a:schemeClr>
              </a:buClr>
              <a:buSzPct val="85000"/>
            </a:pPr>
            <a:r>
              <a:rPr lang="en-US" sz="1600" dirty="0">
                <a:solidFill>
                  <a:srgbClr val="000000"/>
                </a:solidFill>
                <a:effectLst/>
              </a:rPr>
              <a:t>Often timestamps in the database are not encoded with the time</a:t>
            </a:r>
            <a:r>
              <a:rPr lang="en-US" sz="1600" dirty="0">
                <a:solidFill>
                  <a:srgbClr val="000000"/>
                </a:solidFill>
              </a:rPr>
              <a:t> </a:t>
            </a:r>
            <a:r>
              <a:rPr lang="en-US" sz="1600" dirty="0">
                <a:solidFill>
                  <a:srgbClr val="000000"/>
                </a:solidFill>
                <a:effectLst/>
              </a:rPr>
              <a:t>zone, and you will need to consult with the source or developer to figure out how your data was stored. </a:t>
            </a:r>
          </a:p>
          <a:p>
            <a:pPr defTabSz="914400">
              <a:lnSpc>
                <a:spcPct val="90000"/>
              </a:lnSpc>
              <a:spcAft>
                <a:spcPts val="600"/>
              </a:spcAft>
              <a:buClr>
                <a:schemeClr val="accent1">
                  <a:lumMod val="75000"/>
                </a:schemeClr>
              </a:buClr>
              <a:buSzPct val="85000"/>
            </a:pPr>
            <a:r>
              <a:rPr lang="en-US" sz="1600" dirty="0">
                <a:solidFill>
                  <a:srgbClr val="000000"/>
                </a:solidFill>
                <a:effectLst/>
              </a:rPr>
              <a:t>UTC has become most common in the data sets , but that is certainly not universal.</a:t>
            </a:r>
          </a:p>
          <a:p>
            <a:pPr defTabSz="914400">
              <a:lnSpc>
                <a:spcPct val="90000"/>
              </a:lnSpc>
              <a:spcAft>
                <a:spcPts val="600"/>
              </a:spcAft>
              <a:buClr>
                <a:schemeClr val="accent1">
                  <a:lumMod val="75000"/>
                </a:schemeClr>
              </a:buClr>
              <a:buSzPct val="85000"/>
            </a:pPr>
            <a:r>
              <a:rPr lang="en-US" sz="1600" dirty="0">
                <a:solidFill>
                  <a:srgbClr val="000000"/>
                </a:solidFill>
                <a:effectLst/>
              </a:rPr>
              <a:t> </a:t>
            </a:r>
          </a:p>
          <a:p>
            <a:pPr indent="-182880" defTabSz="914400">
              <a:lnSpc>
                <a:spcPct val="90000"/>
              </a:lnSpc>
              <a:spcAft>
                <a:spcPts val="600"/>
              </a:spcAft>
              <a:buClr>
                <a:schemeClr val="accent1">
                  <a:lumMod val="75000"/>
                </a:schemeClr>
              </a:buClr>
              <a:buSzPct val="85000"/>
              <a:buFont typeface="Wingdings" pitchFamily="2" charset="2"/>
              <a:buChar char="§"/>
            </a:pPr>
            <a:r>
              <a:rPr lang="en-US" sz="1600" dirty="0">
                <a:solidFill>
                  <a:srgbClr val="000000"/>
                </a:solidFill>
              </a:rPr>
              <a:t>All local time zones have a UTC offset. For example, the offset for PDT is UTC – 7 hours, while the offset for PST is UTC – 8 hours. </a:t>
            </a:r>
          </a:p>
          <a:p>
            <a:pPr indent="-182880" defTabSz="914400">
              <a:lnSpc>
                <a:spcPct val="90000"/>
              </a:lnSpc>
              <a:spcAft>
                <a:spcPts val="600"/>
              </a:spcAft>
              <a:buClr>
                <a:schemeClr val="accent1">
                  <a:lumMod val="75000"/>
                </a:schemeClr>
              </a:buClr>
              <a:buSzPct val="85000"/>
              <a:buFont typeface="Wingdings" pitchFamily="2" charset="2"/>
              <a:buChar char="§"/>
            </a:pPr>
            <a:endParaRPr lang="en-US" sz="1600" dirty="0">
              <a:solidFill>
                <a:srgbClr val="000000"/>
              </a:solidFill>
            </a:endParaRPr>
          </a:p>
          <a:p>
            <a:pPr indent="-182880" defTabSz="914400">
              <a:lnSpc>
                <a:spcPct val="90000"/>
              </a:lnSpc>
              <a:spcAft>
                <a:spcPts val="600"/>
              </a:spcAft>
              <a:buClr>
                <a:schemeClr val="accent1">
                  <a:lumMod val="75000"/>
                </a:schemeClr>
              </a:buClr>
              <a:buSzPct val="85000"/>
              <a:buFont typeface="Wingdings" pitchFamily="2" charset="2"/>
              <a:buChar char="§"/>
            </a:pPr>
            <a:r>
              <a:rPr lang="en-US" sz="1600" dirty="0">
                <a:solidFill>
                  <a:srgbClr val="000000"/>
                </a:solidFill>
              </a:rPr>
              <a:t>Timestamps in databases are stored in the format YYYY-MM-DD hh:mi:ss (for years-months-days hours:minutes:seconds).</a:t>
            </a:r>
          </a:p>
          <a:p>
            <a:pPr indent="-182880" defTabSz="914400">
              <a:lnSpc>
                <a:spcPct val="90000"/>
              </a:lnSpc>
              <a:spcAft>
                <a:spcPts val="600"/>
              </a:spcAft>
              <a:buClr>
                <a:schemeClr val="accent1">
                  <a:lumMod val="75000"/>
                </a:schemeClr>
              </a:buClr>
              <a:buSzPct val="85000"/>
              <a:buFont typeface="Wingdings" pitchFamily="2" charset="2"/>
              <a:buChar char="§"/>
            </a:pPr>
            <a:endParaRPr lang="en-US" sz="1600" dirty="0">
              <a:solidFill>
                <a:srgbClr val="000000"/>
              </a:solidFill>
              <a:effectLst/>
            </a:endParaRPr>
          </a:p>
          <a:p>
            <a:pPr indent="-182880" defTabSz="914400">
              <a:lnSpc>
                <a:spcPct val="90000"/>
              </a:lnSpc>
              <a:spcAft>
                <a:spcPts val="600"/>
              </a:spcAft>
              <a:buClr>
                <a:schemeClr val="accent1">
                  <a:lumMod val="75000"/>
                </a:schemeClr>
              </a:buClr>
              <a:buSzPct val="85000"/>
              <a:buFont typeface="Wingdings" pitchFamily="2" charset="2"/>
              <a:buChar char="§"/>
            </a:pPr>
            <a:r>
              <a:rPr lang="en-US" sz="1600" dirty="0">
                <a:solidFill>
                  <a:srgbClr val="000000"/>
                </a:solidFill>
              </a:rPr>
              <a:t>Timestamps with the time zone have an additional piece of information for the UTC offset, expressed as a positive or negative number.</a:t>
            </a:r>
          </a:p>
          <a:p>
            <a:pPr indent="-182880" defTabSz="914400">
              <a:lnSpc>
                <a:spcPct val="90000"/>
              </a:lnSpc>
              <a:spcAft>
                <a:spcPts val="600"/>
              </a:spcAft>
              <a:buClr>
                <a:schemeClr val="accent1">
                  <a:lumMod val="75000"/>
                </a:schemeClr>
              </a:buClr>
              <a:buSzPct val="85000"/>
              <a:buFont typeface="Wingdings" pitchFamily="2" charset="2"/>
              <a:buChar char="§"/>
            </a:pPr>
            <a:endParaRPr lang="en-US" sz="1600" dirty="0">
              <a:solidFill>
                <a:srgbClr val="000000"/>
              </a:solidFill>
            </a:endParaRPr>
          </a:p>
        </p:txBody>
      </p:sp>
      <p:grpSp>
        <p:nvGrpSpPr>
          <p:cNvPr id="25" name="Group 24">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8" name="Oval 17">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9" name="Oval 18">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Tree>
    <p:extLst>
      <p:ext uri="{BB962C8B-B14F-4D97-AF65-F5344CB8AC3E}">
        <p14:creationId xmlns:p14="http://schemas.microsoft.com/office/powerpoint/2010/main" val="3919743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5" name="Oval 24">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8" name="Rectangle 27">
            <a:extLst>
              <a:ext uri="{FF2B5EF4-FFF2-40B4-BE49-F238E27FC236}">
                <a16:creationId xmlns:a16="http://schemas.microsoft.com/office/drawing/2014/main" id="{D2F9B8D9-2A0F-48A2-AD9F-81D8C49703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672" y="0"/>
            <a:ext cx="7540328" cy="68579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Database">
            <a:extLst>
              <a:ext uri="{FF2B5EF4-FFF2-40B4-BE49-F238E27FC236}">
                <a16:creationId xmlns:a16="http://schemas.microsoft.com/office/drawing/2014/main" id="{BF0FE4D0-55E3-41F7-5038-483A3149736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3999" y="1573080"/>
            <a:ext cx="3722101" cy="3722101"/>
          </a:xfrm>
          <a:prstGeom prst="rect">
            <a:avLst/>
          </a:prstGeom>
        </p:spPr>
      </p:pic>
      <p:sp>
        <p:nvSpPr>
          <p:cNvPr id="4" name="TextBox 3">
            <a:extLst>
              <a:ext uri="{FF2B5EF4-FFF2-40B4-BE49-F238E27FC236}">
                <a16:creationId xmlns:a16="http://schemas.microsoft.com/office/drawing/2014/main" id="{05E6F982-3B43-369B-2B71-4723BD4AC62E}"/>
              </a:ext>
            </a:extLst>
          </p:cNvPr>
          <p:cNvSpPr txBox="1"/>
          <p:nvPr/>
        </p:nvSpPr>
        <p:spPr>
          <a:xfrm>
            <a:off x="4970109" y="397565"/>
            <a:ext cx="6730276" cy="5774635"/>
          </a:xfrm>
          <a:prstGeom prst="rect">
            <a:avLst/>
          </a:prstGeom>
        </p:spPr>
        <p:txBody>
          <a:bodyPr vert="horz" lIns="91440" tIns="45720" rIns="91440" bIns="45720" rtlCol="0">
            <a:noAutofit/>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sz="2000" b="0" i="0" u="none" strike="noStrike" baseline="0" dirty="0"/>
              <a:t>MySQL has several data types for representing dates and times, and many functions for operating on them.</a:t>
            </a:r>
          </a:p>
          <a:p>
            <a:pPr indent="-182880" defTabSz="914400">
              <a:lnSpc>
                <a:spcPct val="90000"/>
              </a:lnSpc>
              <a:spcAft>
                <a:spcPts val="600"/>
              </a:spcAft>
              <a:buClr>
                <a:schemeClr val="accent1">
                  <a:lumMod val="75000"/>
                </a:schemeClr>
              </a:buClr>
              <a:buSzPct val="85000"/>
              <a:buFont typeface="Wingdings" pitchFamily="2" charset="2"/>
              <a:buChar char="§"/>
            </a:pPr>
            <a:r>
              <a:rPr lang="en-US" sz="2000" b="0" i="0" u="none" strike="noStrike" baseline="0" dirty="0"/>
              <a:t> MySQL stores dates and times in specific formats,</a:t>
            </a:r>
          </a:p>
          <a:p>
            <a:pPr defTabSz="914400">
              <a:lnSpc>
                <a:spcPct val="90000"/>
              </a:lnSpc>
              <a:spcAft>
                <a:spcPts val="600"/>
              </a:spcAft>
              <a:buClr>
                <a:schemeClr val="accent1">
                  <a:lumMod val="75000"/>
                </a:schemeClr>
              </a:buClr>
              <a:buSzPct val="85000"/>
            </a:pPr>
            <a:r>
              <a:rPr lang="en-US" sz="2000" dirty="0"/>
              <a:t>an</a:t>
            </a:r>
            <a:r>
              <a:rPr lang="en-US" sz="2000" b="0" i="0" u="none" strike="noStrike" baseline="0" dirty="0"/>
              <a:t>d it’s important to understand them to avoid surprises in results from manipulating temporal data.</a:t>
            </a:r>
          </a:p>
          <a:p>
            <a:pPr defTabSz="914400">
              <a:lnSpc>
                <a:spcPct val="90000"/>
              </a:lnSpc>
              <a:spcAft>
                <a:spcPts val="600"/>
              </a:spcAft>
              <a:buClr>
                <a:schemeClr val="accent1">
                  <a:lumMod val="75000"/>
                </a:schemeClr>
              </a:buClr>
              <a:buSzPct val="85000"/>
            </a:pPr>
            <a:endParaRPr lang="en-US" sz="2000" b="0" i="0" u="none" strike="noStrike" baseline="0" dirty="0"/>
          </a:p>
          <a:p>
            <a:pPr defTabSz="914400">
              <a:lnSpc>
                <a:spcPct val="90000"/>
              </a:lnSpc>
              <a:spcAft>
                <a:spcPts val="600"/>
              </a:spcAft>
              <a:buClr>
                <a:schemeClr val="accent1">
                  <a:lumMod val="75000"/>
                </a:schemeClr>
              </a:buClr>
              <a:buSzPct val="85000"/>
            </a:pPr>
            <a:r>
              <a:rPr lang="en-US" sz="2000" b="0" i="0" u="none" strike="noStrike" baseline="0" dirty="0"/>
              <a:t> This </a:t>
            </a:r>
            <a:r>
              <a:rPr lang="en-US" sz="2000" dirty="0"/>
              <a:t>presentation</a:t>
            </a:r>
            <a:r>
              <a:rPr lang="en-US" sz="2000" b="0" i="0" u="none" strike="noStrike" baseline="0" dirty="0"/>
              <a:t> covers the following aspects of</a:t>
            </a:r>
          </a:p>
          <a:p>
            <a:pPr defTabSz="914400">
              <a:lnSpc>
                <a:spcPct val="90000"/>
              </a:lnSpc>
              <a:spcAft>
                <a:spcPts val="600"/>
              </a:spcAft>
              <a:buClr>
                <a:schemeClr val="accent1">
                  <a:lumMod val="75000"/>
                </a:schemeClr>
              </a:buClr>
              <a:buSzPct val="85000"/>
            </a:pPr>
            <a:r>
              <a:rPr lang="en-US" sz="2000" dirty="0"/>
              <a:t>w</a:t>
            </a:r>
            <a:r>
              <a:rPr lang="en-US" sz="2000" b="0" i="0" u="none" strike="noStrike" baseline="0" dirty="0"/>
              <a:t>orking with date and time values in MySQL:</a:t>
            </a:r>
          </a:p>
          <a:p>
            <a:pPr defTabSz="914400">
              <a:lnSpc>
                <a:spcPct val="90000"/>
              </a:lnSpc>
              <a:spcAft>
                <a:spcPts val="600"/>
              </a:spcAft>
              <a:buClr>
                <a:schemeClr val="accent1">
                  <a:lumMod val="75000"/>
                </a:schemeClr>
              </a:buClr>
              <a:buSzPct val="85000"/>
            </a:pPr>
            <a:endParaRPr lang="en-US" sz="2000" b="0" i="0" u="none" strike="noStrike" baseline="0" dirty="0"/>
          </a:p>
          <a:p>
            <a:pPr defTabSz="914400">
              <a:lnSpc>
                <a:spcPct val="90000"/>
              </a:lnSpc>
              <a:spcAft>
                <a:spcPts val="600"/>
              </a:spcAft>
              <a:buClr>
                <a:schemeClr val="accent1">
                  <a:lumMod val="75000"/>
                </a:schemeClr>
              </a:buClr>
              <a:buSzPct val="85000"/>
            </a:pPr>
            <a:r>
              <a:rPr lang="en-US" sz="2000" b="0" i="0" u="none" strike="noStrike" baseline="0" dirty="0"/>
              <a:t>1  Choosing a temporal data type</a:t>
            </a:r>
          </a:p>
          <a:p>
            <a:pPr defTabSz="914400">
              <a:lnSpc>
                <a:spcPct val="90000"/>
              </a:lnSpc>
              <a:spcAft>
                <a:spcPts val="600"/>
              </a:spcAft>
              <a:buClr>
                <a:schemeClr val="accent1">
                  <a:lumMod val="75000"/>
                </a:schemeClr>
              </a:buClr>
              <a:buSzPct val="85000"/>
            </a:pPr>
            <a:r>
              <a:rPr lang="en-US" sz="2000" b="0" i="0" u="none" strike="noStrike" baseline="0" dirty="0"/>
              <a:t>MySQL provides several temporal data types to choose from when you create tables. Knowing their properties enables you to choose them appropriately.</a:t>
            </a:r>
          </a:p>
          <a:p>
            <a:pPr defTabSz="914400">
              <a:lnSpc>
                <a:spcPct val="90000"/>
              </a:lnSpc>
              <a:spcAft>
                <a:spcPts val="600"/>
              </a:spcAft>
              <a:buClr>
                <a:schemeClr val="accent1">
                  <a:lumMod val="75000"/>
                </a:schemeClr>
              </a:buClr>
              <a:buSzPct val="85000"/>
            </a:pPr>
            <a:r>
              <a:rPr lang="en-US" sz="2000" b="0" i="0" u="none" strike="noStrike" baseline="0" dirty="0"/>
              <a:t>2  MySQL displays temporal values using specific formats by default.  You can produce other formats by using the appropriate functions.</a:t>
            </a:r>
            <a:endParaRPr lang="en-US" sz="2000" dirty="0"/>
          </a:p>
        </p:txBody>
      </p:sp>
      <p:grpSp>
        <p:nvGrpSpPr>
          <p:cNvPr id="30" name="Group 29">
            <a:extLst>
              <a:ext uri="{FF2B5EF4-FFF2-40B4-BE49-F238E27FC236}">
                <a16:creationId xmlns:a16="http://schemas.microsoft.com/office/drawing/2014/main" id="{0F7E20FF-7DA6-46B7-AB0E-E6CBFDD072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1" name="Oval 30">
              <a:extLst>
                <a:ext uri="{FF2B5EF4-FFF2-40B4-BE49-F238E27FC236}">
                  <a16:creationId xmlns:a16="http://schemas.microsoft.com/office/drawing/2014/main" id="{6BE624B6-B9F4-4C3F-9F6E-2182D90EC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2" name="Oval 31">
              <a:extLst>
                <a:ext uri="{FF2B5EF4-FFF2-40B4-BE49-F238E27FC236}">
                  <a16:creationId xmlns:a16="http://schemas.microsoft.com/office/drawing/2014/main" id="{8710C23B-B5E1-45A6-80F6-55643AC62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726937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6" name="Oval 25">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27" name="Oval 26">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29" name="Rectangle 28">
            <a:extLst>
              <a:ext uri="{FF2B5EF4-FFF2-40B4-BE49-F238E27FC236}">
                <a16:creationId xmlns:a16="http://schemas.microsoft.com/office/drawing/2014/main" id="{A943D298-0548-4C7A-870B-7594104F82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1"/>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1" name="Picture 20">
            <a:extLst>
              <a:ext uri="{FF2B5EF4-FFF2-40B4-BE49-F238E27FC236}">
                <a16:creationId xmlns:a16="http://schemas.microsoft.com/office/drawing/2014/main" id="{60CD38CF-08BF-4FDF-6BE3-40583608A2F1}"/>
              </a:ext>
            </a:extLst>
          </p:cNvPr>
          <p:cNvPicPr>
            <a:picLocks noChangeAspect="1"/>
          </p:cNvPicPr>
          <p:nvPr/>
        </p:nvPicPr>
        <p:blipFill rotWithShape="1">
          <a:blip r:embed="rId4">
            <a:duotone>
              <a:schemeClr val="accent5">
                <a:shade val="45000"/>
                <a:satMod val="135000"/>
              </a:schemeClr>
              <a:prstClr val="white"/>
            </a:duotone>
          </a:blip>
          <a:srcRect/>
          <a:stretch/>
        </p:blipFill>
        <p:spPr>
          <a:xfrm>
            <a:off x="20" y="1"/>
            <a:ext cx="12191980" cy="6857999"/>
          </a:xfrm>
          <a:prstGeom prst="rect">
            <a:avLst/>
          </a:prstGeom>
        </p:spPr>
      </p:pic>
      <p:sp>
        <p:nvSpPr>
          <p:cNvPr id="31" name="Rectangle 30">
            <a:extLst>
              <a:ext uri="{FF2B5EF4-FFF2-40B4-BE49-F238E27FC236}">
                <a16:creationId xmlns:a16="http://schemas.microsoft.com/office/drawing/2014/main" id="{FF7B26C5-D249-4988-B86B-5A3D9E7BD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 y="0"/>
            <a:ext cx="12188952" cy="6858000"/>
          </a:xfrm>
          <a:prstGeom prst="rect">
            <a:avLst/>
          </a:prstGeom>
          <a:blipFill dpi="0" rotWithShape="1">
            <a:blip r:embed="rId5">
              <a:alphaModFix amt="45000"/>
              <a:lum bright="70000" contrast="-70000"/>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EE73EA2-0D1E-C41B-AE4A-90797B4E7080}"/>
              </a:ext>
            </a:extLst>
          </p:cNvPr>
          <p:cNvSpPr txBox="1"/>
          <p:nvPr/>
        </p:nvSpPr>
        <p:spPr>
          <a:xfrm>
            <a:off x="487017" y="417443"/>
            <a:ext cx="10641231" cy="5754757"/>
          </a:xfrm>
          <a:prstGeom prst="rect">
            <a:avLst/>
          </a:prstGeom>
        </p:spPr>
        <p:txBody>
          <a:bodyPr vert="horz" lIns="91440" tIns="45720" rIns="91440" bIns="45720" rtlCol="0">
            <a:noAutofit/>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sz="1600" b="1" i="0" u="none" strike="noStrike" baseline="0" dirty="0"/>
              <a:t>Changing the client time zone</a:t>
            </a:r>
          </a:p>
          <a:p>
            <a:pPr defTabSz="914400">
              <a:lnSpc>
                <a:spcPct val="90000"/>
              </a:lnSpc>
              <a:spcAft>
                <a:spcPts val="600"/>
              </a:spcAft>
              <a:buClr>
                <a:schemeClr val="accent1">
                  <a:lumMod val="75000"/>
                </a:schemeClr>
              </a:buClr>
              <a:buSzPct val="85000"/>
            </a:pPr>
            <a:r>
              <a:rPr lang="en-US" sz="1600" b="0" i="0" u="none" strike="noStrike" baseline="0" dirty="0"/>
              <a:t>The server interprets TIMESTAMP and DATETIME values in the client’s current time zone, not its own. Clients in different time zones should set their zone so that the server can properly interpret TIMESTAMP values for them.</a:t>
            </a:r>
          </a:p>
          <a:p>
            <a:pPr indent="-182880" defTabSz="914400">
              <a:lnSpc>
                <a:spcPct val="90000"/>
              </a:lnSpc>
              <a:spcAft>
                <a:spcPts val="600"/>
              </a:spcAft>
              <a:buClr>
                <a:schemeClr val="accent1">
                  <a:lumMod val="75000"/>
                </a:schemeClr>
              </a:buClr>
              <a:buSzPct val="85000"/>
              <a:buFont typeface="Wingdings" pitchFamily="2" charset="2"/>
              <a:buChar char="§"/>
            </a:pPr>
            <a:r>
              <a:rPr lang="en-US" sz="1600" b="1" i="0" u="none" strike="noStrike" baseline="0" dirty="0"/>
              <a:t>Determining the current date and time</a:t>
            </a:r>
          </a:p>
          <a:p>
            <a:pPr defTabSz="914400">
              <a:lnSpc>
                <a:spcPct val="90000"/>
              </a:lnSpc>
              <a:spcAft>
                <a:spcPts val="600"/>
              </a:spcAft>
              <a:buClr>
                <a:schemeClr val="accent1">
                  <a:lumMod val="75000"/>
                </a:schemeClr>
              </a:buClr>
              <a:buSzPct val="85000"/>
            </a:pPr>
            <a:r>
              <a:rPr lang="en-US" sz="1600" b="0" i="0" u="none" strike="noStrike" baseline="0" dirty="0"/>
              <a:t>MySQL provides functions that return the date and time. These are useful for applications that must know these values or need to Calculate other temporal values in relation to them. </a:t>
            </a:r>
          </a:p>
          <a:p>
            <a:pPr indent="-182880" defTabSz="914400">
              <a:lnSpc>
                <a:spcPct val="90000"/>
              </a:lnSpc>
              <a:spcAft>
                <a:spcPts val="600"/>
              </a:spcAft>
              <a:buClr>
                <a:schemeClr val="accent1">
                  <a:lumMod val="75000"/>
                </a:schemeClr>
              </a:buClr>
              <a:buSzPct val="85000"/>
              <a:buFont typeface="Wingdings" pitchFamily="2" charset="2"/>
              <a:buChar char="§"/>
            </a:pPr>
            <a:r>
              <a:rPr lang="en-US" sz="1600" b="1" i="0" u="none" strike="noStrike" baseline="0" dirty="0"/>
              <a:t>Tracking row modification times</a:t>
            </a:r>
            <a:r>
              <a:rPr lang="en-US" sz="1600" b="1" dirty="0"/>
              <a:t>.</a:t>
            </a:r>
          </a:p>
          <a:p>
            <a:pPr defTabSz="914400">
              <a:lnSpc>
                <a:spcPct val="90000"/>
              </a:lnSpc>
              <a:spcAft>
                <a:spcPts val="600"/>
              </a:spcAft>
              <a:buClr>
                <a:schemeClr val="accent1">
                  <a:lumMod val="75000"/>
                </a:schemeClr>
              </a:buClr>
              <a:buSzPct val="85000"/>
            </a:pPr>
            <a:r>
              <a:rPr lang="en-US" sz="1600" b="0" i="0" u="none" strike="noStrike" baseline="0" dirty="0"/>
              <a:t>The TIMESTAMP and DATETIME data types have special properties that enable you to record row-creation and last-modification times automatically.</a:t>
            </a:r>
          </a:p>
          <a:p>
            <a:pPr indent="-182880" defTabSz="914400">
              <a:lnSpc>
                <a:spcPct val="90000"/>
              </a:lnSpc>
              <a:spcAft>
                <a:spcPts val="600"/>
              </a:spcAft>
              <a:buClr>
                <a:schemeClr val="accent1">
                  <a:lumMod val="75000"/>
                </a:schemeClr>
              </a:buClr>
              <a:buSzPct val="85000"/>
              <a:buFont typeface="Wingdings" pitchFamily="2" charset="2"/>
              <a:buChar char="§"/>
            </a:pPr>
            <a:r>
              <a:rPr lang="en-US" sz="1600" b="1" i="0" u="none" strike="noStrike" baseline="0" dirty="0"/>
              <a:t>Breaking dates and times </a:t>
            </a:r>
            <a:r>
              <a:rPr lang="en-US" sz="1600" b="0" i="0" u="none" strike="noStrike" baseline="0" dirty="0"/>
              <a:t>into component values and creating dates</a:t>
            </a:r>
            <a:r>
              <a:rPr lang="en-US" sz="1600" dirty="0"/>
              <a:t> a</a:t>
            </a:r>
            <a:r>
              <a:rPr lang="en-US" sz="1600" b="0" i="0" u="none" strike="noStrike" baseline="0" dirty="0"/>
              <a:t>nd times from component values</a:t>
            </a:r>
          </a:p>
          <a:p>
            <a:pPr defTabSz="914400">
              <a:lnSpc>
                <a:spcPct val="90000"/>
              </a:lnSpc>
              <a:spcAft>
                <a:spcPts val="600"/>
              </a:spcAft>
              <a:buClr>
                <a:schemeClr val="accent1">
                  <a:lumMod val="75000"/>
                </a:schemeClr>
              </a:buClr>
              <a:buSzPct val="85000"/>
            </a:pPr>
            <a:r>
              <a:rPr lang="en-US" sz="1600" b="0" i="0" u="none" strike="noStrike" baseline="0" dirty="0"/>
              <a:t>You can split date and time values when you need only a component, such as the month part of a date or the hour part of a time.  Conversely, you can combine component values to synthesize dates and times.</a:t>
            </a:r>
          </a:p>
          <a:p>
            <a:pPr indent="-182880" defTabSz="914400">
              <a:lnSpc>
                <a:spcPct val="90000"/>
              </a:lnSpc>
              <a:spcAft>
                <a:spcPts val="600"/>
              </a:spcAft>
              <a:buClr>
                <a:schemeClr val="accent1">
                  <a:lumMod val="75000"/>
                </a:schemeClr>
              </a:buClr>
              <a:buSzPct val="85000"/>
              <a:buFont typeface="Wingdings" pitchFamily="2" charset="2"/>
              <a:buChar char="§"/>
            </a:pPr>
            <a:r>
              <a:rPr lang="en-US" sz="1600" b="1" i="0" u="none" strike="noStrike" baseline="0" dirty="0"/>
              <a:t>Converting between dates or times </a:t>
            </a:r>
            <a:r>
              <a:rPr lang="en-US" sz="1600" b="0" i="0" u="none" strike="noStrike" baseline="0" dirty="0"/>
              <a:t>and basic units</a:t>
            </a:r>
            <a:r>
              <a:rPr lang="en-US" sz="1600" dirty="0"/>
              <a:t> s</a:t>
            </a:r>
            <a:r>
              <a:rPr lang="en-US" sz="1600" b="0" i="0" u="none" strike="noStrike" baseline="0" dirty="0"/>
              <a:t>ome temporal calculations such as date arithmetic operations</a:t>
            </a:r>
          </a:p>
          <a:p>
            <a:pPr defTabSz="914400">
              <a:lnSpc>
                <a:spcPct val="90000"/>
              </a:lnSpc>
              <a:spcAft>
                <a:spcPts val="600"/>
              </a:spcAft>
              <a:buClr>
                <a:schemeClr val="accent1">
                  <a:lumMod val="75000"/>
                </a:schemeClr>
              </a:buClr>
              <a:buSzPct val="85000"/>
            </a:pPr>
            <a:r>
              <a:rPr lang="en-US" sz="1600" b="0" i="0" u="none" strike="noStrike" baseline="0" dirty="0"/>
              <a:t>are more easily performed using the number of days or seconds represented by a date or time value than by using the value itself.</a:t>
            </a:r>
            <a:r>
              <a:rPr lang="en-US" sz="1600" dirty="0"/>
              <a:t> </a:t>
            </a:r>
            <a:r>
              <a:rPr lang="en-US" sz="1600" b="0" i="0" u="none" strike="noStrike" baseline="0" dirty="0"/>
              <a:t>MySQL can perform conversions between date and time values and more basic units such as days or seconds.</a:t>
            </a:r>
          </a:p>
          <a:p>
            <a:pPr indent="-182880" defTabSz="914400">
              <a:lnSpc>
                <a:spcPct val="90000"/>
              </a:lnSpc>
              <a:spcAft>
                <a:spcPts val="600"/>
              </a:spcAft>
              <a:buClr>
                <a:schemeClr val="accent1">
                  <a:lumMod val="75000"/>
                </a:schemeClr>
              </a:buClr>
              <a:buSzPct val="85000"/>
              <a:buFont typeface="Wingdings" pitchFamily="2" charset="2"/>
              <a:buChar char="§"/>
            </a:pPr>
            <a:r>
              <a:rPr lang="en-US" sz="1600" b="1" i="0" u="none" strike="noStrike" baseline="0" dirty="0"/>
              <a:t>Date and time arithmetic</a:t>
            </a:r>
          </a:p>
          <a:p>
            <a:pPr defTabSz="914400">
              <a:lnSpc>
                <a:spcPct val="90000"/>
              </a:lnSpc>
              <a:spcAft>
                <a:spcPts val="600"/>
              </a:spcAft>
              <a:buClr>
                <a:schemeClr val="accent1">
                  <a:lumMod val="75000"/>
                </a:schemeClr>
              </a:buClr>
              <a:buSzPct val="85000"/>
            </a:pPr>
            <a:r>
              <a:rPr lang="en-US" sz="1600" b="0" i="0" u="none" strike="noStrike" baseline="0" dirty="0"/>
              <a:t>You can add or subtract temporal values to produce other temporal values or calculate intervals between values. Applications include age determination, relative date computation, and date shifting.</a:t>
            </a:r>
          </a:p>
          <a:p>
            <a:pPr indent="-182880" defTabSz="914400">
              <a:lnSpc>
                <a:spcPct val="90000"/>
              </a:lnSpc>
              <a:spcAft>
                <a:spcPts val="600"/>
              </a:spcAft>
              <a:buClr>
                <a:schemeClr val="accent1">
                  <a:lumMod val="75000"/>
                </a:schemeClr>
              </a:buClr>
              <a:buSzPct val="85000"/>
              <a:buFont typeface="Wingdings" pitchFamily="2" charset="2"/>
              <a:buChar char="§"/>
            </a:pPr>
            <a:r>
              <a:rPr lang="en-US" sz="1600" b="1" i="0" u="none" strike="noStrike" baseline="0" dirty="0"/>
              <a:t>Selecting data based on temporal constraints</a:t>
            </a:r>
          </a:p>
          <a:p>
            <a:pPr defTabSz="914400">
              <a:lnSpc>
                <a:spcPct val="90000"/>
              </a:lnSpc>
              <a:spcAft>
                <a:spcPts val="600"/>
              </a:spcAft>
              <a:buClr>
                <a:schemeClr val="accent1">
                  <a:lumMod val="75000"/>
                </a:schemeClr>
              </a:buClr>
              <a:buSzPct val="85000"/>
            </a:pPr>
            <a:r>
              <a:rPr lang="en-US" sz="1600" b="0" i="0" u="none" strike="noStrike" baseline="0" dirty="0"/>
              <a:t>The calculations discussed in the preceding sections to produce output values can also be used in WHERE clauses to specify how to select rows using temporal conditions.</a:t>
            </a:r>
            <a:endParaRPr lang="en-US" sz="1600" dirty="0"/>
          </a:p>
        </p:txBody>
      </p:sp>
      <p:grpSp>
        <p:nvGrpSpPr>
          <p:cNvPr id="33" name="Group 32">
            <a:extLst>
              <a:ext uri="{FF2B5EF4-FFF2-40B4-BE49-F238E27FC236}">
                <a16:creationId xmlns:a16="http://schemas.microsoft.com/office/drawing/2014/main" id="{46FDAED0-8B04-4181-B3D3-EA0A93C665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4" name="Oval 33">
              <a:extLst>
                <a:ext uri="{FF2B5EF4-FFF2-40B4-BE49-F238E27FC236}">
                  <a16:creationId xmlns:a16="http://schemas.microsoft.com/office/drawing/2014/main" id="{161B6F0D-567B-4CFA-BF50-79FDAC6EBD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5" name="Oval 34">
              <a:extLst>
                <a:ext uri="{FF2B5EF4-FFF2-40B4-BE49-F238E27FC236}">
                  <a16:creationId xmlns:a16="http://schemas.microsoft.com/office/drawing/2014/main" id="{8CE5D194-0A7E-49A6-B737-F71C1B3960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134592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90B9D5E-1713-D993-5729-1077F8BA5650}"/>
              </a:ext>
            </a:extLst>
          </p:cNvPr>
          <p:cNvSpPr txBox="1"/>
          <p:nvPr/>
        </p:nvSpPr>
        <p:spPr>
          <a:xfrm>
            <a:off x="400715" y="958531"/>
            <a:ext cx="6743845" cy="4050792"/>
          </a:xfrm>
          <a:prstGeom prst="rect">
            <a:avLst/>
          </a:prstGeom>
        </p:spPr>
        <p:txBody>
          <a:bodyPr vert="horz" lIns="91440" tIns="45720" rIns="91440" bIns="45720" rtlCol="0">
            <a:noAutofit/>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sz="2000" b="0" i="0" u="none" strike="noStrike" baseline="0" dirty="0"/>
              <a:t>This </a:t>
            </a:r>
            <a:r>
              <a:rPr lang="en-US" sz="2000" dirty="0"/>
              <a:t>presentation</a:t>
            </a:r>
            <a:r>
              <a:rPr lang="en-US" sz="2000" b="0" i="0" u="none" strike="noStrike" baseline="0" dirty="0"/>
              <a:t> covers several MySQL functions for operating on date and time values, but there are many others. </a:t>
            </a:r>
          </a:p>
          <a:p>
            <a:pPr indent="-182880" defTabSz="914400">
              <a:lnSpc>
                <a:spcPct val="90000"/>
              </a:lnSpc>
              <a:spcAft>
                <a:spcPts val="600"/>
              </a:spcAft>
              <a:buClr>
                <a:schemeClr val="accent1">
                  <a:lumMod val="75000"/>
                </a:schemeClr>
              </a:buClr>
              <a:buSzPct val="85000"/>
              <a:buFont typeface="Wingdings" pitchFamily="2" charset="2"/>
              <a:buChar char="§"/>
            </a:pPr>
            <a:endParaRPr lang="en-US" sz="2000" b="0" i="0" u="none" strike="noStrike" baseline="0" dirty="0"/>
          </a:p>
          <a:p>
            <a:pPr indent="-182880" defTabSz="914400">
              <a:lnSpc>
                <a:spcPct val="90000"/>
              </a:lnSpc>
              <a:spcAft>
                <a:spcPts val="600"/>
              </a:spcAft>
              <a:buClr>
                <a:schemeClr val="accent1">
                  <a:lumMod val="75000"/>
                </a:schemeClr>
              </a:buClr>
              <a:buSzPct val="85000"/>
              <a:buFont typeface="Wingdings" pitchFamily="2" charset="2"/>
              <a:buChar char="§"/>
            </a:pPr>
            <a:r>
              <a:rPr lang="en-US" sz="2000" b="0" i="0" u="none" strike="noStrike" baseline="0" dirty="0"/>
              <a:t>To familiarize yourself with the full set, consult the MySQL Reference Manual.</a:t>
            </a:r>
          </a:p>
          <a:p>
            <a:pPr indent="-182880" defTabSz="914400">
              <a:lnSpc>
                <a:spcPct val="90000"/>
              </a:lnSpc>
              <a:spcAft>
                <a:spcPts val="600"/>
              </a:spcAft>
              <a:buClr>
                <a:schemeClr val="accent1">
                  <a:lumMod val="75000"/>
                </a:schemeClr>
              </a:buClr>
              <a:buSzPct val="85000"/>
              <a:buFont typeface="Wingdings" pitchFamily="2" charset="2"/>
              <a:buChar char="§"/>
            </a:pPr>
            <a:endParaRPr lang="en-US" sz="2000" b="0" i="0" u="none" strike="noStrike" baseline="0" dirty="0"/>
          </a:p>
          <a:p>
            <a:pPr indent="-182880" defTabSz="914400">
              <a:lnSpc>
                <a:spcPct val="90000"/>
              </a:lnSpc>
              <a:spcAft>
                <a:spcPts val="600"/>
              </a:spcAft>
              <a:buClr>
                <a:schemeClr val="accent1">
                  <a:lumMod val="75000"/>
                </a:schemeClr>
              </a:buClr>
              <a:buSzPct val="85000"/>
              <a:buFont typeface="Wingdings" pitchFamily="2" charset="2"/>
              <a:buChar char="§"/>
            </a:pPr>
            <a:r>
              <a:rPr lang="en-US" sz="2000" b="0" i="0" u="none" strike="noStrike" baseline="0" dirty="0"/>
              <a:t>The variety of functions available to you means that it’s often possible to perform a given temporal calculation more than one way. </a:t>
            </a:r>
          </a:p>
          <a:p>
            <a:pPr indent="-182880" defTabSz="914400">
              <a:lnSpc>
                <a:spcPct val="90000"/>
              </a:lnSpc>
              <a:spcAft>
                <a:spcPts val="600"/>
              </a:spcAft>
              <a:buClr>
                <a:schemeClr val="accent1">
                  <a:lumMod val="75000"/>
                </a:schemeClr>
              </a:buClr>
              <a:buSzPct val="85000"/>
              <a:buFont typeface="Wingdings" pitchFamily="2" charset="2"/>
              <a:buChar char="§"/>
            </a:pPr>
            <a:endParaRPr lang="en-US" sz="2000" b="0" i="0" u="none" strike="noStrike" baseline="0" dirty="0"/>
          </a:p>
          <a:p>
            <a:pPr indent="-182880" defTabSz="914400">
              <a:lnSpc>
                <a:spcPct val="90000"/>
              </a:lnSpc>
              <a:spcAft>
                <a:spcPts val="600"/>
              </a:spcAft>
              <a:buClr>
                <a:schemeClr val="accent1">
                  <a:lumMod val="75000"/>
                </a:schemeClr>
              </a:buClr>
              <a:buSzPct val="85000"/>
              <a:buFont typeface="Wingdings" pitchFamily="2" charset="2"/>
              <a:buChar char="§"/>
            </a:pPr>
            <a:r>
              <a:rPr lang="en-US" sz="2000" b="0" i="0" u="none" strike="noStrike" baseline="0" dirty="0"/>
              <a:t>Many of the problems addressed in this</a:t>
            </a:r>
            <a:r>
              <a:rPr lang="en-US" sz="2000" dirty="0"/>
              <a:t> presentation</a:t>
            </a:r>
            <a:r>
              <a:rPr lang="en-US" sz="2000" b="0" i="0" u="none" strike="noStrike" baseline="0" dirty="0"/>
              <a:t> can be solved in ways other than those shown here.</a:t>
            </a:r>
          </a:p>
          <a:p>
            <a:pPr indent="-182880" defTabSz="914400">
              <a:lnSpc>
                <a:spcPct val="90000"/>
              </a:lnSpc>
              <a:spcAft>
                <a:spcPts val="600"/>
              </a:spcAft>
              <a:buClr>
                <a:schemeClr val="accent1">
                  <a:lumMod val="75000"/>
                </a:schemeClr>
              </a:buClr>
              <a:buSzPct val="85000"/>
              <a:buFont typeface="Wingdings" pitchFamily="2" charset="2"/>
              <a:buChar char="§"/>
            </a:pPr>
            <a:endParaRPr lang="en-US" sz="2000" b="0" i="0" u="none" strike="noStrike" baseline="0" dirty="0"/>
          </a:p>
          <a:p>
            <a:pPr indent="-182880" defTabSz="914400">
              <a:lnSpc>
                <a:spcPct val="90000"/>
              </a:lnSpc>
              <a:spcAft>
                <a:spcPts val="600"/>
              </a:spcAft>
              <a:buClr>
                <a:schemeClr val="accent1">
                  <a:lumMod val="75000"/>
                </a:schemeClr>
              </a:buClr>
              <a:buSzPct val="85000"/>
              <a:buFont typeface="Wingdings" pitchFamily="2" charset="2"/>
              <a:buChar char="§"/>
            </a:pPr>
            <a:r>
              <a:rPr lang="en-US" sz="2000" b="0" i="0" u="none" strike="noStrike" baseline="0" dirty="0"/>
              <a:t> You can find other solutions. You may find a method that’s more efficient or that you find more intuitive.</a:t>
            </a:r>
            <a:endParaRPr lang="en-US" sz="2000" dirty="0"/>
          </a:p>
        </p:txBody>
      </p:sp>
      <p:pic>
        <p:nvPicPr>
          <p:cNvPr id="10" name="Picture 9" descr="Many question marks on black background">
            <a:extLst>
              <a:ext uri="{FF2B5EF4-FFF2-40B4-BE49-F238E27FC236}">
                <a16:creationId xmlns:a16="http://schemas.microsoft.com/office/drawing/2014/main" id="{2FBB17C8-5A24-D015-2585-4234E16B41CB}"/>
              </a:ext>
            </a:extLst>
          </p:cNvPr>
          <p:cNvPicPr>
            <a:picLocks noChangeAspect="1"/>
          </p:cNvPicPr>
          <p:nvPr/>
        </p:nvPicPr>
        <p:blipFill rotWithShape="1">
          <a:blip r:embed="rId6"/>
          <a:srcRect l="58668" r="2" b="2"/>
          <a:stretch/>
        </p:blipFill>
        <p:spPr>
          <a:xfrm>
            <a:off x="7545274" y="10"/>
            <a:ext cx="4646726" cy="6857990"/>
          </a:xfrm>
          <a:prstGeom prst="rect">
            <a:avLst/>
          </a:prstGeom>
        </p:spPr>
      </p:pic>
      <p:grpSp>
        <p:nvGrpSpPr>
          <p:cNvPr id="20" name="Group 19">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1" name="Oval 20">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80578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5" name="Oval 24">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8" name="Rectangle 27">
            <a:extLst>
              <a:ext uri="{FF2B5EF4-FFF2-40B4-BE49-F238E27FC236}">
                <a16:creationId xmlns:a16="http://schemas.microsoft.com/office/drawing/2014/main" id="{D2F9B8D9-2A0F-48A2-AD9F-81D8C49703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672" y="0"/>
            <a:ext cx="7540328"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Stopwatch">
            <a:extLst>
              <a:ext uri="{FF2B5EF4-FFF2-40B4-BE49-F238E27FC236}">
                <a16:creationId xmlns:a16="http://schemas.microsoft.com/office/drawing/2014/main" id="{776A264A-31A8-1EEC-5B55-D79421FD7FD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3999" y="1573080"/>
            <a:ext cx="3722101" cy="3722101"/>
          </a:xfrm>
          <a:prstGeom prst="rect">
            <a:avLst/>
          </a:prstGeom>
        </p:spPr>
      </p:pic>
      <p:sp>
        <p:nvSpPr>
          <p:cNvPr id="4" name="TextBox 3">
            <a:extLst>
              <a:ext uri="{FF2B5EF4-FFF2-40B4-BE49-F238E27FC236}">
                <a16:creationId xmlns:a16="http://schemas.microsoft.com/office/drawing/2014/main" id="{7E52E86D-19E4-3E32-BC4B-8C34098F3AB2}"/>
              </a:ext>
            </a:extLst>
          </p:cNvPr>
          <p:cNvSpPr txBox="1"/>
          <p:nvPr/>
        </p:nvSpPr>
        <p:spPr>
          <a:xfrm>
            <a:off x="5056698" y="200311"/>
            <a:ext cx="6730276" cy="4050792"/>
          </a:xfrm>
          <a:prstGeom prst="rect">
            <a:avLst/>
          </a:prstGeom>
        </p:spPr>
        <p:txBody>
          <a:bodyPr vert="horz" lIns="91440" tIns="45720" rIns="91440" bIns="45720" rtlCol="0">
            <a:noAutofit/>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sz="2000" b="1" i="0" u="none" strike="noStrike" baseline="0" dirty="0">
                <a:solidFill>
                  <a:schemeClr val="accent2"/>
                </a:solidFill>
              </a:rPr>
              <a:t>1 Choosing a Temporal Data Type</a:t>
            </a:r>
          </a:p>
          <a:p>
            <a:pPr indent="-182880" defTabSz="914400">
              <a:lnSpc>
                <a:spcPct val="90000"/>
              </a:lnSpc>
              <a:spcAft>
                <a:spcPts val="600"/>
              </a:spcAft>
              <a:buClr>
                <a:schemeClr val="accent1">
                  <a:lumMod val="75000"/>
                </a:schemeClr>
              </a:buClr>
              <a:buSzPct val="85000"/>
              <a:buFont typeface="Wingdings" pitchFamily="2" charset="2"/>
              <a:buChar char="§"/>
            </a:pPr>
            <a:endParaRPr lang="en-US" sz="2000" b="1" i="0" u="none" strike="noStrike" baseline="0" dirty="0"/>
          </a:p>
          <a:p>
            <a:pPr indent="-182880" defTabSz="914400">
              <a:lnSpc>
                <a:spcPct val="90000"/>
              </a:lnSpc>
              <a:spcAft>
                <a:spcPts val="600"/>
              </a:spcAft>
              <a:buClr>
                <a:schemeClr val="accent1">
                  <a:lumMod val="75000"/>
                </a:schemeClr>
              </a:buClr>
              <a:buSzPct val="85000"/>
              <a:buFont typeface="Wingdings" pitchFamily="2" charset="2"/>
              <a:buChar char="§"/>
            </a:pPr>
            <a:r>
              <a:rPr lang="en-US" sz="2000" b="1" i="0" u="none" strike="noStrike" baseline="0" dirty="0"/>
              <a:t>Problem</a:t>
            </a:r>
          </a:p>
          <a:p>
            <a:pPr indent="-182880" defTabSz="914400">
              <a:lnSpc>
                <a:spcPct val="90000"/>
              </a:lnSpc>
              <a:spcAft>
                <a:spcPts val="600"/>
              </a:spcAft>
              <a:buClr>
                <a:schemeClr val="accent1">
                  <a:lumMod val="75000"/>
                </a:schemeClr>
              </a:buClr>
              <a:buSzPct val="85000"/>
              <a:buFont typeface="Wingdings" pitchFamily="2" charset="2"/>
              <a:buChar char="§"/>
            </a:pPr>
            <a:r>
              <a:rPr lang="en-US" sz="2000" b="0" i="0" u="none" strike="noStrike" baseline="0" dirty="0"/>
              <a:t>You need to store temporal data but aren’t sure which is the most appropriate data type.</a:t>
            </a:r>
          </a:p>
          <a:p>
            <a:pPr indent="-182880" defTabSz="914400">
              <a:lnSpc>
                <a:spcPct val="90000"/>
              </a:lnSpc>
              <a:spcAft>
                <a:spcPts val="600"/>
              </a:spcAft>
              <a:buClr>
                <a:schemeClr val="accent1">
                  <a:lumMod val="75000"/>
                </a:schemeClr>
              </a:buClr>
              <a:buSzPct val="85000"/>
              <a:buFont typeface="Wingdings" pitchFamily="2" charset="2"/>
              <a:buChar char="§"/>
            </a:pPr>
            <a:endParaRPr lang="en-US" sz="2000" b="0" i="0" u="none" strike="noStrike" baseline="0" dirty="0"/>
          </a:p>
          <a:p>
            <a:pPr indent="-182880" defTabSz="914400">
              <a:lnSpc>
                <a:spcPct val="90000"/>
              </a:lnSpc>
              <a:spcAft>
                <a:spcPts val="600"/>
              </a:spcAft>
              <a:buClr>
                <a:schemeClr val="accent1">
                  <a:lumMod val="75000"/>
                </a:schemeClr>
              </a:buClr>
              <a:buSzPct val="85000"/>
              <a:buFont typeface="Wingdings" pitchFamily="2" charset="2"/>
              <a:buChar char="§"/>
            </a:pPr>
            <a:r>
              <a:rPr lang="en-US" sz="2000" b="1" i="0" u="none" strike="noStrike" baseline="0" dirty="0"/>
              <a:t>Solution</a:t>
            </a:r>
          </a:p>
          <a:p>
            <a:pPr indent="-182880" defTabSz="914400">
              <a:lnSpc>
                <a:spcPct val="90000"/>
              </a:lnSpc>
              <a:spcAft>
                <a:spcPts val="600"/>
              </a:spcAft>
              <a:buClr>
                <a:schemeClr val="accent1">
                  <a:lumMod val="75000"/>
                </a:schemeClr>
              </a:buClr>
              <a:buSzPct val="85000"/>
              <a:buFont typeface="Wingdings" pitchFamily="2" charset="2"/>
              <a:buChar char="§"/>
            </a:pPr>
            <a:r>
              <a:rPr lang="en-US" sz="2000" b="0" i="0" u="none" strike="noStrike" baseline="0" dirty="0"/>
              <a:t>Choose the data type according to the characteristics of the information to be stored and how you need to use it.</a:t>
            </a:r>
          </a:p>
          <a:p>
            <a:pPr indent="-182880" defTabSz="914400">
              <a:lnSpc>
                <a:spcPct val="90000"/>
              </a:lnSpc>
              <a:spcAft>
                <a:spcPts val="600"/>
              </a:spcAft>
              <a:buClr>
                <a:schemeClr val="accent1">
                  <a:lumMod val="75000"/>
                </a:schemeClr>
              </a:buClr>
              <a:buSzPct val="85000"/>
              <a:buFont typeface="Wingdings" pitchFamily="2" charset="2"/>
              <a:buChar char="§"/>
            </a:pPr>
            <a:endParaRPr lang="en-US" sz="2000" b="0" i="0" u="none" strike="noStrike" baseline="0" dirty="0"/>
          </a:p>
          <a:p>
            <a:pPr indent="-182880" defTabSz="914400">
              <a:lnSpc>
                <a:spcPct val="90000"/>
              </a:lnSpc>
              <a:spcAft>
                <a:spcPts val="600"/>
              </a:spcAft>
              <a:buClr>
                <a:schemeClr val="accent1">
                  <a:lumMod val="75000"/>
                </a:schemeClr>
              </a:buClr>
              <a:buSzPct val="85000"/>
              <a:buFont typeface="Wingdings" pitchFamily="2" charset="2"/>
              <a:buChar char="§"/>
            </a:pPr>
            <a:r>
              <a:rPr lang="en-US" sz="2000" b="0" i="0" u="none" strike="noStrike" baseline="0" dirty="0"/>
              <a:t>To choose a temporal data type, consider questions such as these:</a:t>
            </a:r>
          </a:p>
          <a:p>
            <a:pPr indent="-182880" defTabSz="914400">
              <a:lnSpc>
                <a:spcPct val="90000"/>
              </a:lnSpc>
              <a:spcAft>
                <a:spcPts val="600"/>
              </a:spcAft>
              <a:buClr>
                <a:schemeClr val="accent1">
                  <a:lumMod val="75000"/>
                </a:schemeClr>
              </a:buClr>
              <a:buSzPct val="85000"/>
              <a:buFont typeface="Wingdings" pitchFamily="2" charset="2"/>
              <a:buChar char="§"/>
            </a:pPr>
            <a:r>
              <a:rPr lang="en-US" sz="2000" b="0" i="0" u="none" strike="noStrike" baseline="0" dirty="0"/>
              <a:t>Do you need times only, dates only, or combined date and time values?</a:t>
            </a:r>
          </a:p>
          <a:p>
            <a:pPr indent="-182880" defTabSz="914400">
              <a:lnSpc>
                <a:spcPct val="90000"/>
              </a:lnSpc>
              <a:spcAft>
                <a:spcPts val="600"/>
              </a:spcAft>
              <a:buClr>
                <a:schemeClr val="accent1">
                  <a:lumMod val="75000"/>
                </a:schemeClr>
              </a:buClr>
              <a:buSzPct val="85000"/>
              <a:buFont typeface="Wingdings" pitchFamily="2" charset="2"/>
              <a:buChar char="§"/>
            </a:pPr>
            <a:r>
              <a:rPr lang="en-US" sz="2000" b="0" i="0" u="none" strike="noStrike" baseline="0" dirty="0"/>
              <a:t>What range of values do you require?</a:t>
            </a:r>
          </a:p>
          <a:p>
            <a:pPr indent="-182880" defTabSz="914400">
              <a:lnSpc>
                <a:spcPct val="90000"/>
              </a:lnSpc>
              <a:spcAft>
                <a:spcPts val="600"/>
              </a:spcAft>
              <a:buClr>
                <a:schemeClr val="accent1">
                  <a:lumMod val="75000"/>
                </a:schemeClr>
              </a:buClr>
              <a:buSzPct val="85000"/>
              <a:buFont typeface="Wingdings" pitchFamily="2" charset="2"/>
              <a:buChar char="§"/>
            </a:pPr>
            <a:r>
              <a:rPr lang="en-US" sz="2000" b="0" i="0" u="none" strike="noStrike" baseline="0" dirty="0"/>
              <a:t>Do you want automatic initialization of the column to the current date and time?</a:t>
            </a:r>
            <a:endParaRPr lang="en-US" sz="2000" dirty="0"/>
          </a:p>
        </p:txBody>
      </p:sp>
      <p:grpSp>
        <p:nvGrpSpPr>
          <p:cNvPr id="30" name="Group 29">
            <a:extLst>
              <a:ext uri="{FF2B5EF4-FFF2-40B4-BE49-F238E27FC236}">
                <a16:creationId xmlns:a16="http://schemas.microsoft.com/office/drawing/2014/main" id="{0F7E20FF-7DA6-46B7-AB0E-E6CBFDD072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1" name="Oval 30">
              <a:extLst>
                <a:ext uri="{FF2B5EF4-FFF2-40B4-BE49-F238E27FC236}">
                  <a16:creationId xmlns:a16="http://schemas.microsoft.com/office/drawing/2014/main" id="{6BE624B6-B9F4-4C3F-9F6E-2182D90EC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2" name="Oval 31">
              <a:extLst>
                <a:ext uri="{FF2B5EF4-FFF2-40B4-BE49-F238E27FC236}">
                  <a16:creationId xmlns:a16="http://schemas.microsoft.com/office/drawing/2014/main" id="{8710C23B-B5E1-45A6-80F6-55643AC62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8296795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565</TotalTime>
  <Words>4990</Words>
  <Application>Microsoft Office PowerPoint</Application>
  <PresentationFormat>Widescreen</PresentationFormat>
  <Paragraphs>434</Paragraphs>
  <Slides>38</Slides>
  <Notes>4</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38</vt:i4>
      </vt:variant>
    </vt:vector>
  </HeadingPairs>
  <TitlesOfParts>
    <vt:vector size="53" baseType="lpstr">
      <vt:lpstr>Arial</vt:lpstr>
      <vt:lpstr>Arial-BoldMT</vt:lpstr>
      <vt:lpstr>Calibri</vt:lpstr>
      <vt:lpstr>CourierNewPS-BoldMT</vt:lpstr>
      <vt:lpstr>CourierNewPS-ItalicMT</vt:lpstr>
      <vt:lpstr>CourierNewPSMT</vt:lpstr>
      <vt:lpstr>Rockwell</vt:lpstr>
      <vt:lpstr>Rockwell Condensed</vt:lpstr>
      <vt:lpstr>Rockwell Extra Bold</vt:lpstr>
      <vt:lpstr>Söhne</vt:lpstr>
      <vt:lpstr>Söhne Mono</vt:lpstr>
      <vt:lpstr>TimesNewRomanPS-ItalicMT</vt:lpstr>
      <vt:lpstr>TimesNewRomanPSMT</vt:lpstr>
      <vt:lpstr>Wingdings</vt:lpstr>
      <vt:lpstr>Wood Type</vt:lpstr>
      <vt:lpstr>MySQL for Data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for Data Analysis </dc:title>
  <dc:creator>Olga</dc:creator>
  <cp:lastModifiedBy>olga gavrik</cp:lastModifiedBy>
  <cp:revision>7</cp:revision>
  <dcterms:created xsi:type="dcterms:W3CDTF">2024-05-14T11:41:01Z</dcterms:created>
  <dcterms:modified xsi:type="dcterms:W3CDTF">2024-05-15T19:19:27Z</dcterms:modified>
</cp:coreProperties>
</file>