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3"/>
  </p:notesMasterIdLst>
  <p:sldIdLst>
    <p:sldId id="256" r:id="rId2"/>
    <p:sldId id="287" r:id="rId3"/>
    <p:sldId id="279" r:id="rId4"/>
    <p:sldId id="260" r:id="rId5"/>
    <p:sldId id="291" r:id="rId6"/>
    <p:sldId id="273" r:id="rId7"/>
    <p:sldId id="274" r:id="rId8"/>
    <p:sldId id="257" r:id="rId9"/>
    <p:sldId id="280" r:id="rId10"/>
    <p:sldId id="263" r:id="rId11"/>
    <p:sldId id="259" r:id="rId12"/>
    <p:sldId id="264" r:id="rId13"/>
    <p:sldId id="261" r:id="rId14"/>
    <p:sldId id="262" r:id="rId15"/>
    <p:sldId id="277" r:id="rId16"/>
    <p:sldId id="281" r:id="rId17"/>
    <p:sldId id="258" r:id="rId18"/>
    <p:sldId id="282" r:id="rId19"/>
    <p:sldId id="283" r:id="rId20"/>
    <p:sldId id="284" r:id="rId21"/>
    <p:sldId id="285" r:id="rId22"/>
    <p:sldId id="265" r:id="rId23"/>
    <p:sldId id="267" r:id="rId24"/>
    <p:sldId id="268" r:id="rId25"/>
    <p:sldId id="269" r:id="rId26"/>
    <p:sldId id="271" r:id="rId27"/>
    <p:sldId id="290" r:id="rId28"/>
    <p:sldId id="289" r:id="rId29"/>
    <p:sldId id="286" r:id="rId30"/>
    <p:sldId id="278" r:id="rId31"/>
    <p:sldId id="27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рвара Виноградова" initials="ВВ" lastIdx="1" clrIdx="0">
    <p:extLst>
      <p:ext uri="{19B8F6BF-5375-455C-9EA6-DF929625EA0E}">
        <p15:presenceInfo xmlns:p15="http://schemas.microsoft.com/office/powerpoint/2012/main" userId="fc306a4074285e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EEE8-06C7-49CF-829B-04D41A94CAA2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E30-3B1C-42EC-A05C-FE6EF49C8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8D8DC094-87BF-4E89-B65E-87812601F37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BE2E290-0490-4C12-8686-CAE61505F06B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82445EBE-6AAD-47A4-BB51-18EA3BEB56F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220DF3B-665F-4B80-B9DA-40FF81EC1ECB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469C7F-7436-4619-9B0C-B1C78B442ED6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DEF8F1C-EA9E-4CBB-9C5D-CE7274B21FCA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CE66D57-D572-4586-A2A0-30FFB6C7D63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4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4DBC65-C97F-4138-800F-D11410476F8F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48B179-E778-4792-9A36-510360057DE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56EF6D2-52CA-4409-BE65-6863E0B85726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CFA6AA-21D3-4497-A8A3-F6AFA14904B2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8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0A08E123-2FE1-40A0-A9AA-C5A69E9005FD}" type="datetime1">
              <a:rPr lang="en-US" smtClean="0"/>
              <a:t>3/20/2021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C525C-DE71-4842-B590-0083765E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Неравновесная</a:t>
            </a:r>
            <a:r>
              <a:rPr lang="en-US" sz="4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агрегация</a:t>
            </a:r>
            <a:r>
              <a:rPr lang="en-US" sz="4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6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фракталы</a:t>
            </a:r>
            <a:endParaRPr lang="en-US" sz="46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67E9A-5D3F-496D-AA40-569FB169A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1700" dirty="0"/>
              <a:t>Виноградова Варвара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Жижченко</a:t>
            </a:r>
            <a:r>
              <a:rPr lang="en-US" sz="1700" dirty="0"/>
              <a:t> </a:t>
            </a:r>
            <a:r>
              <a:rPr lang="en-US" sz="1700" dirty="0" err="1"/>
              <a:t>Глеб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Жижченко</a:t>
            </a:r>
            <a:r>
              <a:rPr lang="en-US" sz="1700" dirty="0"/>
              <a:t> (</a:t>
            </a:r>
            <a:r>
              <a:rPr lang="en-US" sz="1700" dirty="0" err="1"/>
              <a:t>Ветошкина</a:t>
            </a:r>
            <a:r>
              <a:rPr lang="en-US" sz="1700" dirty="0"/>
              <a:t>) </a:t>
            </a:r>
            <a:r>
              <a:rPr lang="en-US" sz="1700" dirty="0" err="1"/>
              <a:t>Валерия</a:t>
            </a:r>
            <a:r>
              <a:rPr lang="en-US" sz="1700" dirty="0"/>
              <a:t> НФИбд-03-18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Греков</a:t>
            </a:r>
            <a:r>
              <a:rPr lang="en-US" sz="1700" dirty="0"/>
              <a:t> </a:t>
            </a:r>
            <a:r>
              <a:rPr lang="en-US" sz="1700" dirty="0" err="1"/>
              <a:t>Максим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Кондратьева</a:t>
            </a:r>
            <a:r>
              <a:rPr lang="en-US" sz="1700" dirty="0"/>
              <a:t> </a:t>
            </a:r>
            <a:r>
              <a:rPr lang="en-US" sz="1700" dirty="0" err="1"/>
              <a:t>Анастасия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Иванова</a:t>
            </a:r>
            <a:r>
              <a:rPr lang="en-US" sz="1700" dirty="0"/>
              <a:t> </a:t>
            </a:r>
            <a:r>
              <a:rPr lang="en-US" sz="1700" dirty="0" err="1"/>
              <a:t>Ольга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endParaRPr lang="en-US" sz="1700" dirty="0"/>
          </a:p>
        </p:txBody>
      </p:sp>
      <p:pic>
        <p:nvPicPr>
          <p:cNvPr id="4" name="Picture 3" descr="Тропический зеленый листья Векторный фон">
            <a:extLst>
              <a:ext uri="{FF2B5EF4-FFF2-40B4-BE49-F238E27FC236}">
                <a16:creationId xmlns:a16="http://schemas.microsoft.com/office/drawing/2014/main" id="{E6CE07EA-FB97-4A25-83B1-439B42A88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4" r="5545"/>
          <a:stretch/>
        </p:blipFill>
        <p:spPr>
          <a:xfrm>
            <a:off x="6741822" y="732472"/>
            <a:ext cx="4795019" cy="539305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6E93CB-431A-42AD-96E3-FA7DD95F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2AE4D-9C94-4788-AC7A-08B90F1B5F07}"/>
              </a:ext>
            </a:extLst>
          </p:cNvPr>
          <p:cNvSpPr txBox="1"/>
          <p:nvPr/>
        </p:nvSpPr>
        <p:spPr>
          <a:xfrm>
            <a:off x="8553852" y="270748"/>
            <a:ext cx="18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Тема №1, этап 4</a:t>
            </a:r>
          </a:p>
        </p:txBody>
      </p:sp>
    </p:spTree>
    <p:extLst>
      <p:ext uri="{BB962C8B-B14F-4D97-AF65-F5344CB8AC3E}">
        <p14:creationId xmlns:p14="http://schemas.microsoft.com/office/powerpoint/2010/main" val="411318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3F8AA-C49F-4007-971B-7309A4F0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ru-RU" sz="560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6ED6D-C03F-401A-81DA-12F182B8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r>
              <a:rPr lang="ru-RU" dirty="0"/>
              <a:t>Точка нижний левый угол </a:t>
            </a:r>
            <a:endParaRPr lang="en-US"/>
          </a:p>
          <a:p>
            <a:r>
              <a:rPr lang="ru-RU" dirty="0"/>
              <a:t>Длина стороны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lenght</a:t>
            </a:r>
            <a:r>
              <a:rPr lang="en-US" dirty="0"/>
              <a:t>) </a:t>
            </a:r>
            <a:endParaRPr lang="ru-RU"/>
          </a:p>
          <a:p>
            <a:r>
              <a:rPr lang="ru-RU" dirty="0"/>
              <a:t>Угол наклона основания</a:t>
            </a:r>
            <a:r>
              <a:rPr lang="en-US" dirty="0"/>
              <a:t> (</a:t>
            </a:r>
            <a:r>
              <a:rPr lang="en-US" dirty="0" err="1"/>
              <a:t>base_angle</a:t>
            </a:r>
            <a:r>
              <a:rPr lang="en-US" dirty="0"/>
              <a:t>)</a:t>
            </a:r>
            <a:endParaRPr lang="ru-RU"/>
          </a:p>
          <a:p>
            <a:r>
              <a:rPr lang="ru-RU" dirty="0"/>
              <a:t>Угол наклона левой ветви</a:t>
            </a:r>
            <a:r>
              <a:rPr lang="en-US" dirty="0"/>
              <a:t> (angle)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4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1A121-A475-407A-8498-E545FFFC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59" y="263217"/>
            <a:ext cx="4500737" cy="2194560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ru-RU" dirty="0"/>
              <a:t>Задание точек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1931F08-2899-41C1-8EEF-6BA9A3EB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0" y="2681805"/>
            <a:ext cx="5433028" cy="35361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x</a:t>
            </a:r>
            <a:r>
              <a:rPr lang="ru-RU" sz="1600" dirty="0">
                <a:solidFill>
                  <a:schemeClr val="bg1"/>
                </a:solidFill>
              </a:rPr>
              <a:t>1</a:t>
            </a:r>
            <a:r>
              <a:rPr lang="es-ES" sz="1600" dirty="0">
                <a:solidFill>
                  <a:schemeClr val="bg1"/>
                </a:solidFill>
              </a:rPr>
              <a:t> = x</a:t>
            </a:r>
            <a:r>
              <a:rPr lang="ru-RU" sz="1600" dirty="0">
                <a:solidFill>
                  <a:schemeClr val="bg1"/>
                </a:solidFill>
              </a:rPr>
              <a:t>0</a:t>
            </a:r>
            <a:r>
              <a:rPr lang="es-ES" sz="1600" dirty="0">
                <a:solidFill>
                  <a:schemeClr val="bg1"/>
                </a:solidFill>
              </a:rPr>
              <a:t> + l</a:t>
            </a:r>
            <a:r>
              <a:rPr lang="en-US" sz="1600" dirty="0" err="1">
                <a:solidFill>
                  <a:schemeClr val="bg1"/>
                </a:solidFill>
              </a:rPr>
              <a:t>ength</a:t>
            </a:r>
            <a:r>
              <a:rPr lang="es-ES" sz="1600" dirty="0">
                <a:solidFill>
                  <a:schemeClr val="bg1"/>
                </a:solidFill>
              </a:rPr>
              <a:t> * </a:t>
            </a:r>
            <a:r>
              <a:rPr lang="es-ES" sz="1600" dirty="0" err="1">
                <a:solidFill>
                  <a:schemeClr val="bg1"/>
                </a:solidFill>
              </a:rPr>
              <a:t>cos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y</a:t>
            </a:r>
            <a:r>
              <a:rPr lang="ru-RU" sz="1600" dirty="0">
                <a:solidFill>
                  <a:schemeClr val="bg1"/>
                </a:solidFill>
              </a:rPr>
              <a:t>1</a:t>
            </a:r>
            <a:r>
              <a:rPr lang="es-ES" sz="1600" dirty="0">
                <a:solidFill>
                  <a:schemeClr val="bg1"/>
                </a:solidFill>
              </a:rPr>
              <a:t> = y</a:t>
            </a:r>
            <a:r>
              <a:rPr lang="ru-RU" sz="1600" dirty="0">
                <a:solidFill>
                  <a:schemeClr val="bg1"/>
                </a:solidFill>
              </a:rPr>
              <a:t>0</a:t>
            </a:r>
            <a:r>
              <a:rPr lang="es-ES" sz="1600" dirty="0">
                <a:solidFill>
                  <a:schemeClr val="bg1"/>
                </a:solidFill>
              </a:rPr>
              <a:t> - l</a:t>
            </a:r>
            <a:r>
              <a:rPr lang="en-US" sz="1600" dirty="0" err="1">
                <a:solidFill>
                  <a:schemeClr val="bg1"/>
                </a:solidFill>
              </a:rPr>
              <a:t>ength</a:t>
            </a:r>
            <a:r>
              <a:rPr lang="es-ES" sz="1600" dirty="0">
                <a:solidFill>
                  <a:schemeClr val="bg1"/>
                </a:solidFill>
              </a:rPr>
              <a:t> * sin(</a:t>
            </a:r>
            <a:r>
              <a:rPr lang="en-U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) </a:t>
            </a: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x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  <a:r>
              <a:rPr lang="es-ES" sz="1600" dirty="0">
                <a:solidFill>
                  <a:schemeClr val="bg1"/>
                </a:solidFill>
              </a:rPr>
              <a:t> = x</a:t>
            </a:r>
            <a:r>
              <a:rPr lang="en-US" sz="1600" dirty="0">
                <a:solidFill>
                  <a:schemeClr val="bg1"/>
                </a:solidFill>
              </a:rPr>
              <a:t>0</a:t>
            </a:r>
            <a:r>
              <a:rPr lang="es-ES" sz="1600" dirty="0">
                <a:solidFill>
                  <a:schemeClr val="bg1"/>
                </a:solidFill>
              </a:rPr>
              <a:t> + l</a:t>
            </a:r>
            <a:r>
              <a:rPr lang="en-US" sz="1600" dirty="0" err="1">
                <a:solidFill>
                  <a:schemeClr val="bg1"/>
                </a:solidFill>
              </a:rPr>
              <a:t>ength</a:t>
            </a:r>
            <a:r>
              <a:rPr lang="es-ES" sz="1600" dirty="0">
                <a:solidFill>
                  <a:schemeClr val="bg1"/>
                </a:solidFill>
              </a:rPr>
              <a:t> * </a:t>
            </a:r>
            <a:r>
              <a:rPr lang="es-ES" sz="1600" dirty="0" err="1">
                <a:solidFill>
                  <a:schemeClr val="bg1"/>
                </a:solidFill>
              </a:rPr>
              <a:t>cos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 + 90)</a:t>
            </a: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y</a:t>
            </a:r>
            <a:r>
              <a:rPr lang="ru-RU" sz="1600" dirty="0">
                <a:solidFill>
                  <a:schemeClr val="bg1"/>
                </a:solidFill>
              </a:rPr>
              <a:t>2</a:t>
            </a:r>
            <a:r>
              <a:rPr lang="es-ES" sz="1600" dirty="0">
                <a:solidFill>
                  <a:schemeClr val="bg1"/>
                </a:solidFill>
              </a:rPr>
              <a:t> = y</a:t>
            </a:r>
            <a:r>
              <a:rPr lang="en-US" sz="1600" dirty="0">
                <a:solidFill>
                  <a:schemeClr val="bg1"/>
                </a:solidFill>
              </a:rPr>
              <a:t>0</a:t>
            </a:r>
            <a:r>
              <a:rPr lang="es-ES" sz="1600" dirty="0">
                <a:solidFill>
                  <a:schemeClr val="bg1"/>
                </a:solidFill>
              </a:rPr>
              <a:t> - l</a:t>
            </a:r>
            <a:r>
              <a:rPr lang="en-US" sz="1600" dirty="0" err="1">
                <a:solidFill>
                  <a:schemeClr val="bg1"/>
                </a:solidFill>
              </a:rPr>
              <a:t>ength</a:t>
            </a:r>
            <a:r>
              <a:rPr lang="es-ES" sz="1600" dirty="0">
                <a:solidFill>
                  <a:schemeClr val="bg1"/>
                </a:solidFill>
              </a:rPr>
              <a:t> * sin(</a:t>
            </a:r>
            <a:r>
              <a:rPr lang="en-U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 + 90)</a:t>
            </a: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x</a:t>
            </a:r>
            <a:r>
              <a:rPr lang="ru-RU" sz="1600" dirty="0">
                <a:solidFill>
                  <a:schemeClr val="bg1"/>
                </a:solidFill>
              </a:rPr>
              <a:t>3</a:t>
            </a:r>
            <a:r>
              <a:rPr lang="es-ES" sz="1600" dirty="0">
                <a:solidFill>
                  <a:schemeClr val="bg1"/>
                </a:solidFill>
              </a:rPr>
              <a:t> = x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es-ES" sz="1600" dirty="0">
                <a:solidFill>
                  <a:schemeClr val="bg1"/>
                </a:solidFill>
              </a:rPr>
              <a:t> + l</a:t>
            </a:r>
            <a:r>
              <a:rPr lang="en-US" sz="1600" dirty="0" err="1">
                <a:solidFill>
                  <a:schemeClr val="bg1"/>
                </a:solidFill>
              </a:rPr>
              <a:t>ength</a:t>
            </a:r>
            <a:r>
              <a:rPr lang="es-ES" sz="1600" dirty="0">
                <a:solidFill>
                  <a:schemeClr val="bg1"/>
                </a:solidFill>
              </a:rPr>
              <a:t> * </a:t>
            </a:r>
            <a:r>
              <a:rPr lang="es-ES" sz="1600" dirty="0" err="1">
                <a:solidFill>
                  <a:schemeClr val="bg1"/>
                </a:solidFill>
              </a:rPr>
              <a:t>cos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 + 90) </a:t>
            </a: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y</a:t>
            </a:r>
            <a:r>
              <a:rPr lang="ru-RU" sz="1600" dirty="0">
                <a:solidFill>
                  <a:schemeClr val="bg1"/>
                </a:solidFill>
              </a:rPr>
              <a:t>3</a:t>
            </a:r>
            <a:r>
              <a:rPr lang="es-ES" sz="1600" dirty="0">
                <a:solidFill>
                  <a:schemeClr val="bg1"/>
                </a:solidFill>
              </a:rPr>
              <a:t> = y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es-ES" sz="1600" dirty="0">
                <a:solidFill>
                  <a:schemeClr val="bg1"/>
                </a:solidFill>
              </a:rPr>
              <a:t> - l</a:t>
            </a:r>
            <a:r>
              <a:rPr lang="en-US" sz="1600" dirty="0" err="1">
                <a:solidFill>
                  <a:schemeClr val="bg1"/>
                </a:solidFill>
              </a:rPr>
              <a:t>ength</a:t>
            </a:r>
            <a:r>
              <a:rPr lang="es-ES" sz="1600" dirty="0">
                <a:solidFill>
                  <a:schemeClr val="bg1"/>
                </a:solidFill>
              </a:rPr>
              <a:t> * sin(</a:t>
            </a:r>
            <a:r>
              <a:rPr lang="en-U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 + 90)</a:t>
            </a:r>
          </a:p>
          <a:p>
            <a:pPr marL="0" indent="0">
              <a:lnSpc>
                <a:spcPct val="91000"/>
              </a:lnSpc>
              <a:buNone/>
            </a:pPr>
            <a:endParaRPr lang="es-ES" sz="1600" dirty="0">
              <a:solidFill>
                <a:schemeClr val="bg1"/>
              </a:solidFill>
            </a:endParaRP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x4 = x2 + </a:t>
            </a:r>
            <a:r>
              <a:rPr lang="es-ES" sz="1600" dirty="0" err="1">
                <a:solidFill>
                  <a:schemeClr val="bg1"/>
                </a:solidFill>
              </a:rPr>
              <a:t>length</a:t>
            </a:r>
            <a:r>
              <a:rPr lang="es-ES" sz="1600" dirty="0">
                <a:solidFill>
                  <a:schemeClr val="bg1"/>
                </a:solidFill>
              </a:rPr>
              <a:t> * </a:t>
            </a:r>
            <a:r>
              <a:rPr lang="es-ES" sz="1600" dirty="0" err="1">
                <a:solidFill>
                  <a:schemeClr val="bg1"/>
                </a:solidFill>
              </a:rPr>
              <a:t>cos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 err="1">
                <a:solidFill>
                  <a:schemeClr val="bg1"/>
                </a:solidFill>
              </a:rPr>
              <a:t>angle</a:t>
            </a:r>
            <a:r>
              <a:rPr lang="es-ES" sz="1600" dirty="0">
                <a:solidFill>
                  <a:schemeClr val="bg1"/>
                </a:solidFill>
              </a:rPr>
              <a:t>) * </a:t>
            </a:r>
            <a:r>
              <a:rPr lang="es-ES" sz="1600" dirty="0" err="1">
                <a:solidFill>
                  <a:schemeClr val="bg1"/>
                </a:solidFill>
              </a:rPr>
              <a:t>cos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 + </a:t>
            </a:r>
            <a:r>
              <a:rPr lang="es-ES" sz="1600" dirty="0" err="1">
                <a:solidFill>
                  <a:schemeClr val="bg1"/>
                </a:solidFill>
              </a:rPr>
              <a:t>angle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91000"/>
              </a:lnSpc>
              <a:buNone/>
            </a:pPr>
            <a:r>
              <a:rPr lang="es-ES" sz="1600" dirty="0">
                <a:solidFill>
                  <a:schemeClr val="bg1"/>
                </a:solidFill>
              </a:rPr>
              <a:t>y4 = y2 - </a:t>
            </a:r>
            <a:r>
              <a:rPr lang="es-ES" sz="1600" dirty="0" err="1">
                <a:solidFill>
                  <a:schemeClr val="bg1"/>
                </a:solidFill>
              </a:rPr>
              <a:t>length</a:t>
            </a:r>
            <a:r>
              <a:rPr lang="es-ES" sz="1600" dirty="0">
                <a:solidFill>
                  <a:schemeClr val="bg1"/>
                </a:solidFill>
              </a:rPr>
              <a:t> * </a:t>
            </a:r>
            <a:r>
              <a:rPr lang="es-ES" sz="1600" dirty="0" err="1">
                <a:solidFill>
                  <a:schemeClr val="bg1"/>
                </a:solidFill>
              </a:rPr>
              <a:t>cos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 err="1">
                <a:solidFill>
                  <a:schemeClr val="bg1"/>
                </a:solidFill>
              </a:rPr>
              <a:t>angle</a:t>
            </a:r>
            <a:r>
              <a:rPr lang="es-ES" sz="1600" dirty="0">
                <a:solidFill>
                  <a:schemeClr val="bg1"/>
                </a:solidFill>
              </a:rPr>
              <a:t>) * sin(</a:t>
            </a:r>
            <a:r>
              <a:rPr lang="es-ES" sz="1600" dirty="0" err="1">
                <a:solidFill>
                  <a:schemeClr val="bg1"/>
                </a:solidFill>
              </a:rPr>
              <a:t>base_angle</a:t>
            </a:r>
            <a:r>
              <a:rPr lang="es-ES" sz="1600" dirty="0">
                <a:solidFill>
                  <a:schemeClr val="bg1"/>
                </a:solidFill>
              </a:rPr>
              <a:t> + </a:t>
            </a:r>
            <a:r>
              <a:rPr lang="es-ES" sz="1600" dirty="0" err="1">
                <a:solidFill>
                  <a:schemeClr val="bg1"/>
                </a:solidFill>
              </a:rPr>
              <a:t>angle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99218F-38F4-4493-BD00-D384562C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201070"/>
            <a:ext cx="4795019" cy="44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65B25-FD8A-45BA-979B-D72D09F2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Алгоритм прохождения итераций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B07EC-D77E-4C5D-A9F8-2AC13101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28" y="2835777"/>
            <a:ext cx="3559113" cy="33073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A01B6EF-2CCB-4FD2-8516-D026D007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/>
              <a:t>Каждая следующая итерация начинается с нижнего левого угла, после чего мы находим все точки и рисуем их.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Затем соединяем точки между собой, получая линии.</a:t>
            </a:r>
          </a:p>
        </p:txBody>
      </p:sp>
    </p:spTree>
    <p:extLst>
      <p:ext uri="{BB962C8B-B14F-4D97-AF65-F5344CB8AC3E}">
        <p14:creationId xmlns:p14="http://schemas.microsoft.com/office/powerpoint/2010/main" val="227341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D343A-ADA0-4843-9B0A-F3E4587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ru-RU" sz="5600"/>
              <a:t>Отрисовка левой ветви</a:t>
            </a:r>
            <a:endParaRPr lang="en-US" sz="5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F1B33-10F0-450B-ABD2-D4B406D7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1000"/>
              </a:lnSpc>
              <a:buNone/>
            </a:pPr>
            <a:r>
              <a:rPr lang="ru-RU" sz="2200">
                <a:solidFill>
                  <a:schemeClr val="bg1"/>
                </a:solidFill>
              </a:rPr>
              <a:t>Нижняя левая точка для левой ветви совпадает</a:t>
            </a: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ru-RU" sz="2200">
                <a:solidFill>
                  <a:schemeClr val="bg1"/>
                </a:solidFill>
              </a:rPr>
              <a:t>с </a:t>
            </a:r>
            <a:r>
              <a:rPr lang="en-US" sz="2200">
                <a:solidFill>
                  <a:schemeClr val="bg1"/>
                </a:solidFill>
              </a:rPr>
              <a:t>(x2,y2)</a:t>
            </a:r>
            <a:r>
              <a:rPr lang="ru-RU" sz="2200">
                <a:solidFill>
                  <a:schemeClr val="bg1"/>
                </a:solidFill>
              </a:rPr>
              <a:t>. </a:t>
            </a:r>
            <a:endParaRPr lang="en-US" sz="2200">
              <a:solidFill>
                <a:schemeClr val="bg1"/>
              </a:solidFill>
            </a:endParaRPr>
          </a:p>
          <a:p>
            <a:pPr marL="0" indent="0">
              <a:lnSpc>
                <a:spcPct val="91000"/>
              </a:lnSpc>
              <a:buNone/>
            </a:pPr>
            <a:r>
              <a:rPr lang="ru-RU" sz="2200">
                <a:solidFill>
                  <a:schemeClr val="bg1"/>
                </a:solidFill>
              </a:rPr>
              <a:t>Длина</a:t>
            </a: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ru-RU" sz="2200">
                <a:solidFill>
                  <a:schemeClr val="bg1"/>
                </a:solidFill>
              </a:rPr>
              <a:t>нового левого дочернего квадрата равна</a:t>
            </a: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en-US" sz="2200" i="1">
                <a:solidFill>
                  <a:schemeClr val="bg1"/>
                </a:solidFill>
              </a:rPr>
              <a:t>left_length =</a:t>
            </a:r>
            <a:r>
              <a:rPr lang="ru-RU" sz="2200" i="1">
                <a:solidFill>
                  <a:schemeClr val="bg1"/>
                </a:solidFill>
              </a:rPr>
              <a:t> </a:t>
            </a:r>
            <a:r>
              <a:rPr lang="en-US" sz="2200" i="1">
                <a:solidFill>
                  <a:schemeClr val="bg1"/>
                </a:solidFill>
              </a:rPr>
              <a:t>length * cos(angle)</a:t>
            </a:r>
            <a:r>
              <a:rPr lang="ru-RU" sz="2200">
                <a:solidFill>
                  <a:schemeClr val="bg1"/>
                </a:solidFill>
              </a:rPr>
              <a:t>.</a:t>
            </a:r>
            <a:endParaRPr lang="en-US" sz="2200">
              <a:solidFill>
                <a:schemeClr val="bg1"/>
              </a:solidFill>
            </a:endParaRPr>
          </a:p>
          <a:p>
            <a:pPr marL="0" indent="0">
              <a:lnSpc>
                <a:spcPct val="91000"/>
              </a:lnSpc>
              <a:buNone/>
            </a:pPr>
            <a:r>
              <a:rPr lang="en-US" sz="2200" i="1">
                <a:solidFill>
                  <a:schemeClr val="bg1"/>
                </a:solidFill>
              </a:rPr>
              <a:t>base_angle </a:t>
            </a:r>
            <a:r>
              <a:rPr lang="ru-RU" sz="2200">
                <a:solidFill>
                  <a:schemeClr val="bg1"/>
                </a:solidFill>
              </a:rPr>
              <a:t>для левого квадрата </a:t>
            </a:r>
            <a:r>
              <a:rPr lang="en-US" sz="2200" i="1">
                <a:solidFill>
                  <a:schemeClr val="bg1"/>
                </a:solidFill>
              </a:rPr>
              <a:t>base_angle </a:t>
            </a:r>
            <a:r>
              <a:rPr lang="ru-RU" sz="2200" i="1">
                <a:solidFill>
                  <a:schemeClr val="bg1"/>
                </a:solidFill>
              </a:rPr>
              <a:t>родительского + </a:t>
            </a:r>
            <a:r>
              <a:rPr lang="en-US" sz="2200" i="1">
                <a:solidFill>
                  <a:schemeClr val="bg1"/>
                </a:solidFill>
              </a:rPr>
              <a:t>angle </a:t>
            </a:r>
          </a:p>
          <a:p>
            <a:pPr marL="0" indent="0">
              <a:lnSpc>
                <a:spcPct val="91000"/>
              </a:lnSpc>
              <a:buNone/>
            </a:pPr>
            <a:endParaRPr lang="ru-RU" sz="2200" i="1">
              <a:solidFill>
                <a:schemeClr val="bg1"/>
              </a:solidFill>
            </a:endParaRPr>
          </a:p>
          <a:p>
            <a:pPr marL="0" indent="0">
              <a:lnSpc>
                <a:spcPct val="91000"/>
              </a:lnSpc>
              <a:buNone/>
            </a:pP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DF5793A-9651-4782-B3B6-E06A9E281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"/>
          <a:stretch/>
        </p:blipFill>
        <p:spPr>
          <a:xfrm>
            <a:off x="6741822" y="1261136"/>
            <a:ext cx="4795019" cy="43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DD21-4ECB-414A-A8D4-996A192F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sz="5100"/>
              <a:t>Отрисовка правой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3DDD5-BADC-4538-A7B8-29EA5271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1000"/>
              </a:lnSpc>
              <a:buNone/>
            </a:pPr>
            <a:r>
              <a:rPr lang="ru-RU" sz="2200">
                <a:solidFill>
                  <a:schemeClr val="bg1"/>
                </a:solidFill>
              </a:rPr>
              <a:t>Нижняя левая точка для правого ветви совпадает</a:t>
            </a: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ru-RU" sz="2200">
                <a:solidFill>
                  <a:schemeClr val="bg1"/>
                </a:solidFill>
              </a:rPr>
              <a:t>с </a:t>
            </a:r>
            <a:r>
              <a:rPr lang="en-US" sz="2200">
                <a:solidFill>
                  <a:schemeClr val="bg1"/>
                </a:solidFill>
              </a:rPr>
              <a:t>(x4,y4)</a:t>
            </a:r>
            <a:r>
              <a:rPr lang="ru-RU" sz="2200">
                <a:solidFill>
                  <a:schemeClr val="bg1"/>
                </a:solidFill>
              </a:rPr>
              <a:t>. </a:t>
            </a:r>
            <a:endParaRPr lang="en-US" sz="2200">
              <a:solidFill>
                <a:schemeClr val="bg1"/>
              </a:solidFill>
            </a:endParaRPr>
          </a:p>
          <a:p>
            <a:pPr marL="0" indent="0">
              <a:lnSpc>
                <a:spcPct val="91000"/>
              </a:lnSpc>
              <a:buNone/>
            </a:pPr>
            <a:r>
              <a:rPr lang="ru-RU" sz="2200">
                <a:solidFill>
                  <a:schemeClr val="bg1"/>
                </a:solidFill>
              </a:rPr>
              <a:t>Длина</a:t>
            </a: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ru-RU" sz="2200">
                <a:solidFill>
                  <a:schemeClr val="bg1"/>
                </a:solidFill>
              </a:rPr>
              <a:t>нового правого дочернего квадрата равна</a:t>
            </a:r>
            <a:r>
              <a:rPr lang="en-US" sz="2200">
                <a:solidFill>
                  <a:schemeClr val="bg1"/>
                </a:solidFill>
              </a:rPr>
              <a:t> </a:t>
            </a:r>
            <a:r>
              <a:rPr lang="en-US" sz="2200" i="1">
                <a:solidFill>
                  <a:schemeClr val="bg1"/>
                </a:solidFill>
              </a:rPr>
              <a:t>right_length =</a:t>
            </a:r>
            <a:r>
              <a:rPr lang="ru-RU" sz="2200" i="1">
                <a:solidFill>
                  <a:schemeClr val="bg1"/>
                </a:solidFill>
              </a:rPr>
              <a:t> </a:t>
            </a:r>
            <a:r>
              <a:rPr lang="en-US" sz="2200" i="1">
                <a:solidFill>
                  <a:schemeClr val="bg1"/>
                </a:solidFill>
              </a:rPr>
              <a:t>length * sin(angle)</a:t>
            </a:r>
            <a:r>
              <a:rPr lang="ru-RU" sz="2200">
                <a:solidFill>
                  <a:schemeClr val="bg1"/>
                </a:solidFill>
              </a:rPr>
              <a:t>.</a:t>
            </a:r>
            <a:endParaRPr lang="en-US" sz="2200">
              <a:solidFill>
                <a:schemeClr val="bg1"/>
              </a:solidFill>
            </a:endParaRPr>
          </a:p>
          <a:p>
            <a:pPr marL="0" indent="0">
              <a:lnSpc>
                <a:spcPct val="91000"/>
              </a:lnSpc>
              <a:buNone/>
            </a:pPr>
            <a:r>
              <a:rPr lang="en-US" sz="2200" i="1">
                <a:solidFill>
                  <a:schemeClr val="bg1"/>
                </a:solidFill>
              </a:rPr>
              <a:t>base_angle </a:t>
            </a:r>
            <a:r>
              <a:rPr lang="ru-RU" sz="2200">
                <a:solidFill>
                  <a:schemeClr val="bg1"/>
                </a:solidFill>
              </a:rPr>
              <a:t>для правого квадрата </a:t>
            </a:r>
            <a:r>
              <a:rPr lang="en-US" sz="2200" i="1">
                <a:solidFill>
                  <a:schemeClr val="bg1"/>
                </a:solidFill>
              </a:rPr>
              <a:t>base_angle </a:t>
            </a:r>
            <a:r>
              <a:rPr lang="ru-RU" sz="2200" i="1">
                <a:solidFill>
                  <a:schemeClr val="bg1"/>
                </a:solidFill>
              </a:rPr>
              <a:t>родительского </a:t>
            </a:r>
            <a:r>
              <a:rPr lang="en-US" sz="2200" i="1">
                <a:solidFill>
                  <a:schemeClr val="bg1"/>
                </a:solidFill>
              </a:rPr>
              <a:t>- 90`</a:t>
            </a:r>
            <a:r>
              <a:rPr lang="ru-RU" sz="2200" i="1">
                <a:solidFill>
                  <a:schemeClr val="bg1"/>
                </a:solidFill>
              </a:rPr>
              <a:t> </a:t>
            </a:r>
            <a:r>
              <a:rPr lang="en-US" sz="2200" i="1">
                <a:solidFill>
                  <a:schemeClr val="bg1"/>
                </a:solidFill>
              </a:rPr>
              <a:t>+ angle </a:t>
            </a:r>
          </a:p>
          <a:p>
            <a:pPr marL="0" indent="0">
              <a:lnSpc>
                <a:spcPct val="91000"/>
              </a:lnSpc>
              <a:buNone/>
            </a:pPr>
            <a:endParaRPr lang="ru-RU" sz="220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294692-F61F-47DF-B886-5037E9F9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201070"/>
            <a:ext cx="4795019" cy="44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5F080-6912-48EF-A6BC-74D23C3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872F5-8D66-4478-8C51-FFC9F05C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ru-RU" dirty="0"/>
              <a:t>На втором этапе мы: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Рассмотрели разновидности Дерева Пифагора (классическое, обнаженное, обдуваемое ветром).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Выбрали вид дерева для моделирования (классическое).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Разобрались с этапами моделирования: задание точек, алгоритм прохождения итераций, отрисовка левой и правой ветви.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Написали уравнения, которые будут использованы в коде.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7207B-EDEC-4733-AB93-937FDED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7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20204-9608-4AC2-81EF-D13FDD57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sz="2600"/>
              <a:t>Функция </a:t>
            </a:r>
            <a:r>
              <a:rPr lang="en-US" sz="2600"/>
              <a:t>tree </a:t>
            </a:r>
            <a:r>
              <a:rPr lang="ru-RU" sz="2600"/>
              <a:t>и ее входные данные </a:t>
            </a:r>
            <a:br>
              <a:rPr lang="ru-RU" sz="2600"/>
            </a:br>
            <a:r>
              <a:rPr lang="en-US" sz="2600"/>
              <a:t>tree(c, n, x0, y0, length, </a:t>
            </a:r>
            <a:r>
              <a:rPr lang="en-US" sz="2600" err="1"/>
              <a:t>base_angle</a:t>
            </a:r>
            <a:r>
              <a:rPr lang="en-US" sz="2600"/>
              <a:t>, angle)</a:t>
            </a:r>
            <a:endParaRPr lang="ru-RU" sz="2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495EA-B05F-47F0-8A36-A3D69AF5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C</a:t>
            </a:r>
            <a:r>
              <a:rPr lang="ru-RU" sz="1600">
                <a:solidFill>
                  <a:schemeClr val="bg1"/>
                </a:solidFill>
              </a:rPr>
              <a:t> – полотно для рисования</a:t>
            </a:r>
          </a:p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N</a:t>
            </a:r>
            <a:r>
              <a:rPr lang="ru-RU" sz="1600">
                <a:solidFill>
                  <a:schemeClr val="bg1"/>
                </a:solidFill>
              </a:rPr>
              <a:t> – количество итераций </a:t>
            </a:r>
          </a:p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X0</a:t>
            </a:r>
            <a:r>
              <a:rPr lang="ru-RU" sz="1600">
                <a:solidFill>
                  <a:schemeClr val="bg1"/>
                </a:solidFill>
              </a:rPr>
              <a:t> – координата нижней левой точки по оси Х для первого квадрата</a:t>
            </a:r>
          </a:p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Y0</a:t>
            </a:r>
            <a:r>
              <a:rPr lang="ru-RU" sz="1600">
                <a:solidFill>
                  <a:schemeClr val="bg1"/>
                </a:solidFill>
              </a:rPr>
              <a:t>  - координата нижней левой точки по оси </a:t>
            </a:r>
            <a:r>
              <a:rPr lang="en-US" sz="1600">
                <a:solidFill>
                  <a:schemeClr val="bg1"/>
                </a:solidFill>
              </a:rPr>
              <a:t>Y</a:t>
            </a:r>
            <a:r>
              <a:rPr lang="ru-RU" sz="1600">
                <a:solidFill>
                  <a:schemeClr val="bg1"/>
                </a:solidFill>
              </a:rPr>
              <a:t> для первого квадрата</a:t>
            </a:r>
          </a:p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Length</a:t>
            </a:r>
            <a:r>
              <a:rPr lang="ru-RU" sz="1600">
                <a:solidFill>
                  <a:schemeClr val="bg1"/>
                </a:solidFill>
              </a:rPr>
              <a:t> – длина стороны первого квадрата</a:t>
            </a:r>
          </a:p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base_angle</a:t>
            </a:r>
            <a:r>
              <a:rPr lang="ru-RU" sz="1600">
                <a:solidFill>
                  <a:schemeClr val="bg1"/>
                </a:solidFill>
              </a:rPr>
              <a:t> – базовый угол наклона </a:t>
            </a:r>
          </a:p>
          <a:p>
            <a:pPr>
              <a:lnSpc>
                <a:spcPct val="91000"/>
              </a:lnSpc>
            </a:pPr>
            <a:r>
              <a:rPr lang="en-US" sz="1600">
                <a:solidFill>
                  <a:schemeClr val="bg1"/>
                </a:solidFill>
              </a:rPr>
              <a:t>Angle</a:t>
            </a:r>
            <a:r>
              <a:rPr lang="ru-RU" sz="1600">
                <a:solidFill>
                  <a:schemeClr val="bg1"/>
                </a:solidFill>
              </a:rPr>
              <a:t> – угол наклона левой ветви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C6E07E-2383-4914-8C2E-D6A9A26F4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"/>
          <a:stretch/>
        </p:blipFill>
        <p:spPr>
          <a:xfrm>
            <a:off x="6741822" y="1261136"/>
            <a:ext cx="4795019" cy="4335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B6B2F-E304-45B6-A612-7C09A56A6911}"/>
              </a:ext>
            </a:extLst>
          </p:cNvPr>
          <p:cNvSpPr txBox="1"/>
          <p:nvPr/>
        </p:nvSpPr>
        <p:spPr>
          <a:xfrm>
            <a:off x="6741822" y="5163292"/>
            <a:ext cx="4795019" cy="4335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x0, y0</a:t>
            </a:r>
            <a:endParaRPr lang="ru-RU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9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7ECA8-9C00-4478-8769-A309A415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dirty="0"/>
              <a:t>(х1, </a:t>
            </a:r>
            <a:r>
              <a:rPr lang="en-US" dirty="0"/>
              <a:t>y1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41225-BF82-4374-93CC-A314C89C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x1 = x0 + (int)(length * cos(</a:t>
            </a:r>
            <a:r>
              <a:rPr lang="en-US" sz="2400" dirty="0" err="1">
                <a:solidFill>
                  <a:schemeClr val="bg1"/>
                </a:solidFill>
              </a:rPr>
              <a:t>base_angle</a:t>
            </a:r>
            <a:r>
              <a:rPr lang="en-US" sz="2400" dirty="0">
                <a:solidFill>
                  <a:schemeClr val="bg1"/>
                </a:solidFill>
              </a:rPr>
              <a:t>))</a:t>
            </a:r>
          </a:p>
          <a:p>
            <a:r>
              <a:rPr lang="en-US" sz="2400" dirty="0">
                <a:solidFill>
                  <a:schemeClr val="bg1"/>
                </a:solidFill>
              </a:rPr>
              <a:t>y1 = y0 - (int)(length * sin(</a:t>
            </a:r>
            <a:r>
              <a:rPr lang="en-US" sz="2400" dirty="0" err="1">
                <a:solidFill>
                  <a:schemeClr val="bg1"/>
                </a:solidFill>
              </a:rPr>
              <a:t>base_angle</a:t>
            </a:r>
            <a:r>
              <a:rPr lang="en-US" sz="2400" dirty="0">
                <a:solidFill>
                  <a:schemeClr val="bg1"/>
                </a:solidFill>
              </a:rPr>
              <a:t>))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6BDCF-9C6E-4BC4-A45D-77B8A36FA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"/>
          <a:stretch/>
        </p:blipFill>
        <p:spPr>
          <a:xfrm>
            <a:off x="6741822" y="1261136"/>
            <a:ext cx="4795019" cy="4335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679A0-888C-4AF4-993D-4AAB3FF13201}"/>
              </a:ext>
            </a:extLst>
          </p:cNvPr>
          <p:cNvSpPr txBox="1"/>
          <p:nvPr/>
        </p:nvSpPr>
        <p:spPr>
          <a:xfrm>
            <a:off x="6741822" y="5163292"/>
            <a:ext cx="4795019" cy="4335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</a:rPr>
              <a:t>х1, </a:t>
            </a:r>
            <a:r>
              <a:rPr lang="en-US" sz="1300">
                <a:solidFill>
                  <a:srgbClr val="FFFFFF"/>
                </a:solidFill>
              </a:rPr>
              <a:t>y1</a:t>
            </a:r>
            <a:endParaRPr lang="ru-RU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8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B66F8-286E-45A4-8E26-250CEE7E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dirty="0"/>
              <a:t>(х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y2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C8F5A-ABD8-404B-BF0D-24417CE6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x2 = x0 + (int)(length * cos(</a:t>
            </a:r>
            <a:r>
              <a:rPr lang="en-US" dirty="0" err="1">
                <a:solidFill>
                  <a:schemeClr val="bg1"/>
                </a:solidFill>
              </a:rPr>
              <a:t>base_angle</a:t>
            </a:r>
            <a:r>
              <a:rPr lang="en-US" dirty="0">
                <a:solidFill>
                  <a:schemeClr val="bg1"/>
                </a:solidFill>
              </a:rPr>
              <a:t> + pi / 2))</a:t>
            </a:r>
          </a:p>
          <a:p>
            <a:r>
              <a:rPr lang="en-US" dirty="0">
                <a:solidFill>
                  <a:schemeClr val="bg1"/>
                </a:solidFill>
              </a:rPr>
              <a:t>y2 = y0 - (int)(length * sin(</a:t>
            </a:r>
            <a:r>
              <a:rPr lang="en-US" dirty="0" err="1">
                <a:solidFill>
                  <a:schemeClr val="bg1"/>
                </a:solidFill>
              </a:rPr>
              <a:t>base_angle</a:t>
            </a:r>
            <a:r>
              <a:rPr lang="en-US" dirty="0">
                <a:solidFill>
                  <a:schemeClr val="bg1"/>
                </a:solidFill>
              </a:rPr>
              <a:t> + pi / 2))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521D1F-209D-4DC0-835B-E79B3B6E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"/>
          <a:stretch/>
        </p:blipFill>
        <p:spPr>
          <a:xfrm>
            <a:off x="6741822" y="1261136"/>
            <a:ext cx="4795019" cy="4335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0CBA72-6901-42E9-94D9-936C25231417}"/>
              </a:ext>
            </a:extLst>
          </p:cNvPr>
          <p:cNvSpPr txBox="1"/>
          <p:nvPr/>
        </p:nvSpPr>
        <p:spPr>
          <a:xfrm>
            <a:off x="6741822" y="5163292"/>
            <a:ext cx="4795019" cy="4335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</a:rPr>
              <a:t>х</a:t>
            </a:r>
            <a:r>
              <a:rPr lang="en-US" sz="1300">
                <a:solidFill>
                  <a:srgbClr val="FFFFFF"/>
                </a:solidFill>
              </a:rPr>
              <a:t>2</a:t>
            </a:r>
            <a:r>
              <a:rPr lang="ru-RU" sz="1300">
                <a:solidFill>
                  <a:srgbClr val="FFFFFF"/>
                </a:solidFill>
              </a:rPr>
              <a:t>, </a:t>
            </a:r>
            <a:r>
              <a:rPr lang="en-US" sz="1300">
                <a:solidFill>
                  <a:srgbClr val="FFFFFF"/>
                </a:solidFill>
              </a:rPr>
              <a:t>y2</a:t>
            </a:r>
            <a:endParaRPr lang="ru-RU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1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3D89-383D-4129-BA93-E2C7BA2E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dirty="0"/>
              <a:t>(х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y3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FC00B-C891-438E-9466-3A17D10E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x3 = x1 + (int)(length * cos(base_angle + pi / 2))</a:t>
            </a:r>
          </a:p>
          <a:p>
            <a:r>
              <a:rPr lang="en-US">
                <a:solidFill>
                  <a:schemeClr val="bg1"/>
                </a:solidFill>
              </a:rPr>
              <a:t> y3 = y1 - (int)(length * sin(base_angle + pi / 2))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BDC771-C23F-438C-AF40-026152933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"/>
          <a:stretch/>
        </p:blipFill>
        <p:spPr>
          <a:xfrm>
            <a:off x="6741822" y="1261136"/>
            <a:ext cx="4795019" cy="4335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BB1F3-801D-4543-A955-914AFD2E636D}"/>
              </a:ext>
            </a:extLst>
          </p:cNvPr>
          <p:cNvSpPr txBox="1"/>
          <p:nvPr/>
        </p:nvSpPr>
        <p:spPr>
          <a:xfrm>
            <a:off x="6741822" y="5163292"/>
            <a:ext cx="4795019" cy="4335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</a:rPr>
              <a:t>х</a:t>
            </a:r>
            <a:r>
              <a:rPr lang="en-US" sz="1300">
                <a:solidFill>
                  <a:srgbClr val="FFFFFF"/>
                </a:solidFill>
              </a:rPr>
              <a:t>3</a:t>
            </a:r>
            <a:r>
              <a:rPr lang="ru-RU" sz="1300">
                <a:solidFill>
                  <a:srgbClr val="FFFFFF"/>
                </a:solidFill>
              </a:rPr>
              <a:t>, </a:t>
            </a:r>
            <a:r>
              <a:rPr lang="en-US" sz="1300">
                <a:solidFill>
                  <a:srgbClr val="FFFFFF"/>
                </a:solidFill>
              </a:rPr>
              <a:t>y3</a:t>
            </a:r>
            <a:endParaRPr lang="ru-RU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3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9CACA-09D7-4A81-90A5-33B7414C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ru-RU" b="1" dirty="0"/>
              <a:t>Цель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ADDB8-B3A0-4F53-8A02-037E9D6C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D313F11-43E5-4C56-9C32-509AECC8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Franklin Gothic Medium" panose="020B0603020102020204" pitchFamily="34" charset="0"/>
              <a:buChar char="−"/>
            </a:pPr>
            <a:r>
              <a:rPr lang="ru-RU" dirty="0"/>
              <a:t>Изучить теоретический материал по теме;</a:t>
            </a:r>
          </a:p>
          <a:p>
            <a:pPr marL="457200" indent="-457200">
              <a:buFont typeface="Franklin Gothic Medium" panose="020B0603020102020204" pitchFamily="34" charset="0"/>
              <a:buChar char="−"/>
            </a:pPr>
            <a:r>
              <a:rPr lang="ru-RU" dirty="0"/>
              <a:t>Собрать, подготовить и структурировать материал для создания универсальной программы для моделирования выбранного фрактала;</a:t>
            </a:r>
          </a:p>
          <a:p>
            <a:pPr marL="457200" indent="-457200">
              <a:buFont typeface="Franklin Gothic Medium" panose="020B0603020102020204" pitchFamily="34" charset="0"/>
              <a:buChar char="−"/>
            </a:pPr>
            <a:r>
              <a:rPr lang="ru-RU" dirty="0"/>
              <a:t>Выполнить реализацию данной программы на языке программирования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pPr marL="457200" indent="-457200">
              <a:buFont typeface="Franklin Gothic Medium" panose="020B0603020102020204" pitchFamily="34" charset="0"/>
              <a:buChar char="−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04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337E7-AFBF-4349-9740-3882A3B7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/>
              <a:t>(х</a:t>
            </a:r>
            <a:r>
              <a:rPr lang="en-US"/>
              <a:t>4</a:t>
            </a:r>
            <a:r>
              <a:rPr lang="ru-RU"/>
              <a:t>, </a:t>
            </a:r>
            <a:r>
              <a:rPr lang="en-US"/>
              <a:t>y4</a:t>
            </a:r>
            <a:r>
              <a:rPr lang="ru-RU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B3988-4D3B-4CDE-A1DE-382D503C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x4 = x2 + (int)(length * cos(angle) * cos(base_angle + angle))</a:t>
            </a:r>
          </a:p>
          <a:p>
            <a:r>
              <a:rPr lang="en-US">
                <a:solidFill>
                  <a:schemeClr val="bg1"/>
                </a:solidFill>
              </a:rPr>
              <a:t> y4 = y2 - (int)(length * cos(angle) * sin(base_angle + angle))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DA84B4-BA94-4257-B6C8-FB6A065FC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5" r="7820" b="-2"/>
          <a:stretch/>
        </p:blipFill>
        <p:spPr>
          <a:xfrm>
            <a:off x="6741822" y="732486"/>
            <a:ext cx="4795019" cy="5393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FBE25-8236-4151-99DC-1BA82F17AE95}"/>
              </a:ext>
            </a:extLst>
          </p:cNvPr>
          <p:cNvSpPr txBox="1"/>
          <p:nvPr/>
        </p:nvSpPr>
        <p:spPr>
          <a:xfrm>
            <a:off x="8755990" y="17979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bg1"/>
                </a:solidFill>
              </a:rPr>
              <a:t>х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y4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9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BAAB5-E532-4BBF-94B3-EFC24DF0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6100" dirty="0"/>
              <a:t>Соединяем точки линиями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910E1-4ED5-4F18-A740-30E73542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r>
              <a:rPr lang="es-ES" dirty="0"/>
              <a:t>c.create_line(x0, y0, x1, y1)</a:t>
            </a:r>
          </a:p>
          <a:p>
            <a:r>
              <a:rPr lang="es-ES" dirty="0"/>
              <a:t>c.create_line(x0, y0, x2, y2)</a:t>
            </a:r>
          </a:p>
          <a:p>
            <a:r>
              <a:rPr lang="es-ES" dirty="0"/>
              <a:t>c.create_line(x2, y2, x3, y3)</a:t>
            </a:r>
          </a:p>
          <a:p>
            <a:r>
              <a:rPr lang="es-ES" dirty="0"/>
              <a:t>c.create_line(x1, y1, x3, y3)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26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F76A-6113-4F72-8529-B36AF864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if n &gt; 0:</a:t>
            </a:r>
          </a:p>
        </p:txBody>
      </p:sp>
    </p:spTree>
    <p:extLst>
      <p:ext uri="{BB962C8B-B14F-4D97-AF65-F5344CB8AC3E}">
        <p14:creationId xmlns:p14="http://schemas.microsoft.com/office/powerpoint/2010/main" val="168298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18107-B5A4-4F00-8162-858262E8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Отрисовка левой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41011-B00C-4514-8AA3-CCB44D0B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endParaRPr lang="ru-RU" dirty="0"/>
          </a:p>
          <a:p>
            <a:r>
              <a:rPr lang="en-US" dirty="0" err="1"/>
              <a:t>left_base_angle</a:t>
            </a:r>
            <a:r>
              <a:rPr lang="en-US" dirty="0"/>
              <a:t> = </a:t>
            </a:r>
            <a:r>
              <a:rPr lang="en-US" dirty="0" err="1"/>
              <a:t>base_angle</a:t>
            </a:r>
            <a:r>
              <a:rPr lang="en-US" dirty="0"/>
              <a:t> + angle</a:t>
            </a:r>
          </a:p>
          <a:p>
            <a:r>
              <a:rPr lang="en-US" dirty="0" err="1"/>
              <a:t>left_length</a:t>
            </a:r>
            <a:r>
              <a:rPr lang="en-US" dirty="0"/>
              <a:t> = length * cos(angle)</a:t>
            </a:r>
          </a:p>
          <a:p>
            <a:r>
              <a:rPr lang="en-US" dirty="0"/>
              <a:t>tree(c, n - 1, x2, y2, </a:t>
            </a:r>
            <a:r>
              <a:rPr lang="en-US" dirty="0" err="1"/>
              <a:t>left_length</a:t>
            </a:r>
            <a:r>
              <a:rPr lang="en-US" dirty="0"/>
              <a:t>, </a:t>
            </a:r>
            <a:r>
              <a:rPr lang="en-US" dirty="0" err="1"/>
              <a:t>left_base_angle</a:t>
            </a:r>
            <a:r>
              <a:rPr lang="en-US" dirty="0"/>
              <a:t>, angle)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98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BCC64-38CA-4D8B-8A26-EDFB84AE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Отрисовка правой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01A93-9913-4851-B275-5C8988BB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r>
              <a:rPr lang="en-US" dirty="0" err="1"/>
              <a:t>right_base_angle</a:t>
            </a:r>
            <a:r>
              <a:rPr lang="en-US" dirty="0"/>
              <a:t> = </a:t>
            </a:r>
            <a:r>
              <a:rPr lang="en-US" dirty="0" err="1"/>
              <a:t>base_angle</a:t>
            </a:r>
            <a:r>
              <a:rPr lang="en-US" dirty="0"/>
              <a:t> - pi / 2 + angle</a:t>
            </a:r>
          </a:p>
          <a:p>
            <a:r>
              <a:rPr lang="en-US" dirty="0" err="1"/>
              <a:t>right_length</a:t>
            </a:r>
            <a:r>
              <a:rPr lang="en-US" dirty="0"/>
              <a:t> = length * sin(angle)</a:t>
            </a:r>
          </a:p>
          <a:p>
            <a:r>
              <a:rPr lang="en-US" dirty="0"/>
              <a:t>tree(c, n - 1, x4, y4, </a:t>
            </a:r>
            <a:r>
              <a:rPr lang="en-US" dirty="0" err="1"/>
              <a:t>right_length</a:t>
            </a:r>
            <a:r>
              <a:rPr lang="en-US" dirty="0"/>
              <a:t>, </a:t>
            </a:r>
            <a:r>
              <a:rPr lang="en-US" dirty="0" err="1"/>
              <a:t>right_base_angle</a:t>
            </a:r>
            <a:r>
              <a:rPr lang="en-US" dirty="0"/>
              <a:t>, angle)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23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3184C-3688-4873-8D12-ACCA3177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Инициализация полотна для рисования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8174F-F98D-420A-A092-25141708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r>
              <a:rPr lang="en-US" dirty="0"/>
              <a:t>root = Tk()</a:t>
            </a:r>
          </a:p>
          <a:p>
            <a:r>
              <a:rPr lang="en-US" dirty="0"/>
              <a:t>c = Canvas(root, width=700, height=700, </a:t>
            </a:r>
            <a:r>
              <a:rPr lang="en-US" dirty="0" err="1"/>
              <a:t>bg</a:t>
            </a:r>
            <a:r>
              <a:rPr lang="en-US" dirty="0"/>
              <a:t>='white')</a:t>
            </a:r>
          </a:p>
          <a:p>
            <a:r>
              <a:rPr lang="en-US" dirty="0" err="1"/>
              <a:t>c.pack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136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47BF6-C0ED-413B-93F1-8DB05696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функции для отрисовки дерева </a:t>
            </a:r>
            <a:r>
              <a:rPr lang="ru-RU" dirty="0" err="1"/>
              <a:t>пифагора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CE140-D77F-48B9-BA69-FD1A1AC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tree(c, 10, 300, 500, 100, 0, pi / 4)</a:t>
            </a:r>
          </a:p>
          <a:p>
            <a:r>
              <a:rPr lang="en-US" dirty="0" err="1"/>
              <a:t>root.mainloop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58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F76A-6113-4F72-8529-B36AF864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12192000" cy="3227832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8800" dirty="0"/>
              <a:t>Код программы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03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8D209AC-857A-44B0-8F3B-71C4CFD6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C444B8-05A2-4CDF-AF45-E5577ED2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0"/>
            <a:ext cx="1165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C0648-98AD-4E0F-8D0D-2A9D62AF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Универсальность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35ACC2-ACD6-4B73-A752-14504F9FB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109"/>
          <a:stretch/>
        </p:blipFill>
        <p:spPr>
          <a:xfrm>
            <a:off x="20" y="1"/>
            <a:ext cx="6092932" cy="4212709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A0C33E-E9D4-42D1-8460-DD5F3F91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19868"/>
          <a:stretch/>
        </p:blipFill>
        <p:spPr>
          <a:xfrm>
            <a:off x="6092952" y="-3"/>
            <a:ext cx="609904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5F080-6912-48EF-A6BC-74D23C33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ru-RU" sz="510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872F5-8D66-4478-8C51-FFC9F05C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1000"/>
              </a:lnSpc>
            </a:pPr>
            <a:r>
              <a:rPr lang="ru-RU" sz="1600" dirty="0"/>
              <a:t>Существуют разнообразные физические процессы, основная черта которых — </a:t>
            </a:r>
            <a:r>
              <a:rPr lang="ru-RU" sz="1600" b="1" dirty="0"/>
              <a:t>неравновесная агрегация.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Она заключается в необратимом прилипании частиц к растущему кластеру из-за сильного смещения равновесия в сторону твердой фазы, вырастают разветвленные агрегаты.</a:t>
            </a:r>
          </a:p>
          <a:p>
            <a:pPr>
              <a:lnSpc>
                <a:spcPct val="91000"/>
              </a:lnSpc>
            </a:pPr>
            <a:r>
              <a:rPr lang="ru-RU" sz="1600" b="1" dirty="0"/>
              <a:t>Простейший случай </a:t>
            </a:r>
            <a:r>
              <a:rPr lang="ru-RU" sz="1600" dirty="0"/>
              <a:t>— агрегация, ограниченная диффузией (</a:t>
            </a:r>
            <a:r>
              <a:rPr lang="ru-RU" sz="1600" dirty="0" err="1"/>
              <a:t>Diffusion</a:t>
            </a:r>
            <a:r>
              <a:rPr lang="ru-RU" sz="1600" dirty="0"/>
              <a:t> </a:t>
            </a:r>
            <a:r>
              <a:rPr lang="ru-RU" sz="1600" dirty="0" err="1"/>
              <a:t>Limited</a:t>
            </a:r>
            <a:r>
              <a:rPr lang="ru-RU" sz="1600" dirty="0"/>
              <a:t> </a:t>
            </a:r>
            <a:r>
              <a:rPr lang="ru-RU" sz="1600" dirty="0" err="1"/>
              <a:t>Aggregation</a:t>
            </a:r>
            <a:r>
              <a:rPr lang="ru-RU" sz="1600" dirty="0"/>
              <a:t>, DLA). </a:t>
            </a:r>
          </a:p>
          <a:p>
            <a:pPr>
              <a:lnSpc>
                <a:spcPct val="91000"/>
              </a:lnSpc>
            </a:pPr>
            <a:r>
              <a:rPr lang="ru-RU" sz="1600" dirty="0"/>
              <a:t>Также существуют: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Химически-ограниченная агрегация;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Баллистическая агрегация;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Кластер–кластерная агрегация.</a:t>
            </a:r>
          </a:p>
          <a:p>
            <a:pPr>
              <a:lnSpc>
                <a:spcPct val="91000"/>
              </a:lnSpc>
            </a:pPr>
            <a:r>
              <a:rPr lang="ru-RU" sz="1600" b="1" dirty="0"/>
              <a:t>Примеры:</a:t>
            </a:r>
          </a:p>
          <a:p>
            <a:pPr marL="285750" indent="-28575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образование частиц сажи;</a:t>
            </a:r>
          </a:p>
          <a:p>
            <a:pPr marL="285750" indent="-28575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рост осадков при электрическом осаждении;</a:t>
            </a:r>
          </a:p>
          <a:p>
            <a:pPr marL="285750" indent="-28575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«вязкие пальцы» при вытеснении вязкой жидкости менее вязкой в пористой среде (например, нефти — водой или газом внутри пласта);</a:t>
            </a:r>
          </a:p>
          <a:p>
            <a:pPr marL="285750" indent="-28575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электрический пробой.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Рост правильных ограненных кристаллов происходит в условиях, близких к равновесным, когда возможно как прилипание частиц, так и их обратный переход в раствор.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7207B-EDEC-4733-AB93-937FDED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69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5F080-6912-48EF-A6BC-74D23C3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872F5-8D66-4478-8C51-FFC9F05C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7" y="2627316"/>
            <a:ext cx="10268712" cy="359359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На данном этапе мы создали универсальную программу для отрисовки дерева Пифагора - с помощью неё мы можем построить любую разновидность дерева, изменив значения углов, - а также подробно описали все составные части кода программы.</a:t>
            </a:r>
          </a:p>
          <a:p>
            <a:pPr algn="l"/>
            <a:r>
              <a:rPr lang="ru-RU" dirty="0"/>
              <a:t>Закончили смысловую часть проекта.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7207B-EDEC-4733-AB93-937FDED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3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DF942-3F3C-47B9-BD7C-ADB0AD27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Результаты Проекта</a:t>
            </a:r>
          </a:p>
        </p:txBody>
      </p:sp>
      <p:pic>
        <p:nvPicPr>
          <p:cNvPr id="8" name="Graphic 7" descr="Флажок">
            <a:extLst>
              <a:ext uri="{FF2B5EF4-FFF2-40B4-BE49-F238E27FC236}">
                <a16:creationId xmlns:a16="http://schemas.microsoft.com/office/drawing/2014/main" id="{B8223200-3D96-4AA3-9E3D-4BB03A33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49D010B-5AB8-4EB0-BEEF-8F35DEC5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 fontScale="92500" lnSpcReduction="10000"/>
          </a:bodyPr>
          <a:lstStyle/>
          <a:p>
            <a:r>
              <a:rPr lang="ru-RU" dirty="0"/>
              <a:t>Выполнили проектную работу по созданию программного кода на языке программирования </a:t>
            </a:r>
            <a:r>
              <a:rPr lang="en-US" dirty="0"/>
              <a:t>Python</a:t>
            </a:r>
            <a:r>
              <a:rPr lang="ru-RU" dirty="0"/>
              <a:t> для моделирования дерева Пифагора.</a:t>
            </a:r>
          </a:p>
          <a:p>
            <a:r>
              <a:rPr lang="ru-RU" dirty="0"/>
              <a:t>Успешно завершили все этапы группового проекта. </a:t>
            </a:r>
          </a:p>
          <a:p>
            <a:r>
              <a:rPr lang="ru-RU" dirty="0"/>
              <a:t>Получили рабочую универсальную программу.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90D8DD-C575-4085-844A-9FB69383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2053A-1FE2-4A9B-A04F-451823DE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ru-RU" sz="5600"/>
              <a:t>Фрактальная размерность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DAADD1-6683-4BE6-94E3-04CC49757B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9" r="1" b="1"/>
          <a:stretch/>
        </p:blipFill>
        <p:spPr bwMode="auto">
          <a:xfrm>
            <a:off x="20" y="10"/>
            <a:ext cx="4657324" cy="6857990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69AEC36-01B4-4409-80B8-449BFBC6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91000"/>
              </a:lnSpc>
            </a:pPr>
            <a:r>
              <a:rPr lang="ru-RU" sz="1800" dirty="0"/>
              <a:t>Фигура на плоскости или тело в пространстве имеют размерность.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Интуитивно мы понимаем термин размерность как число координат, необходимых для задания положения точки внутри фигуры. Так, любая линия (например, окружность или прямая) одномерна — достаточно всего одной координаты, чтобы точно указать точку, а плоскость и поверхность шара двумерны.</a:t>
            </a:r>
            <a:br>
              <a:rPr lang="ru-RU" sz="1800" dirty="0"/>
            </a:br>
            <a:endParaRPr lang="ru-RU" sz="1800" dirty="0"/>
          </a:p>
          <a:p>
            <a:pPr>
              <a:lnSpc>
                <a:spcPct val="91000"/>
              </a:lnSpc>
            </a:pPr>
            <a:r>
              <a:rPr lang="ru-RU" sz="1800" dirty="0"/>
              <a:t>Определить ее можно разными способами:</a:t>
            </a:r>
          </a:p>
          <a:p>
            <a:pPr marL="342900" indent="-342900">
              <a:lnSpc>
                <a:spcPct val="91000"/>
              </a:lnSpc>
              <a:buFont typeface="+mj-lt"/>
              <a:buAutoNum type="arabicPeriod"/>
            </a:pPr>
            <a:r>
              <a:rPr lang="ru-RU" sz="1800" dirty="0"/>
              <a:t>Метод сфер или ящиков;</a:t>
            </a:r>
          </a:p>
          <a:p>
            <a:pPr marL="342900" indent="-342900">
              <a:lnSpc>
                <a:spcPct val="91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Метод подсчета клеток;</a:t>
            </a:r>
          </a:p>
          <a:p>
            <a:pPr marL="342900" indent="-342900">
              <a:lnSpc>
                <a:spcPct val="91000"/>
              </a:lnSpc>
              <a:buFont typeface="+mj-lt"/>
              <a:buAutoNum type="arabicPeriod"/>
            </a:pPr>
            <a:r>
              <a:rPr lang="ru-RU" sz="1800" dirty="0"/>
              <a:t>Существует метод, применяемый при наблюдении за процессом роста агрегата от центра. </a:t>
            </a:r>
            <a:endParaRPr lang="ru-RU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1000"/>
              </a:lnSpc>
              <a:buFont typeface="+mj-lt"/>
              <a:buAutoNum type="arabicPeriod"/>
            </a:pPr>
            <a:r>
              <a:rPr lang="ru-RU" sz="1800" dirty="0"/>
              <a:t>Метод </a:t>
            </a:r>
            <a:r>
              <a:rPr lang="ru-RU" sz="1800" dirty="0" err="1"/>
              <a:t>малоуглового</a:t>
            </a:r>
            <a:r>
              <a:rPr lang="ru-RU" sz="1800" dirty="0"/>
              <a:t> рассеяния света, рентгеновских лучей или нейтронов.</a:t>
            </a:r>
          </a:p>
          <a:p>
            <a:pPr>
              <a:lnSpc>
                <a:spcPct val="91000"/>
              </a:lnSpc>
            </a:pPr>
            <a:endParaRPr lang="ru-RU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4A099C-47A4-49F8-AD35-BDC92A1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5D6BB-8B2B-4052-9573-7E875EDC45B1}"/>
              </a:ext>
            </a:extLst>
          </p:cNvPr>
          <p:cNvSpPr txBox="1"/>
          <p:nvPr/>
        </p:nvSpPr>
        <p:spPr>
          <a:xfrm>
            <a:off x="4657344" y="6365140"/>
            <a:ext cx="317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Рисунок 1. Размерности фигуры</a:t>
            </a:r>
          </a:p>
          <a:p>
            <a:br>
              <a:rPr lang="ru-RU" i="1" dirty="0"/>
            </a:b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049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9CACA-09D7-4A81-90A5-33B7414C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ru-RU" sz="6600" dirty="0"/>
              <a:t>Примеры «математических фракталов»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ADDB8-B3A0-4F53-8A02-037E9D6C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41AF2D-8B30-4310-964B-614AF9E1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80592"/>
            <a:ext cx="10268712" cy="3593592"/>
          </a:xfrm>
        </p:spPr>
        <p:txBody>
          <a:bodyPr>
            <a:normAutofit/>
          </a:bodyPr>
          <a:lstStyle/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множество Кантора;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кривая Коха;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треугольник </a:t>
            </a:r>
            <a:r>
              <a:rPr lang="ru-RU" sz="2400" spc="120" dirty="0" err="1">
                <a:latin typeface="+mj-lt"/>
                <a:ea typeface="+mj-ea"/>
                <a:cs typeface="+mj-cs"/>
              </a:rPr>
              <a:t>Серпинского</a:t>
            </a:r>
            <a:r>
              <a:rPr lang="ru-RU" sz="2400" spc="120" dirty="0">
                <a:latin typeface="+mj-lt"/>
                <a:ea typeface="+mj-ea"/>
                <a:cs typeface="+mj-cs"/>
              </a:rPr>
              <a:t>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траектория Броуновской частицы;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 err="1">
                <a:latin typeface="+mj-lt"/>
                <a:ea typeface="+mj-ea"/>
                <a:cs typeface="+mj-cs"/>
              </a:rPr>
              <a:t>бессеточная</a:t>
            </a:r>
            <a:r>
              <a:rPr lang="ru-RU" sz="2400" spc="120" dirty="0">
                <a:latin typeface="+mj-lt"/>
                <a:ea typeface="+mj-ea"/>
                <a:cs typeface="+mj-cs"/>
              </a:rPr>
              <a:t> модель;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химически-ограниченная агрегация;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баллистическая агрегация;</a:t>
            </a:r>
          </a:p>
          <a:p>
            <a:pPr indent="45720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spc="120" dirty="0">
                <a:latin typeface="+mj-lt"/>
                <a:ea typeface="+mj-ea"/>
                <a:cs typeface="+mj-cs"/>
              </a:rPr>
              <a:t>кластер–кластерная агрегация</a:t>
            </a:r>
            <a:r>
              <a:rPr lang="ru-RU" sz="2400" cap="all" spc="120" dirty="0">
                <a:latin typeface="+mj-lt"/>
                <a:ea typeface="+mj-ea"/>
                <a:cs typeface="+mj-cs"/>
              </a:rPr>
              <a:t>.</a:t>
            </a:r>
          </a:p>
          <a:p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DB5FF6-6879-4861-BA65-F0876C87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59" y="2298331"/>
            <a:ext cx="2690194" cy="21790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2BA75D-98DB-4A15-858D-A9EE2142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62" y="2520969"/>
            <a:ext cx="2051809" cy="173377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дерево, небо, внеш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69E8BC7B-4B63-42E3-9AAA-1BBB56E2E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31" y="4477388"/>
            <a:ext cx="2688031" cy="173378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небо, дерево, внеш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FA4AB0F6-69B6-4857-BB2E-7B8A2F75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62" y="4222234"/>
            <a:ext cx="2244087" cy="22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6B7BA-DC20-4910-9891-40C8CDE0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пифагора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4F835-3C26-48D2-BBBF-17AE8B7B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400" dirty="0">
                <a:solidFill>
                  <a:schemeClr val="bg1"/>
                </a:solidFill>
              </a:rPr>
              <a:t>Для построения Дерева Пифагора используется генератор в виде прямоугольного треугольника с квадратом на гипотенузе. Применяя этот генератор к самому себе, получим первую итерацию с двумя новыми треугольниками.</a:t>
            </a: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Продолжая процесс, получим новые поколения, для которых количество треугольников увеличивается каждый в два раза. В пределе этого процесса «вырастет» Дерево Пифагора</a:t>
            </a: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Одним из свойств дерева Пифагора является то, что, если площадь первого квадрата равна единице, то на каждом уровне сумма площадей квадратов тоже будет равна единице.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714416-EAE5-48EE-8F79-621B3820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46" y="639233"/>
            <a:ext cx="3575371" cy="25474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800847-1064-49D5-8DCE-DE9F22E5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9" y="3671314"/>
            <a:ext cx="3774004" cy="254745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4572F8-C788-48B0-BE2C-C452EB4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E19C5-7449-4213-82F7-79876BEB8BEE}"/>
              </a:ext>
            </a:extLst>
          </p:cNvPr>
          <p:cNvSpPr txBox="1"/>
          <p:nvPr/>
        </p:nvSpPr>
        <p:spPr>
          <a:xfrm>
            <a:off x="7946242" y="3254163"/>
            <a:ext cx="2309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i="1" dirty="0"/>
              <a:t>Рисунок 2, 3. Дерево Пифагора</a:t>
            </a:r>
          </a:p>
        </p:txBody>
      </p:sp>
    </p:spTree>
    <p:extLst>
      <p:ext uri="{BB962C8B-B14F-4D97-AF65-F5344CB8AC3E}">
        <p14:creationId xmlns:p14="http://schemas.microsoft.com/office/powerpoint/2010/main" val="24845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9CACA-09D7-4A81-90A5-33B7414C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ru-RU" b="1" dirty="0"/>
              <a:t>Фрактальная размерность  дерева Пифагора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78E716-AA43-44DC-946F-2BFF92090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21" y="2587752"/>
                <a:ext cx="3375574" cy="297162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1800" dirty="0"/>
                  <a:t>Если площадь начального квадрата S – площади на втором этапе – S/2 + S/2.</a:t>
                </a: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1800" dirty="0"/>
                  <a:t>Коэффициент сжатия (масштабирования) –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3200" dirty="0"/>
                  <a:t>r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800" dirty="0"/>
                  <a:t>;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78E716-AA43-44DC-946F-2BFF92090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21" y="2587752"/>
                <a:ext cx="3375574" cy="2971623"/>
              </a:xfrm>
              <a:blipFill>
                <a:blip r:embed="rId2"/>
                <a:stretch>
                  <a:fillRect l="-4702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ADDB8-B3A0-4F53-8A02-037E9D6C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28398-E40F-4B4A-83F1-B2FA2FE22619}"/>
                  </a:ext>
                </a:extLst>
              </p:cNvPr>
              <p:cNvSpPr txBox="1"/>
              <p:nvPr/>
            </p:nvSpPr>
            <p:spPr>
              <a:xfrm>
                <a:off x="960120" y="5559375"/>
                <a:ext cx="2065105" cy="76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d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+mj-lt"/>
                  </a:rPr>
                  <a:t>=2.</a:t>
                </a:r>
                <a:endParaRPr lang="ru-RU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28398-E40F-4B4A-83F1-B2FA2FE2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5559375"/>
                <a:ext cx="2065105" cy="763992"/>
              </a:xfrm>
              <a:prstGeom prst="rect">
                <a:avLst/>
              </a:prstGeom>
              <a:blipFill>
                <a:blip r:embed="rId3"/>
                <a:stretch>
                  <a:fillRect l="-47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6C0717-0443-405F-8685-C29B1B1737DE}"/>
              </a:ext>
            </a:extLst>
          </p:cNvPr>
          <p:cNvSpPr/>
          <p:nvPr/>
        </p:nvSpPr>
        <p:spPr>
          <a:xfrm>
            <a:off x="5132832" y="28024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Рекурсивная функция </a:t>
            </a:r>
            <a:r>
              <a:rPr lang="ru-RU" dirty="0"/>
              <a:t>(от лат. </a:t>
            </a:r>
            <a:r>
              <a:rPr lang="ru-RU" dirty="0" err="1"/>
              <a:t>recursio</a:t>
            </a:r>
            <a:r>
              <a:rPr lang="ru-RU" dirty="0"/>
              <a:t> — возвращение) — </a:t>
            </a:r>
            <a:endParaRPr lang="en-US" dirty="0"/>
          </a:p>
          <a:p>
            <a:r>
              <a:rPr lang="ru-RU" dirty="0"/>
              <a:t>это функция f(n) аргументов, которая в своей записи содержит себя же. </a:t>
            </a:r>
          </a:p>
        </p:txBody>
      </p:sp>
    </p:spTree>
    <p:extLst>
      <p:ext uri="{BB962C8B-B14F-4D97-AF65-F5344CB8AC3E}">
        <p14:creationId xmlns:p14="http://schemas.microsoft.com/office/powerpoint/2010/main" val="33932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5F080-6912-48EF-A6BC-74D23C3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ru-RU" dirty="0"/>
              <a:t>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872F5-8D66-4478-8C51-FFC9F05C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 первом этапе мы изучили теоретический материал по теме «</a:t>
            </a:r>
            <a:r>
              <a:rPr lang="en-US" dirty="0" err="1"/>
              <a:t>Неравновесная</a:t>
            </a:r>
            <a:r>
              <a:rPr lang="en-US" dirty="0"/>
              <a:t> </a:t>
            </a:r>
            <a:r>
              <a:rPr lang="en-US" dirty="0" err="1"/>
              <a:t>агрегация</a:t>
            </a:r>
            <a:r>
              <a:rPr lang="en-US" dirty="0"/>
              <a:t>, </a:t>
            </a:r>
            <a:r>
              <a:rPr lang="en-US" dirty="0" err="1"/>
              <a:t>фракталы</a:t>
            </a:r>
            <a:r>
              <a:rPr lang="ru-RU" dirty="0"/>
              <a:t>», а именно: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Изучили теоретическое описание задачи и модели.</a:t>
            </a:r>
          </a:p>
          <a:p>
            <a:pPr marL="514350" indent="-514350">
              <a:buAutoNum type="arabicPeriod"/>
            </a:pPr>
            <a:r>
              <a:rPr lang="ru-RU" dirty="0"/>
              <a:t>Рассмотрели различные типы фракталов (множество Кантора, кривая Коха, треугольник </a:t>
            </a:r>
            <a:r>
              <a:rPr lang="ru-RU" dirty="0" err="1"/>
              <a:t>Серпинского</a:t>
            </a:r>
            <a:r>
              <a:rPr lang="ru-RU" dirty="0"/>
              <a:t>, траектория броуновской частицы).</a:t>
            </a:r>
          </a:p>
          <a:p>
            <a:pPr marL="514350" indent="-514350">
              <a:buAutoNum type="arabicPeriod"/>
            </a:pPr>
            <a:r>
              <a:rPr lang="ru-RU" dirty="0"/>
              <a:t>Изучили способы определения фрактальной размерности (метод сфер или ящиков, метод подсчета клеток и т.д.)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7207B-EDEC-4733-AB93-937FDED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32434-B278-4504-8E94-6F8A4B6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ru-RU" sz="5100" b="1"/>
              <a:t>Как чертить фракталы при помощи </a:t>
            </a:r>
            <a:r>
              <a:rPr lang="ru-RU" sz="5100" b="1" err="1"/>
              <a:t>Python</a:t>
            </a:r>
            <a:r>
              <a:rPr lang="ru-RU" sz="5100" b="1"/>
              <a:t>?</a:t>
            </a:r>
            <a:endParaRPr lang="ru-RU" sz="5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1C076-EA4C-4370-8935-E61D1B8E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1000"/>
              </a:lnSpc>
              <a:buNone/>
            </a:pP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Как правило, отрисовка фракталов сложна, так как глубинная природа фракталов определяется концепцией рекурсии. Говоря о графиках и их вычерчивании, мы обычно считаем, что они образованы пикселями или векторами, но количество пикселей или векторов всегда ограничено, а фракталы по определению бесконечно рекурсивны. Таким образом, попытавшись нанести фрактал на координатную сетку, мы в какой-то момент должны будем остановиться, и именно поэтому мы в данном случае говорим об «итерациях». На каждой итерации фрактал становится все сложнее, и в какой-то момент становится невозможно отличить две его итерации, следующие друг за другом (такой момент наступает, когда изменения происходят на уровне, сравнимом с размером пикселя). Здесь логично остановиться, но, как правило, форма фрактала вырисовывается быстрее, и остановиться можно еще раньше.</a:t>
            </a:r>
          </a:p>
        </p:txBody>
      </p:sp>
    </p:spTree>
    <p:extLst>
      <p:ext uri="{BB962C8B-B14F-4D97-AF65-F5344CB8AC3E}">
        <p14:creationId xmlns:p14="http://schemas.microsoft.com/office/powerpoint/2010/main" val="155146867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1636</Words>
  <Application>Microsoft Office PowerPoint</Application>
  <PresentationFormat>Широкоэкранный</PresentationFormat>
  <Paragraphs>160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Franklin Gothic Demi Cond</vt:lpstr>
      <vt:lpstr>Franklin Gothic Medium</vt:lpstr>
      <vt:lpstr>Wingdings</vt:lpstr>
      <vt:lpstr>JuxtaposeVTI</vt:lpstr>
      <vt:lpstr>Неравновесная агрегация, фракталы</vt:lpstr>
      <vt:lpstr>Цель работы</vt:lpstr>
      <vt:lpstr>Введение</vt:lpstr>
      <vt:lpstr>Фрактальная размерность</vt:lpstr>
      <vt:lpstr>Примеры «математических фракталов»</vt:lpstr>
      <vt:lpstr>Дерево пифагора</vt:lpstr>
      <vt:lpstr>Фрактальная размерность  дерева Пифагора</vt:lpstr>
      <vt:lpstr>1 Этап</vt:lpstr>
      <vt:lpstr>Как чертить фракталы при помощи Python?</vt:lpstr>
      <vt:lpstr>Входные данные</vt:lpstr>
      <vt:lpstr>Задание точек</vt:lpstr>
      <vt:lpstr>Алгоритм прохождения итераций</vt:lpstr>
      <vt:lpstr>Отрисовка левой ветви</vt:lpstr>
      <vt:lpstr>Отрисовка правой ветви</vt:lpstr>
      <vt:lpstr>2 Этап</vt:lpstr>
      <vt:lpstr>Функция tree и ее входные данные  tree(c, n, x0, y0, length, base_angle, angle)</vt:lpstr>
      <vt:lpstr>(х1, y1)</vt:lpstr>
      <vt:lpstr>(х2, y2)</vt:lpstr>
      <vt:lpstr>(х3, y3)</vt:lpstr>
      <vt:lpstr>(х4, y4)</vt:lpstr>
      <vt:lpstr>Соединяем точки линиями</vt:lpstr>
      <vt:lpstr>if n &gt; 0:</vt:lpstr>
      <vt:lpstr>Отрисовка левой ветви</vt:lpstr>
      <vt:lpstr>Отрисовка правой ветви</vt:lpstr>
      <vt:lpstr>Инициализация полотна для рисования</vt:lpstr>
      <vt:lpstr>Вызов функции для отрисовки дерева пифагора</vt:lpstr>
      <vt:lpstr>Код программы</vt:lpstr>
      <vt:lpstr>Презентация PowerPoint</vt:lpstr>
      <vt:lpstr>Универсальность программы</vt:lpstr>
      <vt:lpstr>3 Этап</vt:lpstr>
      <vt:lpstr>Результаты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Неравновесная агрегация, фракталы</dc:title>
  <dc:creator>Варвара Виноградова</dc:creator>
  <cp:lastModifiedBy>Иванова Ольга Игоревна</cp:lastModifiedBy>
  <cp:revision>19</cp:revision>
  <dcterms:created xsi:type="dcterms:W3CDTF">2021-03-03T08:10:09Z</dcterms:created>
  <dcterms:modified xsi:type="dcterms:W3CDTF">2021-03-20T16:17:57Z</dcterms:modified>
</cp:coreProperties>
</file>