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1A445-286A-834C-9EA3-8D7DC1099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sz="4800" dirty="0"/>
              <a:t>Определение стоимости аренды временного жилья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B6CDB0-90ED-FC44-A5B2-E9E7EB1E8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147" y="5565614"/>
            <a:ext cx="8144134" cy="1117687"/>
          </a:xfrm>
        </p:spPr>
        <p:txBody>
          <a:bodyPr/>
          <a:lstStyle/>
          <a:p>
            <a:r>
              <a:rPr lang="ru-RU" dirty="0" err="1"/>
              <a:t>Хамцова</a:t>
            </a:r>
            <a:r>
              <a:rPr lang="ru-RU" dirty="0"/>
              <a:t> Ольга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248753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45" y="1980704"/>
            <a:ext cx="6996831" cy="461665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Расположение наиболее дорогих предложений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898524-5019-474F-96A8-B9438685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5532" y="2295792"/>
            <a:ext cx="6996831" cy="4421934"/>
          </a:xfrm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A8C63-1C5F-DB47-812A-D2F85C143126}"/>
              </a:ext>
            </a:extLst>
          </p:cNvPr>
          <p:cNvSpPr txBox="1"/>
          <p:nvPr/>
        </p:nvSpPr>
        <p:spPr>
          <a:xfrm>
            <a:off x="642937" y="988129"/>
            <a:ext cx="904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Формирование признаков на основе места расположения</a:t>
            </a:r>
          </a:p>
        </p:txBody>
      </p:sp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ABD996E-5AAC-B047-B5F5-E3479BBC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50" y="2442369"/>
            <a:ext cx="4006472" cy="3858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E3C345-A2AC-6D4A-8DB0-53457403A412}"/>
              </a:ext>
            </a:extLst>
          </p:cNvPr>
          <p:cNvSpPr txBox="1"/>
          <p:nvPr/>
        </p:nvSpPr>
        <p:spPr>
          <a:xfrm>
            <a:off x="7472363" y="2026870"/>
            <a:ext cx="44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Распределение по районам</a:t>
            </a:r>
          </a:p>
        </p:txBody>
      </p:sp>
    </p:spTree>
    <p:extLst>
      <p:ext uri="{BB962C8B-B14F-4D97-AF65-F5344CB8AC3E}">
        <p14:creationId xmlns:p14="http://schemas.microsoft.com/office/powerpoint/2010/main" val="101560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модели машинного обучения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E6F59E-EBB0-E24F-A335-F368EA03E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Набор признаков с присвоением категории по месту расположения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Набор признаков с определением расстояний до объектов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Предварительная обработка значений с использованием библиотеки </a:t>
            </a:r>
            <a:r>
              <a:rPr lang="en-US" dirty="0" err="1"/>
              <a:t>ScikitLearn</a:t>
            </a:r>
            <a:r>
              <a:rPr lang="en-US" dirty="0"/>
              <a:t>:</a:t>
            </a:r>
          </a:p>
          <a:p>
            <a:r>
              <a:rPr lang="en-US" dirty="0" err="1"/>
              <a:t>StandardScaler</a:t>
            </a:r>
            <a:endParaRPr lang="en-US" dirty="0"/>
          </a:p>
          <a:p>
            <a:r>
              <a:rPr lang="en" dirty="0" err="1"/>
              <a:t>PolynomialFeatures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73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модели машинного обучения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D03F8F3-56E1-7D4C-A58E-2B297AC1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9698"/>
            <a:ext cx="9613861" cy="454970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Алгоритмы:</a:t>
            </a:r>
          </a:p>
          <a:p>
            <a:pPr lvl="0"/>
            <a:r>
              <a:rPr lang="ru-RU" dirty="0"/>
              <a:t>Логистическая регрессия (</a:t>
            </a:r>
            <a:r>
              <a:rPr lang="en-US" dirty="0"/>
              <a:t>Logistic Regression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Метод опорных векторов</a:t>
            </a:r>
            <a:r>
              <a:rPr lang="en-US" dirty="0"/>
              <a:t> (Support Vector Regression)</a:t>
            </a:r>
            <a:endParaRPr lang="ru-RU" dirty="0"/>
          </a:p>
          <a:p>
            <a:pPr lvl="0"/>
            <a:r>
              <a:rPr lang="ru-RU" dirty="0"/>
              <a:t>Случайный лес (</a:t>
            </a:r>
            <a:r>
              <a:rPr lang="en-US" dirty="0"/>
              <a:t>Random Forest)</a:t>
            </a:r>
            <a:endParaRPr lang="ru-RU" dirty="0"/>
          </a:p>
          <a:p>
            <a:pPr lvl="0"/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 (</a:t>
            </a:r>
            <a:r>
              <a:rPr lang="ru-RU" dirty="0" err="1"/>
              <a:t>XGBoost</a:t>
            </a:r>
            <a:r>
              <a:rPr lang="ru-RU" dirty="0"/>
              <a:t>)</a:t>
            </a:r>
          </a:p>
          <a:p>
            <a:pPr marL="0" lvl="0" indent="0">
              <a:buNone/>
            </a:pPr>
            <a:r>
              <a:rPr lang="ru-RU" dirty="0"/>
              <a:t>Метрики:</a:t>
            </a:r>
          </a:p>
          <a:p>
            <a:r>
              <a:rPr lang="ru-RU" dirty="0"/>
              <a:t>Коэффициент детерминации (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Среднеквадратическая ошибка (</a:t>
            </a:r>
            <a:r>
              <a:rPr lang="en-US" dirty="0"/>
              <a:t>RMSE)</a:t>
            </a:r>
            <a:endParaRPr lang="ru-RU" dirty="0"/>
          </a:p>
          <a:p>
            <a:r>
              <a:rPr lang="ru-RU" dirty="0"/>
              <a:t>Средняя абсолютная ошибка (</a:t>
            </a:r>
            <a:r>
              <a:rPr lang="en-US" dirty="0"/>
              <a:t>MAE)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94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9DE8A08-6077-644B-9929-565E6D472F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142" y="2408236"/>
          <a:ext cx="11415716" cy="326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16">
                  <a:extLst>
                    <a:ext uri="{9D8B030D-6E8A-4147-A177-3AD203B41FA5}">
                      <a16:colId xmlns:a16="http://schemas.microsoft.com/office/drawing/2014/main" val="1764844743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3395813050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647659999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1038300211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2999479740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1766966323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1573820275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1629256218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920260577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2269052008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2449724489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2122137863"/>
                    </a:ext>
                  </a:extLst>
                </a:gridCol>
                <a:gridCol w="757350">
                  <a:extLst>
                    <a:ext uri="{9D8B030D-6E8A-4147-A177-3AD203B41FA5}">
                      <a16:colId xmlns:a16="http://schemas.microsoft.com/office/drawing/2014/main" val="916462381"/>
                    </a:ext>
                  </a:extLst>
                </a:gridCol>
              </a:tblGrid>
              <a:tr h="48921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65006"/>
                  </a:ext>
                </a:extLst>
              </a:tr>
              <a:tr h="489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Алгоритм / метрика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961085"/>
                  </a:ext>
                </a:extLst>
              </a:tr>
              <a:tr h="489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/>
                        <a:t>Logistic Regression</a:t>
                      </a:r>
                      <a:endParaRPr lang="ru-RU" sz="1800" dirty="0"/>
                    </a:p>
                    <a:p>
                      <a:pPr algn="l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35.19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20.47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-2.45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79.0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46.56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38.33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21.05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38.36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22.49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963869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SVR</a:t>
                      </a:r>
                      <a:endParaRPr lang="ru-RU" sz="1800" dirty="0"/>
                    </a:p>
                    <a:p>
                      <a:pPr algn="l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32.58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18.39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35.43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33.41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18.68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34.22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19.83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4292141"/>
                  </a:ext>
                </a:extLst>
              </a:tr>
              <a:tr h="489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 Forest</a:t>
                      </a:r>
                      <a:endParaRPr lang="ru-RU" sz="1800" dirty="0"/>
                    </a:p>
                    <a:p>
                      <a:pPr algn="l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35.99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19.99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36.24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19.67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33.89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19.01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18.35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5578507"/>
                  </a:ext>
                </a:extLst>
              </a:tr>
              <a:tr h="489215">
                <a:tc>
                  <a:txBody>
                    <a:bodyPr/>
                    <a:lstStyle/>
                    <a:p>
                      <a:pPr algn="l"/>
                      <a:r>
                        <a:rPr lang="ru-RU" dirty="0" err="1"/>
                        <a:t>XGBoost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26.55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27.03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26.35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599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36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модель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22E1B-7DE0-A545-84B9-5D5D738DA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192390"/>
          </a:xfrm>
        </p:spPr>
        <p:txBody>
          <a:bodyPr/>
          <a:lstStyle/>
          <a:p>
            <a:r>
              <a:rPr lang="ru-RU" dirty="0"/>
              <a:t>Модель на основе признаков, созданных из картографических данных, а так же с дополнительной классификацией по отзывам пользователей</a:t>
            </a:r>
          </a:p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 (</a:t>
            </a:r>
            <a:r>
              <a:rPr lang="ru-RU" dirty="0" err="1"/>
              <a:t>XGBoost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ru-RU" dirty="0"/>
              <a:t>0.657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RMSE = </a:t>
            </a:r>
            <a:r>
              <a:rPr lang="ru-RU" dirty="0"/>
              <a:t>25.49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MAE = </a:t>
            </a:r>
            <a:r>
              <a:rPr lang="ru-RU" dirty="0"/>
              <a:t>15.30</a:t>
            </a:r>
          </a:p>
        </p:txBody>
      </p:sp>
    </p:spTree>
    <p:extLst>
      <p:ext uri="{BB962C8B-B14F-4D97-AF65-F5344CB8AC3E}">
        <p14:creationId xmlns:p14="http://schemas.microsoft.com/office/powerpoint/2010/main" val="347337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E00EC1-35D0-614E-BEC8-14504B27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 исследования</a:t>
            </a:r>
          </a:p>
          <a:p>
            <a:r>
              <a:rPr lang="ru-RU" dirty="0"/>
              <a:t>Определение стоимости как инструмент планирования прибыли</a:t>
            </a:r>
          </a:p>
          <a:p>
            <a:r>
              <a:rPr lang="ru-RU" dirty="0"/>
              <a:t>Нахождение наиболее важных признаков</a:t>
            </a:r>
          </a:p>
          <a:p>
            <a:r>
              <a:rPr lang="ru-RU" dirty="0"/>
              <a:t>Возможность применения метода на различных территориях</a:t>
            </a:r>
          </a:p>
          <a:p>
            <a:r>
              <a:rPr lang="ru-RU" dirty="0"/>
              <a:t>Поиск перспективных направлений развития сервиса аренды временного жилья</a:t>
            </a:r>
          </a:p>
        </p:txBody>
      </p:sp>
    </p:spTree>
    <p:extLst>
      <p:ext uri="{BB962C8B-B14F-4D97-AF65-F5344CB8AC3E}">
        <p14:creationId xmlns:p14="http://schemas.microsoft.com/office/powerpoint/2010/main" val="388744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Аренда временного жилья в Берлине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184D96B-E72C-8E49-885E-E7D9606D8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" t="833" r="31753" b="26922"/>
          <a:stretch/>
        </p:blipFill>
        <p:spPr>
          <a:xfrm>
            <a:off x="1985963" y="2243138"/>
            <a:ext cx="7500937" cy="4151954"/>
          </a:xfr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86426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Предварительный анализ данных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D03F8F3-56E1-7D4C-A58E-2B297AC1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  <a:p>
            <a:r>
              <a:rPr lang="ru-RU" dirty="0"/>
              <a:t>Содержание данных</a:t>
            </a:r>
          </a:p>
          <a:p>
            <a:r>
              <a:rPr lang="ru-RU" dirty="0"/>
              <a:t>Влияние признаков на целевую переменную</a:t>
            </a:r>
          </a:p>
          <a:p>
            <a:r>
              <a:rPr lang="ru-RU" dirty="0"/>
              <a:t>Отбор признаков</a:t>
            </a:r>
          </a:p>
          <a:p>
            <a:r>
              <a:rPr lang="ru-RU" dirty="0"/>
              <a:t>Преобразование </a:t>
            </a:r>
          </a:p>
        </p:txBody>
      </p:sp>
    </p:spTree>
    <p:extLst>
      <p:ext uri="{BB962C8B-B14F-4D97-AF65-F5344CB8AC3E}">
        <p14:creationId xmlns:p14="http://schemas.microsoft.com/office/powerpoint/2010/main" val="201142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42999"/>
            <a:ext cx="9613861" cy="848329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Kaggle.com</a:t>
            </a:r>
            <a:br>
              <a:rPr lang="en-US" sz="2000" dirty="0"/>
            </a:br>
            <a:r>
              <a:rPr lang="ru-RU" sz="2000" dirty="0"/>
              <a:t>Данные, представленные в виде таблицы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898524-5019-474F-96A8-B9438685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36800"/>
            <a:ext cx="10796591" cy="4161876"/>
          </a:xfrm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A8C63-1C5F-DB47-812A-D2F85C143126}"/>
              </a:ext>
            </a:extLst>
          </p:cNvPr>
          <p:cNvSpPr txBox="1"/>
          <p:nvPr/>
        </p:nvSpPr>
        <p:spPr>
          <a:xfrm>
            <a:off x="128587" y="6813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77245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42999"/>
            <a:ext cx="9613861" cy="848329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Зависимость целевой переменной от признаков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898524-5019-474F-96A8-B9438685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9549" y="2620197"/>
            <a:ext cx="3781425" cy="3556469"/>
          </a:xfrm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A8C63-1C5F-DB47-812A-D2F85C143126}"/>
              </a:ext>
            </a:extLst>
          </p:cNvPr>
          <p:cNvSpPr txBox="1"/>
          <p:nvPr/>
        </p:nvSpPr>
        <p:spPr>
          <a:xfrm>
            <a:off x="128587" y="681334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Влияние признаков</a:t>
            </a:r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263129E4-9D35-144D-BDAD-C4691D9A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18479" y="2620197"/>
            <a:ext cx="3931462" cy="2788128"/>
          </a:xfrm>
          <a:prstGeom prst="rect">
            <a:avLst/>
          </a:prstGeom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7C371A77-CFDA-AB4B-98F5-4944A1E1F1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77447" y="2620197"/>
            <a:ext cx="3605004" cy="3035302"/>
          </a:xfrm>
          <a:prstGeom prst="rect">
            <a:avLst/>
          </a:prstGeom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2914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42999"/>
            <a:ext cx="9613861" cy="848329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Признаки, оказывающие наибольшее влияние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898524-5019-474F-96A8-B9438685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3969" y="2452993"/>
            <a:ext cx="5090906" cy="3035302"/>
          </a:xfrm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A8C63-1C5F-DB47-812A-D2F85C143126}"/>
              </a:ext>
            </a:extLst>
          </p:cNvPr>
          <p:cNvSpPr txBox="1"/>
          <p:nvPr/>
        </p:nvSpPr>
        <p:spPr>
          <a:xfrm>
            <a:off x="128587" y="681334"/>
            <a:ext cx="585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Отбор признаков (</a:t>
            </a:r>
            <a:r>
              <a:rPr lang="en-US" sz="2400" dirty="0"/>
              <a:t>Feature Selection)</a:t>
            </a:r>
            <a:endParaRPr lang="ru-RU" sz="2400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263129E4-9D35-144D-BDAD-C4691D9A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452992"/>
            <a:ext cx="5247157" cy="3035302"/>
          </a:xfrm>
          <a:prstGeom prst="rect">
            <a:avLst/>
          </a:prstGeom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7626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42999"/>
            <a:ext cx="9613861" cy="848329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Обработка ложных значений (выбросов)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898524-5019-474F-96A8-B9438685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0321" y="2810180"/>
            <a:ext cx="4648864" cy="3035302"/>
          </a:xfrm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A8C63-1C5F-DB47-812A-D2F85C143126}"/>
              </a:ext>
            </a:extLst>
          </p:cNvPr>
          <p:cNvSpPr txBox="1"/>
          <p:nvPr/>
        </p:nvSpPr>
        <p:spPr>
          <a:xfrm>
            <a:off x="128587" y="681334"/>
            <a:ext cx="42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solidFill>
                  <a:prstClr val="white"/>
                </a:solidFill>
                <a:latin typeface="Trebuchet MS" panose="020B0603020202020204"/>
              </a:rPr>
              <a:t>Преобразование признаков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263129E4-9D35-144D-BDAD-C4691D9A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9364" y="2810180"/>
            <a:ext cx="4824826" cy="3079926"/>
          </a:xfrm>
          <a:prstGeom prst="rect">
            <a:avLst/>
          </a:prstGeom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AC564-94C8-014C-9DAD-DF1F0E0EFADD}"/>
              </a:ext>
            </a:extLst>
          </p:cNvPr>
          <p:cNvSpPr txBox="1"/>
          <p:nvPr/>
        </p:nvSpPr>
        <p:spPr>
          <a:xfrm>
            <a:off x="1323312" y="2268327"/>
            <a:ext cx="94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Расположение объектов на местности</a:t>
            </a:r>
          </a:p>
        </p:txBody>
      </p:sp>
    </p:spTree>
    <p:extLst>
      <p:ext uri="{BB962C8B-B14F-4D97-AF65-F5344CB8AC3E}">
        <p14:creationId xmlns:p14="http://schemas.microsoft.com/office/powerpoint/2010/main" val="230020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78078-7604-B346-BCD5-165077F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Конструирование признаков (</a:t>
            </a:r>
            <a:r>
              <a:rPr lang="en-US" dirty="0"/>
              <a:t>Feature Engineering)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D03F8F3-56E1-7D4C-A58E-2B297AC1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полезной информации из неочевидных данных</a:t>
            </a:r>
          </a:p>
          <a:p>
            <a:r>
              <a:rPr lang="ru-RU" dirty="0"/>
              <a:t>Привлечение дополнительных источников информации</a:t>
            </a:r>
          </a:p>
          <a:p>
            <a:r>
              <a:rPr lang="ru-RU" dirty="0"/>
              <a:t>Формирование признаков на основе полученной информации</a:t>
            </a:r>
          </a:p>
          <a:p>
            <a:r>
              <a:rPr lang="ru-RU" dirty="0"/>
              <a:t>Создание различных наборов признаков для дальнейшего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93527921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4676</TotalTime>
  <Words>330</Words>
  <Application>Microsoft Macintosh PowerPoint</Application>
  <PresentationFormat>Широкоэкранный</PresentationFormat>
  <Paragraphs>126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Trebuchet MS</vt:lpstr>
      <vt:lpstr>Берлин</vt:lpstr>
      <vt:lpstr>Определение стоимости аренды временного жилья </vt:lpstr>
      <vt:lpstr>Цели и задачи</vt:lpstr>
      <vt:lpstr>Аренда временного жилья в Берлине</vt:lpstr>
      <vt:lpstr>Предварительный анализ данных</vt:lpstr>
      <vt:lpstr>Kaggle.com Данные, представленные в виде таблицы</vt:lpstr>
      <vt:lpstr>Зависимость целевой переменной от признаков</vt:lpstr>
      <vt:lpstr>Признаки, оказывающие наибольшее влияние</vt:lpstr>
      <vt:lpstr>Обработка ложных значений (выбросов)</vt:lpstr>
      <vt:lpstr>Конструирование признаков (Feature Engineering)</vt:lpstr>
      <vt:lpstr>Расположение наиболее дорогих предложений</vt:lpstr>
      <vt:lpstr>Создание модели машинного обучения</vt:lpstr>
      <vt:lpstr>Создание модели машинного обучения</vt:lpstr>
      <vt:lpstr>Результат</vt:lpstr>
      <vt:lpstr>Итоговая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Ольга</dc:creator>
  <cp:lastModifiedBy>Ольга Ольга</cp:lastModifiedBy>
  <cp:revision>46</cp:revision>
  <dcterms:created xsi:type="dcterms:W3CDTF">2021-04-04T13:38:25Z</dcterms:created>
  <dcterms:modified xsi:type="dcterms:W3CDTF">2021-04-07T19:35:20Z</dcterms:modified>
</cp:coreProperties>
</file>