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B310D-7EB7-9AF0-D0D0-7E17D9AB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857" y="1148526"/>
            <a:ext cx="5797883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800" dirty="0"/>
              <a:t>Построение портретов пациентов с инфарктом при различных типах рака в разрезе выживаемости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6CB44B-CCB8-A487-C5AD-4053A35B9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3" r="31185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62EDB4-9D8C-1AB2-5195-C9A72DC25B96}"/>
              </a:ext>
            </a:extLst>
          </p:cNvPr>
          <p:cNvSpPr txBox="1"/>
          <p:nvPr/>
        </p:nvSpPr>
        <p:spPr>
          <a:xfrm>
            <a:off x="820289" y="5520188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Выполнила студентка гр. </a:t>
            </a:r>
          </a:p>
          <a:p>
            <a:r>
              <a:rPr lang="ru-RU" dirty="0"/>
              <a:t>3540201/20301 Климова О. А.</a:t>
            </a:r>
          </a:p>
        </p:txBody>
      </p:sp>
    </p:spTree>
    <p:extLst>
      <p:ext uri="{BB962C8B-B14F-4D97-AF65-F5344CB8AC3E}">
        <p14:creationId xmlns:p14="http://schemas.microsoft.com/office/powerpoint/2010/main" val="283480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2B037-1455-59F3-F535-C878FD9B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SHAP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20542-371E-24B3-1549-EFFCE340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62" y="2217825"/>
            <a:ext cx="4390524" cy="3728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Позволяет выделить ключевые характеристики, влияющие на выживаемость, и отобразить вклад каждого параметра в прогноз.</a:t>
            </a:r>
          </a:p>
        </p:txBody>
      </p:sp>
      <p:grpSp>
        <p:nvGrpSpPr>
          <p:cNvPr id="69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0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9DA329-62F2-47F1-2D09-067BEB133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/>
          <a:stretch/>
        </p:blipFill>
        <p:spPr>
          <a:xfrm>
            <a:off x="6001556" y="15178"/>
            <a:ext cx="61953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B42A5-247D-7DAD-02F2-FCE79F45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портретов пациентов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601F4E-35C0-F234-4BE5-F836B882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56080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ru-RU" sz="2800" b="1" kern="0" dirty="0">
                <a:effectLst/>
                <a:latin typeface="Segoe UI (Основной текст)"/>
                <a:ea typeface="Aptos" panose="020B0004020202020204" pitchFamily="34" charset="0"/>
              </a:rPr>
              <a:t>Пациент, склонный к смерти</a:t>
            </a:r>
            <a:endParaRPr lang="ru-RU" sz="2800" dirty="0">
              <a:latin typeface="Segoe UI (Основной текст)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B5BA56-5B53-1BEF-7F65-BA3A249E46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Низкие тромбоциты</a:t>
            </a:r>
          </a:p>
          <a:p>
            <a:r>
              <a:rPr lang="ru-RU" dirty="0"/>
              <a:t>Высокий уровень креатинина</a:t>
            </a:r>
          </a:p>
          <a:p>
            <a:r>
              <a:rPr lang="ru-RU" dirty="0"/>
              <a:t>Высокая частота сердечных сокращений при поступлении</a:t>
            </a:r>
          </a:p>
          <a:p>
            <a:r>
              <a:rPr lang="ru-RU" dirty="0"/>
              <a:t>Высокие лейкоциты</a:t>
            </a:r>
          </a:p>
          <a:p>
            <a:r>
              <a:rPr lang="ru-RU" dirty="0"/>
              <a:t>Пониженные значения АЧТВ</a:t>
            </a:r>
          </a:p>
          <a:p>
            <a:r>
              <a:rPr lang="ru-RU" dirty="0"/>
              <a:t>Низкий ПТИ</a:t>
            </a:r>
          </a:p>
          <a:p>
            <a:r>
              <a:rPr lang="ru-RU" dirty="0"/>
              <a:t>Пониженные лимфоциты</a:t>
            </a:r>
          </a:p>
          <a:p>
            <a:r>
              <a:rPr lang="ru-RU" dirty="0"/>
              <a:t>Повышенный АЛТ</a:t>
            </a:r>
          </a:p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8D3BE8D-C998-8F5C-DB90-4905185F26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Высокие тромбоциты</a:t>
            </a:r>
          </a:p>
          <a:p>
            <a:r>
              <a:rPr lang="ru-RU" dirty="0"/>
              <a:t>Низкий уровень креатинина</a:t>
            </a:r>
          </a:p>
          <a:p>
            <a:r>
              <a:rPr lang="ru-RU" dirty="0"/>
              <a:t>Средняя или немного пониженная частота сердечных сокращений при поступлении</a:t>
            </a:r>
          </a:p>
          <a:p>
            <a:r>
              <a:rPr lang="ru-RU" dirty="0"/>
              <a:t>Средние или слегка пониженные лейкоциты</a:t>
            </a:r>
          </a:p>
          <a:p>
            <a:r>
              <a:rPr lang="ru-RU" dirty="0"/>
              <a:t>Средние или повышенные значения АЧТВ</a:t>
            </a:r>
          </a:p>
          <a:p>
            <a:r>
              <a:rPr lang="ru-RU" dirty="0"/>
              <a:t>Средний или слегка повышенный ПТИ</a:t>
            </a:r>
          </a:p>
          <a:p>
            <a:r>
              <a:rPr lang="ru-RU" dirty="0"/>
              <a:t>Средние или повышенные лимфоциты</a:t>
            </a:r>
          </a:p>
          <a:p>
            <a:r>
              <a:rPr lang="ru-RU" dirty="0"/>
              <a:t>Нормальный уровень АЛТ</a:t>
            </a:r>
          </a:p>
          <a:p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CDFE15A-0B67-EA85-40A4-48513FB52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56080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ru-RU" sz="2800" b="1" kern="0" dirty="0">
                <a:effectLst/>
                <a:latin typeface="Segoe UI (Основной текст)"/>
                <a:ea typeface="Aptos" panose="020B0004020202020204" pitchFamily="34" charset="0"/>
              </a:rPr>
              <a:t>Пациент, склонный к жизни</a:t>
            </a:r>
            <a:endParaRPr lang="ru-RU" sz="2800" dirty="0">
              <a:latin typeface="Segoe U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4941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7074023-0FA6-B657-F9C8-A9EA5A03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643"/>
            <a:ext cx="10515600" cy="37995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92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32985-9DCA-03FF-2033-8937CF65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7E1A0-6484-B337-158B-D1DC53CF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Анализ медицинских данных о пациентах с инфарктом при различных типах рака.</a:t>
            </a:r>
          </a:p>
          <a:p>
            <a:pPr marL="0" indent="0">
              <a:buNone/>
            </a:pPr>
            <a:r>
              <a:rPr lang="ru-RU" dirty="0"/>
              <a:t>Построение классического портрета пациента с инфарктом при различных типах рака с использованием методов машинного обучения.</a:t>
            </a:r>
          </a:p>
          <a:p>
            <a:pPr marL="0" indent="0">
              <a:buNone/>
            </a:pPr>
            <a:r>
              <a:rPr lang="ru-RU" dirty="0"/>
              <a:t>Получение портретов пациентов, выделяя ключевые медицинские параметры и анализируя их влияние на прогноз выживаемости.</a:t>
            </a:r>
          </a:p>
        </p:txBody>
      </p:sp>
    </p:spTree>
    <p:extLst>
      <p:ext uri="{BB962C8B-B14F-4D97-AF65-F5344CB8AC3E}">
        <p14:creationId xmlns:p14="http://schemas.microsoft.com/office/powerpoint/2010/main" val="20537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C37D8-5131-54C0-4125-A47E3F73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7B22E82-67D2-743F-932C-16207B31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модель машинного обучения, построить портреты типичных пациентов с инфарктом при различных типах рака в разрезе выживаемости на основе результатов анализов, проводимых при поступлении в медицинское учреждение.</a:t>
            </a:r>
          </a:p>
        </p:txBody>
      </p:sp>
    </p:spTree>
    <p:extLst>
      <p:ext uri="{BB962C8B-B14F-4D97-AF65-F5344CB8AC3E}">
        <p14:creationId xmlns:p14="http://schemas.microsoft.com/office/powerpoint/2010/main" val="17982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22E70-B4CC-D1E2-30B6-CC9D3E1E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641EA-32E8-4782-7296-695D2B16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Данные о пациентах получены от ГБУ Санкт-Петербургского научно-исследовательского института скорой помощи им. И.И. Джанелидзе.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77BD99-F48F-7B17-5AD7-E0FBD854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663825"/>
            <a:ext cx="10001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480F-79D5-FB9B-E80E-D585281B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3803D-15C8-60F1-6041-D513BB70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параметров и исключение некоторых из них</a:t>
            </a:r>
          </a:p>
          <a:p>
            <a:r>
              <a:rPr lang="ru-RU" dirty="0"/>
              <a:t>Удаление пустых столбцов</a:t>
            </a:r>
          </a:p>
          <a:p>
            <a:r>
              <a:rPr lang="ru-RU" dirty="0"/>
              <a:t>Заполнение пустых значений</a:t>
            </a:r>
          </a:p>
          <a:p>
            <a:r>
              <a:rPr lang="ru-RU" dirty="0"/>
              <a:t>Исправление опечаток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7BFB7-AF2B-5D54-6625-2173839F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88" y="4628271"/>
            <a:ext cx="5980016" cy="5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6B3FB-FC87-D6FB-E616-C5987C9F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Бинарная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B0013-ECCC-371A-0296-3B0CDD04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Представляет собой тип задачи машинного обучения, где модель обучается разделять объекты на два класса. Каждому объекту в обучающей выборке присваивается одна из двух меток - "положительный" или "отрицательный" класс.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B2C42-0795-CF09-8323-6BB3585C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83" y="3721374"/>
            <a:ext cx="3782390" cy="28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4. Fully Connected Deep Networks - TensorFlow for Deep Learning [Book]">
            <a:extLst>
              <a:ext uri="{FF2B5EF4-FFF2-40B4-BE49-F238E27FC236}">
                <a16:creationId xmlns:a16="http://schemas.microsoft.com/office/drawing/2014/main" id="{51A8BB74-6765-833B-F4D6-727E2290E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89" y="3010816"/>
            <a:ext cx="2924909" cy="31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AB536-EFE6-F540-3643-C78079F9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Полносвязная</a:t>
            </a:r>
            <a:r>
              <a:rPr lang="ru-RU" dirty="0"/>
              <a:t> 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59C6D40-641C-8E20-C25A-868E906D1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kern="0" dirty="0">
                    <a:effectLst/>
                    <a:latin typeface="Segoe UI (Основной текст)"/>
                    <a:ea typeface="Aptos" panose="020B0004020202020204" pitchFamily="34" charset="0"/>
                  </a:rPr>
                  <a:t>Целевой переменной в нашей задаче является бинарная метка выживаемости. Каждому пациенту присваивается метка "1" (выжил) или "0" (не выжил).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1" i="1" dirty="0">
                  <a:effectLst/>
                  <a:latin typeface="Segoe UI (Основной текст)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bSup>
                      <m:d>
                        <m:dPr>
                          <m:ctrlP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374015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взвешенная сумма,</a:t>
                </a:r>
                <a:endParaRPr lang="ru-RU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374015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входной признак,</a:t>
                </a:r>
                <a:endParaRPr lang="ru-RU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374015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вес связи между нейронами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74015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смещение нейрона </a:t>
                </a:r>
                <a14:m>
                  <m:oMath xmlns:m="http://schemas.openxmlformats.org/officeDocument/2006/math">
                    <m:r>
                      <a:rPr lang="ru-R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259C6D40-641C-8E20-C25A-868E906D1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15600" cy="4351338"/>
              </a:xfrm>
              <a:blipFill>
                <a:blip r:embed="rId3"/>
                <a:stretch>
                  <a:fillRect l="-1159" t="-126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AB536-EFE6-F540-3643-C78079F9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TargetEncoder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59C6D40-641C-8E20-C25A-868E906D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kern="0" dirty="0">
                <a:effectLst/>
                <a:latin typeface="Segoe UI (Основной текст)"/>
                <a:ea typeface="Aptos" panose="020B0004020202020204" pitchFamily="34" charset="0"/>
              </a:rPr>
              <a:t>Для каждой уникальной категории категориального признака вычисляется вероятность отнесения к положительному классу, и эти вероятности присваиваются вместо категориальных данных в исходном </a:t>
            </a:r>
            <a:r>
              <a:rPr lang="ru-RU" kern="0" dirty="0" err="1">
                <a:effectLst/>
                <a:latin typeface="Segoe UI (Основной текст)"/>
                <a:ea typeface="Aptos" panose="020B0004020202020204" pitchFamily="34" charset="0"/>
              </a:rPr>
              <a:t>датасете</a:t>
            </a:r>
            <a:r>
              <a:rPr lang="en-US" kern="0" dirty="0">
                <a:latin typeface="Segoe UI (Основной текст)"/>
                <a:ea typeface="Aptos" panose="020B0004020202020204" pitchFamily="34" charset="0"/>
              </a:rPr>
              <a:t>.</a:t>
            </a:r>
            <a:endParaRPr lang="ru-RU" kern="0" dirty="0">
              <a:effectLst/>
              <a:latin typeface="Segoe UI (Основной текст)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b="1" i="1" dirty="0">
              <a:effectLst/>
              <a:latin typeface="Segoe UI (Основной текст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0832EB-956F-8A7C-13B5-94D633BB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578" y="3756290"/>
            <a:ext cx="4202844" cy="28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137E4-22E4-F2CA-CBE1-065B87BE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D3F3F-DB7B-2AAE-436C-962A77F8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потерь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для обучающей выборки </a:t>
            </a:r>
            <a:r>
              <a:rPr lang="en-US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 = 0.96; </a:t>
            </a:r>
            <a:r>
              <a:rPr lang="en-US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1 = 0.97</a:t>
            </a:r>
          </a:p>
          <a:p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для тестовой выборки </a:t>
            </a:r>
            <a:r>
              <a:rPr lang="en-US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 = 0.91; </a:t>
            </a:r>
            <a:r>
              <a:rPr lang="en-US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ffectLst/>
                <a:latin typeface="Segoe UI (Основной текст)"/>
                <a:ea typeface="Aptos" panose="020B0004020202020204" pitchFamily="34" charset="0"/>
                <a:cs typeface="Times New Roman" panose="02020603050405020304" pitchFamily="18" charset="0"/>
              </a:rPr>
              <a:t>1 = 0.92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E2D89-B451-823B-F09F-D810CCDE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0" y="1825625"/>
            <a:ext cx="5752894" cy="12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76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381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Avenir Next LT Pro</vt:lpstr>
      <vt:lpstr>AvenirNext LT Pro Medium</vt:lpstr>
      <vt:lpstr>Cambria Math</vt:lpstr>
      <vt:lpstr>Rockwell</vt:lpstr>
      <vt:lpstr>Segoe UI</vt:lpstr>
      <vt:lpstr>Segoe UI (Основной текст)</vt:lpstr>
      <vt:lpstr>Times New Roman</vt:lpstr>
      <vt:lpstr>ExploreVTI</vt:lpstr>
      <vt:lpstr>Построение портретов пациентов с инфарктом при различных типах рака в разрезе выживаемости</vt:lpstr>
      <vt:lpstr>Задачи</vt:lpstr>
      <vt:lpstr>Цель</vt:lpstr>
      <vt:lpstr>Данные</vt:lpstr>
      <vt:lpstr>Предобработка данных</vt:lpstr>
      <vt:lpstr>Бинарная классификация</vt:lpstr>
      <vt:lpstr>Полносвязная нейронная сеть</vt:lpstr>
      <vt:lpstr>TargetEncoder</vt:lpstr>
      <vt:lpstr>Результаты обучения модели</vt:lpstr>
      <vt:lpstr>SHAP</vt:lpstr>
      <vt:lpstr>Построение портретов пациентов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портретов пациентов с инфарктом при различных типах рака в разрезе выживаемости</dc:title>
  <dc:creator>Климова Ольга Андреевна</dc:creator>
  <cp:lastModifiedBy>Климова Ольга Андреевна</cp:lastModifiedBy>
  <cp:revision>14</cp:revision>
  <dcterms:created xsi:type="dcterms:W3CDTF">2023-10-10T18:52:22Z</dcterms:created>
  <dcterms:modified xsi:type="dcterms:W3CDTF">2024-02-13T22:54:59Z</dcterms:modified>
</cp:coreProperties>
</file>